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ls" ContentType="application/vnd.ms-exce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Default Extension="xlsx" ContentType="application/vnd.openxmlformats-officedocument.spreadsheetml.sheet"/>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98" r:id="rId2"/>
    <p:sldId id="316" r:id="rId3"/>
    <p:sldId id="364" r:id="rId4"/>
    <p:sldId id="365" r:id="rId5"/>
    <p:sldId id="366" r:id="rId6"/>
    <p:sldId id="367" r:id="rId7"/>
    <p:sldId id="368" r:id="rId8"/>
    <p:sldId id="369" r:id="rId9"/>
    <p:sldId id="370" r:id="rId10"/>
    <p:sldId id="371" r:id="rId11"/>
    <p:sldId id="372" r:id="rId12"/>
    <p:sldId id="373" r:id="rId13"/>
    <p:sldId id="318" r:id="rId14"/>
    <p:sldId id="374" r:id="rId15"/>
    <p:sldId id="321" r:id="rId16"/>
    <p:sldId id="386" r:id="rId17"/>
    <p:sldId id="387" r:id="rId18"/>
    <p:sldId id="379" r:id="rId19"/>
    <p:sldId id="375" r:id="rId20"/>
    <p:sldId id="326" r:id="rId21"/>
    <p:sldId id="376" r:id="rId22"/>
    <p:sldId id="328" r:id="rId23"/>
    <p:sldId id="330" r:id="rId24"/>
    <p:sldId id="329" r:id="rId25"/>
    <p:sldId id="331" r:id="rId26"/>
    <p:sldId id="327" r:id="rId27"/>
    <p:sldId id="377" r:id="rId28"/>
    <p:sldId id="383" r:id="rId29"/>
    <p:sldId id="335" r:id="rId30"/>
    <p:sldId id="339" r:id="rId31"/>
    <p:sldId id="340" r:id="rId32"/>
    <p:sldId id="341" r:id="rId33"/>
    <p:sldId id="342" r:id="rId34"/>
    <p:sldId id="336" r:id="rId35"/>
    <p:sldId id="381" r:id="rId36"/>
    <p:sldId id="380" r:id="rId37"/>
    <p:sldId id="345" r:id="rId38"/>
    <p:sldId id="338" r:id="rId39"/>
    <p:sldId id="382" r:id="rId40"/>
    <p:sldId id="347" r:id="rId41"/>
    <p:sldId id="349" r:id="rId42"/>
    <p:sldId id="352" r:id="rId43"/>
    <p:sldId id="384" r:id="rId44"/>
    <p:sldId id="307" r:id="rId45"/>
    <p:sldId id="308" r:id="rId46"/>
    <p:sldId id="283" r:id="rId47"/>
    <p:sldId id="357" r:id="rId48"/>
    <p:sldId id="385" r:id="rId49"/>
    <p:sldId id="358" r:id="rId50"/>
    <p:sldId id="314" r:id="rId51"/>
    <p:sldId id="363" r:id="rId52"/>
  </p:sldIdLst>
  <p:sldSz cx="10440988" cy="6840538"/>
  <p:notesSz cx="6858000" cy="9144000"/>
  <p:defaultTextStyle>
    <a:defPPr>
      <a:defRPr lang="zh-CN"/>
    </a:defPPr>
    <a:lvl1pPr algn="l" rtl="0" fontAlgn="base">
      <a:spcBef>
        <a:spcPct val="0"/>
      </a:spcBef>
      <a:spcAft>
        <a:spcPct val="0"/>
      </a:spcAft>
      <a:defRPr sz="2400" kern="1200">
        <a:solidFill>
          <a:schemeClr val="tx1"/>
        </a:solidFill>
        <a:latin typeface="Arial" charset="0"/>
        <a:ea typeface="宋体" pitchFamily="2" charset="-122"/>
        <a:cs typeface="+mn-cs"/>
      </a:defRPr>
    </a:lvl1pPr>
    <a:lvl2pPr marL="457200" algn="l" rtl="0" fontAlgn="base">
      <a:spcBef>
        <a:spcPct val="0"/>
      </a:spcBef>
      <a:spcAft>
        <a:spcPct val="0"/>
      </a:spcAft>
      <a:defRPr sz="2400" kern="1200">
        <a:solidFill>
          <a:schemeClr val="tx1"/>
        </a:solidFill>
        <a:latin typeface="Arial" charset="0"/>
        <a:ea typeface="宋体" pitchFamily="2" charset="-122"/>
        <a:cs typeface="+mn-cs"/>
      </a:defRPr>
    </a:lvl2pPr>
    <a:lvl3pPr marL="914400" algn="l" rtl="0" fontAlgn="base">
      <a:spcBef>
        <a:spcPct val="0"/>
      </a:spcBef>
      <a:spcAft>
        <a:spcPct val="0"/>
      </a:spcAft>
      <a:defRPr sz="2400" kern="1200">
        <a:solidFill>
          <a:schemeClr val="tx1"/>
        </a:solidFill>
        <a:latin typeface="Arial" charset="0"/>
        <a:ea typeface="宋体" pitchFamily="2" charset="-122"/>
        <a:cs typeface="+mn-cs"/>
      </a:defRPr>
    </a:lvl3pPr>
    <a:lvl4pPr marL="1371600" algn="l" rtl="0" fontAlgn="base">
      <a:spcBef>
        <a:spcPct val="0"/>
      </a:spcBef>
      <a:spcAft>
        <a:spcPct val="0"/>
      </a:spcAft>
      <a:defRPr sz="2400" kern="1200">
        <a:solidFill>
          <a:schemeClr val="tx1"/>
        </a:solidFill>
        <a:latin typeface="Arial" charset="0"/>
        <a:ea typeface="宋体" pitchFamily="2" charset="-122"/>
        <a:cs typeface="+mn-cs"/>
      </a:defRPr>
    </a:lvl4pPr>
    <a:lvl5pPr marL="1828800" algn="l" rtl="0" fontAlgn="base">
      <a:spcBef>
        <a:spcPct val="0"/>
      </a:spcBef>
      <a:spcAft>
        <a:spcPct val="0"/>
      </a:spcAft>
      <a:defRPr sz="2400" kern="1200">
        <a:solidFill>
          <a:schemeClr val="tx1"/>
        </a:solidFill>
        <a:latin typeface="Arial" charset="0"/>
        <a:ea typeface="宋体" pitchFamily="2" charset="-122"/>
        <a:cs typeface="+mn-cs"/>
      </a:defRPr>
    </a:lvl5pPr>
    <a:lvl6pPr marL="2286000" algn="l" defTabSz="914400" rtl="0" eaLnBrk="1" latinLnBrk="0" hangingPunct="1">
      <a:defRPr sz="2400" kern="1200">
        <a:solidFill>
          <a:schemeClr val="tx1"/>
        </a:solidFill>
        <a:latin typeface="Arial" charset="0"/>
        <a:ea typeface="宋体" pitchFamily="2" charset="-122"/>
        <a:cs typeface="+mn-cs"/>
      </a:defRPr>
    </a:lvl6pPr>
    <a:lvl7pPr marL="2743200" algn="l" defTabSz="914400" rtl="0" eaLnBrk="1" latinLnBrk="0" hangingPunct="1">
      <a:defRPr sz="2400" kern="1200">
        <a:solidFill>
          <a:schemeClr val="tx1"/>
        </a:solidFill>
        <a:latin typeface="Arial" charset="0"/>
        <a:ea typeface="宋体" pitchFamily="2" charset="-122"/>
        <a:cs typeface="+mn-cs"/>
      </a:defRPr>
    </a:lvl7pPr>
    <a:lvl8pPr marL="3200400" algn="l" defTabSz="914400" rtl="0" eaLnBrk="1" latinLnBrk="0" hangingPunct="1">
      <a:defRPr sz="2400" kern="1200">
        <a:solidFill>
          <a:schemeClr val="tx1"/>
        </a:solidFill>
        <a:latin typeface="Arial" charset="0"/>
        <a:ea typeface="宋体" pitchFamily="2" charset="-122"/>
        <a:cs typeface="+mn-cs"/>
      </a:defRPr>
    </a:lvl8pPr>
    <a:lvl9pPr marL="3657600" algn="l" defTabSz="914400" rtl="0" eaLnBrk="1" latinLnBrk="0" hangingPunct="1">
      <a:defRPr sz="2400"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C5F123"/>
    <a:srgbClr val="DDD9C3"/>
    <a:srgbClr val="000000"/>
    <a:srgbClr val="002200"/>
    <a:srgbClr val="969696"/>
    <a:srgbClr val="FF9933"/>
    <a:srgbClr val="99CC00"/>
    <a:srgbClr val="C4BD97"/>
    <a:srgbClr val="C3BC99"/>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7795" autoAdjust="0"/>
    <p:restoredTop sz="99265" autoAdjust="0"/>
  </p:normalViewPr>
  <p:slideViewPr>
    <p:cSldViewPr showGuides="1">
      <p:cViewPr>
        <p:scale>
          <a:sx n="66" d="100"/>
          <a:sy n="66" d="100"/>
        </p:scale>
        <p:origin x="-1476" y="-156"/>
      </p:cViewPr>
      <p:guideLst>
        <p:guide orient="horz" pos="181"/>
        <p:guide orient="horz" pos="975"/>
        <p:guide orient="horz"/>
        <p:guide orient="horz" pos="1156"/>
        <p:guide orient="horz" pos="589"/>
        <p:guide orient="horz" pos="725"/>
        <p:guide orient="horz" pos="3175"/>
        <p:guide pos="5284"/>
        <p:guide pos="340"/>
        <p:guide pos="6236"/>
        <p:guide pos="2925"/>
        <p:guide pos="4853"/>
        <p:guide pos="1496"/>
      </p:guideLst>
    </p:cSldViewPr>
  </p:slideViewPr>
  <p:notesTextViewPr>
    <p:cViewPr>
      <p:scale>
        <a:sx n="100" d="100"/>
        <a:sy n="100" d="100"/>
      </p:scale>
      <p:origin x="0" y="0"/>
    </p:cViewPr>
  </p:notesTextViewPr>
  <p:sorterViewPr>
    <p:cViewPr>
      <p:scale>
        <a:sx n="66" d="100"/>
        <a:sy n="66" d="100"/>
      </p:scale>
      <p:origin x="0" y="1392"/>
    </p:cViewPr>
  </p:sorter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rb\Desktop\&#26032;&#24314;%20Microsoft%20Office%20Excel%20&#24037;&#20316;&#3492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rb\Desktop\&#26032;&#24314;%20Microsoft%20Office%20Excel%20&#24037;&#20316;&#34920;.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___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___3.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a:pPr>
            <a:r>
              <a:rPr lang="en-US" altLang="zh-CN"/>
              <a:t>2004</a:t>
            </a:r>
            <a:r>
              <a:rPr lang="zh-CN" altLang="en-US"/>
              <a:t>年城镇居民出游目的</a:t>
            </a:r>
          </a:p>
        </c:rich>
      </c:tx>
      <c:layout>
        <c:manualLayout>
          <c:xMode val="edge"/>
          <c:yMode val="edge"/>
          <c:x val="0.20572861495482989"/>
          <c:y val="4.3752080682652047E-4"/>
        </c:manualLayout>
      </c:layout>
    </c:title>
    <c:plotArea>
      <c:layout/>
      <c:pieChart>
        <c:varyColors val="1"/>
        <c:ser>
          <c:idx val="0"/>
          <c:order val="0"/>
          <c:dLbls>
            <c:dLbl>
              <c:idx val="0"/>
              <c:layout>
                <c:manualLayout>
                  <c:x val="-0.17600393755839988"/>
                  <c:y val="-3.9768522503549645E-3"/>
                </c:manualLayout>
              </c:layout>
              <c:showCatName val="1"/>
              <c:showPercent val="1"/>
            </c:dLbl>
            <c:dLbl>
              <c:idx val="1"/>
              <c:layout>
                <c:manualLayout>
                  <c:x val="7.7411964129484326E-2"/>
                  <c:y val="-0.14719889180519244"/>
                </c:manualLayout>
              </c:layout>
              <c:tx>
                <c:rich>
                  <a:bodyPr/>
                  <a:lstStyle/>
                  <a:p>
                    <a:r>
                      <a:rPr lang="zh-CN" altLang="en-US" b="1"/>
                      <a:t>休闲度假</a:t>
                    </a:r>
                    <a:endParaRPr lang="en-US" altLang="zh-CN" b="1"/>
                  </a:p>
                  <a:p>
                    <a:r>
                      <a:rPr lang="en-US" altLang="en-US" b="1"/>
                      <a:t>20%</a:t>
                    </a:r>
                  </a:p>
                </c:rich>
              </c:tx>
              <c:showCatName val="1"/>
              <c:showPercent val="1"/>
            </c:dLbl>
            <c:dLbl>
              <c:idx val="2"/>
              <c:layout>
                <c:manualLayout>
                  <c:x val="0.15822528433945868"/>
                  <c:y val="3.1201151939340952E-2"/>
                </c:manualLayout>
              </c:layout>
              <c:tx>
                <c:rich>
                  <a:bodyPr/>
                  <a:lstStyle/>
                  <a:p>
                    <a:r>
                      <a:rPr lang="en-US" altLang="en-US" b="1"/>
                      <a:t>
</a:t>
                    </a:r>
                    <a:r>
                      <a:rPr lang="zh-CN" altLang="en-US" b="1"/>
                      <a:t>探亲访友</a:t>
                    </a:r>
                    <a:endParaRPr lang="en-US" altLang="zh-CN" b="1"/>
                  </a:p>
                  <a:p>
                    <a:r>
                      <a:rPr lang="en-US" altLang="en-US" b="1"/>
                      <a:t>24%</a:t>
                    </a:r>
                  </a:p>
                </c:rich>
              </c:tx>
              <c:showCatName val="1"/>
              <c:showPercent val="1"/>
            </c:dLbl>
            <c:dLbl>
              <c:idx val="3"/>
              <c:layout/>
              <c:tx>
                <c:rich>
                  <a:bodyPr/>
                  <a:lstStyle/>
                  <a:p>
                    <a:r>
                      <a:rPr lang="en-US" altLang="en-US" b="1" dirty="0"/>
                      <a:t>
</a:t>
                    </a:r>
                    <a:r>
                      <a:rPr lang="zh-CN" altLang="en-US" b="1" dirty="0"/>
                      <a:t>商务活动</a:t>
                    </a:r>
                    <a:r>
                      <a:rPr lang="en-US" altLang="en-US" b="1" dirty="0"/>
                      <a:t>6%</a:t>
                    </a:r>
                  </a:p>
                </c:rich>
              </c:tx>
              <c:showCatName val="1"/>
              <c:showPercent val="1"/>
            </c:dLbl>
            <c:dLbl>
              <c:idx val="4"/>
              <c:layout>
                <c:manualLayout>
                  <c:x val="-8.2811415931136001E-2"/>
                  <c:y val="2.3597933389856118E-2"/>
                </c:manualLayout>
              </c:layout>
              <c:tx>
                <c:rich>
                  <a:bodyPr/>
                  <a:lstStyle/>
                  <a:p>
                    <a:r>
                      <a:rPr lang="en-US" altLang="en-US" b="1" dirty="0"/>
                      <a:t>
</a:t>
                    </a:r>
                    <a:r>
                      <a:rPr lang="zh-CN" altLang="en-US" b="1" dirty="0">
                        <a:latin typeface="+mn-ea"/>
                        <a:ea typeface="+mn-ea"/>
                      </a:rPr>
                      <a:t>宗教朝拜</a:t>
                    </a:r>
                    <a:r>
                      <a:rPr lang="en-US" altLang="en-US" b="1" dirty="0">
                        <a:latin typeface="+mn-ea"/>
                        <a:ea typeface="+mn-ea"/>
                      </a:rPr>
                      <a:t>1%</a:t>
                    </a:r>
                    <a:endParaRPr lang="en-US" altLang="zh-CN" b="1" dirty="0">
                      <a:latin typeface="+mn-ea"/>
                      <a:ea typeface="+mn-ea"/>
                    </a:endParaRPr>
                  </a:p>
                </c:rich>
              </c:tx>
              <c:showCatName val="1"/>
              <c:showPercent val="1"/>
            </c:dLbl>
            <c:dLbl>
              <c:idx val="5"/>
              <c:layout>
                <c:manualLayout>
                  <c:x val="6.5170652432509274E-2"/>
                  <c:y val="-3.7653456418390976E-2"/>
                </c:manualLayout>
              </c:layout>
              <c:tx>
                <c:rich>
                  <a:bodyPr/>
                  <a:lstStyle/>
                  <a:p>
                    <a:r>
                      <a:rPr lang="en-US" altLang="en-US" b="1"/>
                      <a:t>
</a:t>
                    </a:r>
                    <a:r>
                      <a:rPr lang="zh-CN" altLang="en-US" b="1"/>
                      <a:t>文化交流</a:t>
                    </a:r>
                    <a:r>
                      <a:rPr lang="en-US" altLang="en-US" b="1"/>
                      <a:t>1%</a:t>
                    </a:r>
                  </a:p>
                </c:rich>
              </c:tx>
              <c:showCatName val="1"/>
              <c:showPercent val="1"/>
            </c:dLbl>
            <c:dLbl>
              <c:idx val="6"/>
              <c:layout>
                <c:manualLayout>
                  <c:x val="0.18257639985794474"/>
                  <c:y val="-1.119189240250992E-2"/>
                </c:manualLayout>
              </c:layout>
              <c:tx>
                <c:rich>
                  <a:bodyPr/>
                  <a:lstStyle/>
                  <a:p>
                    <a:r>
                      <a:rPr lang="en-US" altLang="en-US" b="1"/>
                      <a:t>
</a:t>
                    </a:r>
                    <a:r>
                      <a:rPr lang="zh-CN" altLang="en-US" b="1"/>
                      <a:t>其他</a:t>
                    </a:r>
                    <a:r>
                      <a:rPr lang="en-US" altLang="zh-CN" b="1"/>
                      <a:t/>
                    </a:r>
                    <a:br>
                      <a:rPr lang="en-US" altLang="zh-CN" b="1"/>
                    </a:br>
                    <a:r>
                      <a:rPr lang="en-US" altLang="en-US" b="1"/>
                      <a:t>4%</a:t>
                    </a:r>
                    <a:endParaRPr lang="en-US" altLang="zh-CN" b="1"/>
                  </a:p>
                </c:rich>
              </c:tx>
              <c:showCatName val="1"/>
              <c:showPercent val="1"/>
            </c:dLbl>
            <c:txPr>
              <a:bodyPr/>
              <a:lstStyle/>
              <a:p>
                <a:pPr>
                  <a:defRPr b="1"/>
                </a:pPr>
                <a:endParaRPr lang="zh-CN"/>
              </a:p>
            </c:txPr>
            <c:showCatName val="1"/>
            <c:showPercent val="1"/>
            <c:showLeaderLines val="1"/>
          </c:dLbls>
          <c:cat>
            <c:strLit>
              <c:ptCount val="1"/>
              <c:pt idx="0">
                <c:v>观光游览</c:v>
              </c:pt>
            </c:strLit>
          </c:cat>
          <c:val>
            <c:numRef>
              <c:f>Sheet1!$L$122:$L$128</c:f>
              <c:numCache>
                <c:formatCode>General</c:formatCode>
                <c:ptCount val="7"/>
                <c:pt idx="0">
                  <c:v>45</c:v>
                </c:pt>
                <c:pt idx="1">
                  <c:v>19.7</c:v>
                </c:pt>
                <c:pt idx="2">
                  <c:v>23.7</c:v>
                </c:pt>
                <c:pt idx="3">
                  <c:v>5.5</c:v>
                </c:pt>
                <c:pt idx="4">
                  <c:v>0.8</c:v>
                </c:pt>
                <c:pt idx="5">
                  <c:v>1.4</c:v>
                </c:pt>
                <c:pt idx="6">
                  <c:v>3.9</c:v>
                </c:pt>
              </c:numCache>
            </c:numRef>
          </c:val>
        </c:ser>
        <c:dLbls>
          <c:showCatName val="1"/>
          <c:showPercent val="1"/>
        </c:dLbls>
        <c:firstSliceAng val="0"/>
      </c:pie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a:pPr>
            <a:r>
              <a:rPr lang="en-US" altLang="zh-CN"/>
              <a:t>2008</a:t>
            </a:r>
            <a:r>
              <a:rPr lang="zh-CN" altLang="en-US"/>
              <a:t>年城镇居民出游目的</a:t>
            </a:r>
          </a:p>
        </c:rich>
      </c:tx>
      <c:layout>
        <c:manualLayout>
          <c:xMode val="edge"/>
          <c:yMode val="edge"/>
          <c:x val="0.26752985445438676"/>
          <c:y val="2.4164767074653158E-3"/>
        </c:manualLayout>
      </c:layout>
    </c:title>
    <c:plotArea>
      <c:layout/>
      <c:pieChart>
        <c:varyColors val="1"/>
        <c:ser>
          <c:idx val="0"/>
          <c:order val="0"/>
          <c:dLbls>
            <c:dLbl>
              <c:idx val="1"/>
              <c:layout>
                <c:manualLayout>
                  <c:x val="-0.11687215660542433"/>
                  <c:y val="-0.18097222222222312"/>
                </c:manualLayout>
              </c:layout>
              <c:tx>
                <c:rich>
                  <a:bodyPr/>
                  <a:lstStyle/>
                  <a:p>
                    <a:r>
                      <a:rPr lang="en-US" altLang="en-US" b="1"/>
                      <a:t>
</a:t>
                    </a:r>
                    <a:r>
                      <a:rPr lang="zh-CN" altLang="en-US" b="1"/>
                      <a:t>休闲度假</a:t>
                    </a:r>
                    <a:endParaRPr lang="en-US" altLang="zh-CN" b="1"/>
                  </a:p>
                  <a:p>
                    <a:r>
                      <a:rPr lang="en-US" altLang="en-US" b="1"/>
                      <a:t>25%</a:t>
                    </a:r>
                    <a:endParaRPr lang="en-US" altLang="zh-CN" b="1"/>
                  </a:p>
                </c:rich>
              </c:tx>
              <c:showCatName val="1"/>
              <c:showPercent val="1"/>
            </c:dLbl>
            <c:dLbl>
              <c:idx val="2"/>
              <c:layout/>
              <c:tx>
                <c:rich>
                  <a:bodyPr/>
                  <a:lstStyle/>
                  <a:p>
                    <a:r>
                      <a:rPr lang="en-US" altLang="en-US" b="1"/>
                      <a:t>
</a:t>
                    </a:r>
                    <a:r>
                      <a:rPr lang="zh-CN" altLang="en-US" b="1"/>
                      <a:t>探亲访友</a:t>
                    </a:r>
                    <a:endParaRPr lang="en-US" altLang="zh-CN" b="1"/>
                  </a:p>
                  <a:p>
                    <a:r>
                      <a:rPr lang="en-US" altLang="en-US" b="1"/>
                      <a:t>37%</a:t>
                    </a:r>
                  </a:p>
                </c:rich>
              </c:tx>
              <c:showCatName val="1"/>
              <c:showPercent val="1"/>
            </c:dLbl>
            <c:dLbl>
              <c:idx val="3"/>
              <c:layout/>
              <c:tx>
                <c:rich>
                  <a:bodyPr/>
                  <a:lstStyle/>
                  <a:p>
                    <a:r>
                      <a:rPr lang="en-US" altLang="en-US" b="1"/>
                      <a:t>
</a:t>
                    </a:r>
                    <a:r>
                      <a:rPr lang="zh-CN" altLang="en-US" b="1"/>
                      <a:t>商务活动</a:t>
                    </a:r>
                    <a:r>
                      <a:rPr lang="en-US" altLang="en-US" b="1"/>
                      <a:t>3%</a:t>
                    </a:r>
                    <a:endParaRPr lang="en-US" altLang="zh-CN" b="1"/>
                  </a:p>
                </c:rich>
              </c:tx>
              <c:showCatName val="1"/>
              <c:showPercent val="1"/>
            </c:dLbl>
            <c:dLbl>
              <c:idx val="4"/>
              <c:layout/>
              <c:tx>
                <c:rich>
                  <a:bodyPr/>
                  <a:lstStyle/>
                  <a:p>
                    <a:r>
                      <a:rPr lang="en-US" altLang="en-US" b="1"/>
                      <a:t>
</a:t>
                    </a:r>
                    <a:r>
                      <a:rPr lang="zh-CN" altLang="en-US" b="1"/>
                      <a:t>宗教朝拜</a:t>
                    </a:r>
                    <a:r>
                      <a:rPr lang="en-US" altLang="en-US" b="1"/>
                      <a:t>3%</a:t>
                    </a:r>
                  </a:p>
                </c:rich>
              </c:tx>
              <c:showCatName val="1"/>
              <c:showPercent val="1"/>
            </c:dLbl>
            <c:dLbl>
              <c:idx val="5"/>
              <c:layout>
                <c:manualLayout>
                  <c:x val="-8.5018572549562226E-3"/>
                  <c:y val="1.0064095495054997E-2"/>
                </c:manualLayout>
              </c:layout>
              <c:tx>
                <c:rich>
                  <a:bodyPr/>
                  <a:lstStyle/>
                  <a:p>
                    <a:r>
                      <a:rPr lang="en-US" altLang="en-US" b="1"/>
                      <a:t>
</a:t>
                    </a:r>
                    <a:r>
                      <a:rPr lang="zh-CN" altLang="en-US" b="1"/>
                      <a:t>文化交流</a:t>
                    </a:r>
                    <a:endParaRPr lang="en-US" altLang="zh-CN" b="1"/>
                  </a:p>
                  <a:p>
                    <a:r>
                      <a:rPr lang="en-US" altLang="en-US" b="1"/>
                      <a:t>1%</a:t>
                    </a:r>
                    <a:endParaRPr lang="en-US" altLang="zh-CN" b="1"/>
                  </a:p>
                </c:rich>
              </c:tx>
              <c:showCatName val="1"/>
              <c:showPercent val="1"/>
            </c:dLbl>
            <c:dLbl>
              <c:idx val="6"/>
              <c:layout>
                <c:manualLayout>
                  <c:x val="0.12961586809792591"/>
                  <c:y val="-2.236068435629368E-3"/>
                </c:manualLayout>
              </c:layout>
              <c:tx>
                <c:rich>
                  <a:bodyPr/>
                  <a:lstStyle/>
                  <a:p>
                    <a:r>
                      <a:rPr lang="en-US" altLang="en-US" b="1"/>
                      <a:t>
</a:t>
                    </a:r>
                    <a:r>
                      <a:rPr lang="zh-CN" altLang="en-US" b="1"/>
                      <a:t>其他</a:t>
                    </a:r>
                    <a:endParaRPr lang="en-US" altLang="zh-CN" b="1"/>
                  </a:p>
                  <a:p>
                    <a:r>
                      <a:rPr lang="en-US" altLang="en-US" b="1"/>
                      <a:t>5%</a:t>
                    </a:r>
                  </a:p>
                </c:rich>
              </c:tx>
              <c:showCatName val="1"/>
              <c:showPercent val="1"/>
            </c:dLbl>
            <c:txPr>
              <a:bodyPr/>
              <a:lstStyle/>
              <a:p>
                <a:pPr>
                  <a:defRPr b="1"/>
                </a:pPr>
                <a:endParaRPr lang="zh-CN"/>
              </a:p>
            </c:txPr>
            <c:showCatName val="1"/>
            <c:showPercent val="1"/>
            <c:showLeaderLines val="1"/>
          </c:dLbls>
          <c:cat>
            <c:strLit>
              <c:ptCount val="1"/>
              <c:pt idx="0">
                <c:v>观光游览</c:v>
              </c:pt>
            </c:strLit>
          </c:cat>
          <c:val>
            <c:numRef>
              <c:f>Sheet1!$P$122:$P$128</c:f>
              <c:numCache>
                <c:formatCode>General</c:formatCode>
                <c:ptCount val="7"/>
                <c:pt idx="0">
                  <c:v>27.3</c:v>
                </c:pt>
                <c:pt idx="1">
                  <c:v>24.9</c:v>
                </c:pt>
                <c:pt idx="2">
                  <c:v>36.700000000000003</c:v>
                </c:pt>
                <c:pt idx="3">
                  <c:v>3.3</c:v>
                </c:pt>
                <c:pt idx="4">
                  <c:v>1.5</c:v>
                </c:pt>
                <c:pt idx="5">
                  <c:v>1.4</c:v>
                </c:pt>
                <c:pt idx="6">
                  <c:v>4.9000000000000004</c:v>
                </c:pt>
              </c:numCache>
            </c:numRef>
          </c:val>
        </c:ser>
        <c:dLbls>
          <c:showCatName val="1"/>
          <c:showPercent val="1"/>
        </c:dLbls>
        <c:firstSliceAng val="0"/>
      </c:pie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style val="5"/>
  <c:chart>
    <c:plotArea>
      <c:layout>
        <c:manualLayout>
          <c:layoutTarget val="inner"/>
          <c:xMode val="edge"/>
          <c:yMode val="edge"/>
          <c:x val="8.9929806942382715E-2"/>
          <c:y val="5.8169627370206707E-2"/>
          <c:w val="0.83137277107661356"/>
          <c:h val="0.76638041639635957"/>
        </c:manualLayout>
      </c:layout>
      <c:barChart>
        <c:barDir val="col"/>
        <c:grouping val="clustered"/>
        <c:ser>
          <c:idx val="0"/>
          <c:order val="0"/>
          <c:tx>
            <c:strRef>
              <c:f>Sheet1!$B$1</c:f>
              <c:strCache>
                <c:ptCount val="1"/>
                <c:pt idx="0">
                  <c:v>2000年</c:v>
                </c:pt>
              </c:strCache>
            </c:strRef>
          </c:tx>
          <c:cat>
            <c:strRef>
              <c:f>Sheet1!$A$2:$A$10</c:f>
              <c:strCache>
                <c:ptCount val="9"/>
                <c:pt idx="0">
                  <c:v>住宿</c:v>
                </c:pt>
                <c:pt idx="1">
                  <c:v>餐饮</c:v>
                </c:pt>
                <c:pt idx="2">
                  <c:v>长途交通</c:v>
                </c:pt>
                <c:pt idx="3">
                  <c:v>市内交通</c:v>
                </c:pt>
                <c:pt idx="4">
                  <c:v>邮电交通</c:v>
                </c:pt>
                <c:pt idx="5">
                  <c:v>景区游览</c:v>
                </c:pt>
                <c:pt idx="6">
                  <c:v>文娱</c:v>
                </c:pt>
                <c:pt idx="7">
                  <c:v>购物</c:v>
                </c:pt>
                <c:pt idx="8">
                  <c:v>其它</c:v>
                </c:pt>
              </c:strCache>
            </c:strRef>
          </c:cat>
          <c:val>
            <c:numRef>
              <c:f>Sheet1!$B$2:$B$10</c:f>
              <c:numCache>
                <c:formatCode>General</c:formatCode>
                <c:ptCount val="9"/>
                <c:pt idx="0">
                  <c:v>14.7</c:v>
                </c:pt>
                <c:pt idx="1">
                  <c:v>17</c:v>
                </c:pt>
                <c:pt idx="2">
                  <c:v>28.2</c:v>
                </c:pt>
                <c:pt idx="3">
                  <c:v>3.6</c:v>
                </c:pt>
                <c:pt idx="4">
                  <c:v>0.70000000000000062</c:v>
                </c:pt>
                <c:pt idx="5">
                  <c:v>7.5</c:v>
                </c:pt>
                <c:pt idx="6">
                  <c:v>2.4</c:v>
                </c:pt>
                <c:pt idx="7">
                  <c:v>14.7</c:v>
                </c:pt>
                <c:pt idx="8">
                  <c:v>9.8000000000000007</c:v>
                </c:pt>
              </c:numCache>
            </c:numRef>
          </c:val>
        </c:ser>
        <c:ser>
          <c:idx val="1"/>
          <c:order val="1"/>
          <c:tx>
            <c:strRef>
              <c:f>Sheet1!$C$1</c:f>
              <c:strCache>
                <c:ptCount val="1"/>
                <c:pt idx="0">
                  <c:v>2007年</c:v>
                </c:pt>
              </c:strCache>
            </c:strRef>
          </c:tx>
          <c:cat>
            <c:strRef>
              <c:f>Sheet1!$A$2:$A$10</c:f>
              <c:strCache>
                <c:ptCount val="9"/>
                <c:pt idx="0">
                  <c:v>住宿</c:v>
                </c:pt>
                <c:pt idx="1">
                  <c:v>餐饮</c:v>
                </c:pt>
                <c:pt idx="2">
                  <c:v>长途交通</c:v>
                </c:pt>
                <c:pt idx="3">
                  <c:v>市内交通</c:v>
                </c:pt>
                <c:pt idx="4">
                  <c:v>邮电交通</c:v>
                </c:pt>
                <c:pt idx="5">
                  <c:v>景区游览</c:v>
                </c:pt>
                <c:pt idx="6">
                  <c:v>文娱</c:v>
                </c:pt>
                <c:pt idx="7">
                  <c:v>购物</c:v>
                </c:pt>
                <c:pt idx="8">
                  <c:v>其它</c:v>
                </c:pt>
              </c:strCache>
            </c:strRef>
          </c:cat>
          <c:val>
            <c:numRef>
              <c:f>Sheet1!$C$2:$C$10</c:f>
              <c:numCache>
                <c:formatCode>General</c:formatCode>
                <c:ptCount val="9"/>
                <c:pt idx="0">
                  <c:v>11.2</c:v>
                </c:pt>
                <c:pt idx="1">
                  <c:v>15.1</c:v>
                </c:pt>
                <c:pt idx="2">
                  <c:v>24.4</c:v>
                </c:pt>
                <c:pt idx="3">
                  <c:v>2.7</c:v>
                </c:pt>
                <c:pt idx="4">
                  <c:v>0.70000000000000062</c:v>
                </c:pt>
                <c:pt idx="5">
                  <c:v>7.5</c:v>
                </c:pt>
                <c:pt idx="6">
                  <c:v>3.3</c:v>
                </c:pt>
                <c:pt idx="7">
                  <c:v>16.5</c:v>
                </c:pt>
                <c:pt idx="8">
                  <c:v>18</c:v>
                </c:pt>
              </c:numCache>
            </c:numRef>
          </c:val>
        </c:ser>
        <c:axId val="140641792"/>
        <c:axId val="140643328"/>
      </c:barChart>
      <c:catAx>
        <c:axId val="140641792"/>
        <c:scaling>
          <c:orientation val="minMax"/>
        </c:scaling>
        <c:axPos val="b"/>
        <c:numFmt formatCode="General" sourceLinked="1"/>
        <c:tickLblPos val="nextTo"/>
        <c:txPr>
          <a:bodyPr/>
          <a:lstStyle/>
          <a:p>
            <a:pPr>
              <a:defRPr sz="799"/>
            </a:pPr>
            <a:endParaRPr lang="zh-CN"/>
          </a:p>
        </c:txPr>
        <c:crossAx val="140643328"/>
        <c:crosses val="autoZero"/>
        <c:auto val="1"/>
        <c:lblAlgn val="ctr"/>
        <c:lblOffset val="100"/>
      </c:catAx>
      <c:valAx>
        <c:axId val="140643328"/>
        <c:scaling>
          <c:orientation val="minMax"/>
        </c:scaling>
        <c:axPos val="l"/>
        <c:majorGridlines/>
        <c:numFmt formatCode="General" sourceLinked="1"/>
        <c:tickLblPos val="nextTo"/>
        <c:txPr>
          <a:bodyPr/>
          <a:lstStyle/>
          <a:p>
            <a:pPr>
              <a:defRPr sz="999"/>
            </a:pPr>
            <a:endParaRPr lang="zh-CN"/>
          </a:p>
        </c:txPr>
        <c:crossAx val="140641792"/>
        <c:crosses val="autoZero"/>
        <c:crossBetween val="between"/>
      </c:valAx>
    </c:plotArea>
    <c:plotVisOnly val="1"/>
    <c:dispBlanksAs val="gap"/>
  </c:chart>
  <c:txPr>
    <a:bodyPr/>
    <a:lstStyle/>
    <a:p>
      <a:pPr>
        <a:defRPr sz="1798"/>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style val="5"/>
  <c:chart>
    <c:plotArea>
      <c:layout>
        <c:manualLayout>
          <c:layoutTarget val="inner"/>
          <c:xMode val="edge"/>
          <c:yMode val="edge"/>
          <c:x val="7.7438225798794974E-2"/>
          <c:y val="5.7145735354689108E-2"/>
          <c:w val="0.71455971196388735"/>
          <c:h val="0.77049254908714837"/>
        </c:manualLayout>
      </c:layout>
      <c:barChart>
        <c:barDir val="col"/>
        <c:grouping val="clustered"/>
        <c:ser>
          <c:idx val="0"/>
          <c:order val="0"/>
          <c:tx>
            <c:strRef>
              <c:f>Sheet1!$B$1</c:f>
              <c:strCache>
                <c:ptCount val="1"/>
                <c:pt idx="0">
                  <c:v>2000年</c:v>
                </c:pt>
              </c:strCache>
            </c:strRef>
          </c:tx>
          <c:cat>
            <c:strRef>
              <c:f>Sheet1!$A$2:$A$10</c:f>
              <c:strCache>
                <c:ptCount val="9"/>
                <c:pt idx="0">
                  <c:v>住宿</c:v>
                </c:pt>
                <c:pt idx="1">
                  <c:v>餐饮</c:v>
                </c:pt>
                <c:pt idx="2">
                  <c:v>长途交通</c:v>
                </c:pt>
                <c:pt idx="3">
                  <c:v>市内交通</c:v>
                </c:pt>
                <c:pt idx="4">
                  <c:v>邮电交通</c:v>
                </c:pt>
                <c:pt idx="5">
                  <c:v>景区游览</c:v>
                </c:pt>
                <c:pt idx="6">
                  <c:v>文娱</c:v>
                </c:pt>
                <c:pt idx="7">
                  <c:v>购物</c:v>
                </c:pt>
                <c:pt idx="8">
                  <c:v>其它</c:v>
                </c:pt>
              </c:strCache>
            </c:strRef>
          </c:cat>
          <c:val>
            <c:numRef>
              <c:f>Sheet1!$B$2:$B$10</c:f>
              <c:numCache>
                <c:formatCode>General</c:formatCode>
                <c:ptCount val="9"/>
                <c:pt idx="0">
                  <c:v>11</c:v>
                </c:pt>
                <c:pt idx="1">
                  <c:v>15.1</c:v>
                </c:pt>
                <c:pt idx="2">
                  <c:v>22.1</c:v>
                </c:pt>
                <c:pt idx="3">
                  <c:v>4.8</c:v>
                </c:pt>
                <c:pt idx="4">
                  <c:v>12.8</c:v>
                </c:pt>
                <c:pt idx="5">
                  <c:v>4.0999999999999996</c:v>
                </c:pt>
                <c:pt idx="6">
                  <c:v>2.1</c:v>
                </c:pt>
                <c:pt idx="7">
                  <c:v>11.3</c:v>
                </c:pt>
                <c:pt idx="8">
                  <c:v>9</c:v>
                </c:pt>
              </c:numCache>
            </c:numRef>
          </c:val>
        </c:ser>
        <c:ser>
          <c:idx val="1"/>
          <c:order val="1"/>
          <c:tx>
            <c:strRef>
              <c:f>Sheet1!$C$1</c:f>
              <c:strCache>
                <c:ptCount val="1"/>
                <c:pt idx="0">
                  <c:v>2007年</c:v>
                </c:pt>
              </c:strCache>
            </c:strRef>
          </c:tx>
          <c:cat>
            <c:strRef>
              <c:f>Sheet1!$A$2:$A$10</c:f>
              <c:strCache>
                <c:ptCount val="9"/>
                <c:pt idx="0">
                  <c:v>住宿</c:v>
                </c:pt>
                <c:pt idx="1">
                  <c:v>餐饮</c:v>
                </c:pt>
                <c:pt idx="2">
                  <c:v>长途交通</c:v>
                </c:pt>
                <c:pt idx="3">
                  <c:v>市内交通</c:v>
                </c:pt>
                <c:pt idx="4">
                  <c:v>邮电交通</c:v>
                </c:pt>
                <c:pt idx="5">
                  <c:v>景区游览</c:v>
                </c:pt>
                <c:pt idx="6">
                  <c:v>文娱</c:v>
                </c:pt>
                <c:pt idx="7">
                  <c:v>购物</c:v>
                </c:pt>
                <c:pt idx="8">
                  <c:v>其它</c:v>
                </c:pt>
              </c:strCache>
            </c:strRef>
          </c:cat>
          <c:val>
            <c:numRef>
              <c:f>Sheet1!$C$2:$C$10</c:f>
              <c:numCache>
                <c:formatCode>General</c:formatCode>
                <c:ptCount val="9"/>
                <c:pt idx="0">
                  <c:v>5.5</c:v>
                </c:pt>
                <c:pt idx="1">
                  <c:v>10</c:v>
                </c:pt>
                <c:pt idx="2">
                  <c:v>28.1</c:v>
                </c:pt>
                <c:pt idx="3">
                  <c:v>2.5</c:v>
                </c:pt>
                <c:pt idx="4">
                  <c:v>2.1</c:v>
                </c:pt>
                <c:pt idx="5">
                  <c:v>3.4</c:v>
                </c:pt>
                <c:pt idx="6">
                  <c:v>2.2000000000000002</c:v>
                </c:pt>
                <c:pt idx="7">
                  <c:v>27.3</c:v>
                </c:pt>
                <c:pt idx="8">
                  <c:v>18.899999999999999</c:v>
                </c:pt>
              </c:numCache>
            </c:numRef>
          </c:val>
        </c:ser>
        <c:axId val="140774016"/>
        <c:axId val="140779904"/>
      </c:barChart>
      <c:catAx>
        <c:axId val="140774016"/>
        <c:scaling>
          <c:orientation val="minMax"/>
        </c:scaling>
        <c:axPos val="b"/>
        <c:numFmt formatCode="General" sourceLinked="1"/>
        <c:tickLblPos val="nextTo"/>
        <c:txPr>
          <a:bodyPr/>
          <a:lstStyle/>
          <a:p>
            <a:pPr>
              <a:defRPr sz="799"/>
            </a:pPr>
            <a:endParaRPr lang="zh-CN"/>
          </a:p>
        </c:txPr>
        <c:crossAx val="140779904"/>
        <c:crosses val="autoZero"/>
        <c:auto val="1"/>
        <c:lblAlgn val="ctr"/>
        <c:lblOffset val="100"/>
      </c:catAx>
      <c:valAx>
        <c:axId val="140779904"/>
        <c:scaling>
          <c:orientation val="minMax"/>
        </c:scaling>
        <c:axPos val="l"/>
        <c:majorGridlines/>
        <c:numFmt formatCode="General" sourceLinked="1"/>
        <c:tickLblPos val="nextTo"/>
        <c:txPr>
          <a:bodyPr/>
          <a:lstStyle/>
          <a:p>
            <a:pPr>
              <a:defRPr sz="999"/>
            </a:pPr>
            <a:endParaRPr lang="zh-CN"/>
          </a:p>
        </c:txPr>
        <c:crossAx val="140774016"/>
        <c:crosses val="autoZero"/>
        <c:crossBetween val="between"/>
      </c:valAx>
    </c:plotArea>
    <c:legend>
      <c:legendPos val="r"/>
      <c:layout>
        <c:manualLayout>
          <c:xMode val="edge"/>
          <c:yMode val="edge"/>
          <c:x val="0.78966113193070109"/>
          <c:y val="0.1630140699625662"/>
          <c:w val="0.18229764060241277"/>
          <c:h val="0.36870702637580188"/>
        </c:manualLayout>
      </c:layout>
      <c:spPr>
        <a:noFill/>
        <a:ln w="25381">
          <a:noFill/>
        </a:ln>
      </c:spPr>
      <c:txPr>
        <a:bodyPr/>
        <a:lstStyle/>
        <a:p>
          <a:pPr>
            <a:defRPr sz="1199" b="1" baseline="0">
              <a:solidFill>
                <a:srgbClr val="003300"/>
              </a:solidFill>
              <a:latin typeface="Arial" pitchFamily="34" charset="0"/>
            </a:defRPr>
          </a:pPr>
          <a:endParaRPr lang="zh-CN"/>
        </a:p>
      </c:txPr>
    </c:legend>
    <c:plotVisOnly val="1"/>
    <c:dispBlanksAs val="gap"/>
  </c:chart>
  <c:txPr>
    <a:bodyPr/>
    <a:lstStyle/>
    <a:p>
      <a:pPr>
        <a:defRPr sz="1799"/>
      </a:pPr>
      <a:endParaRPr lang="zh-CN"/>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zh-CN"/>
  <c:style val="5"/>
  <c:chart>
    <c:plotArea>
      <c:layout/>
      <c:barChart>
        <c:barDir val="col"/>
        <c:grouping val="clustered"/>
        <c:ser>
          <c:idx val="0"/>
          <c:order val="0"/>
          <c:tx>
            <c:strRef>
              <c:f>Sheet1!$B$1</c:f>
              <c:strCache>
                <c:ptCount val="1"/>
                <c:pt idx="0">
                  <c:v>浙江</c:v>
                </c:pt>
              </c:strCache>
            </c:strRef>
          </c:tx>
          <c:cat>
            <c:strRef>
              <c:f>Sheet1!$A$2:$A$10</c:f>
              <c:strCache>
                <c:ptCount val="9"/>
                <c:pt idx="0">
                  <c:v>住宿</c:v>
                </c:pt>
                <c:pt idx="1">
                  <c:v>餐饮</c:v>
                </c:pt>
                <c:pt idx="2">
                  <c:v>长途交通</c:v>
                </c:pt>
                <c:pt idx="3">
                  <c:v>市内交通</c:v>
                </c:pt>
                <c:pt idx="4">
                  <c:v>邮电交通</c:v>
                </c:pt>
                <c:pt idx="5">
                  <c:v>景区游览</c:v>
                </c:pt>
                <c:pt idx="6">
                  <c:v>文娱</c:v>
                </c:pt>
                <c:pt idx="7">
                  <c:v>购物</c:v>
                </c:pt>
                <c:pt idx="8">
                  <c:v>其它</c:v>
                </c:pt>
              </c:strCache>
            </c:strRef>
          </c:cat>
          <c:val>
            <c:numRef>
              <c:f>Sheet1!$B$2:$B$10</c:f>
              <c:numCache>
                <c:formatCode>General</c:formatCode>
                <c:ptCount val="9"/>
                <c:pt idx="0">
                  <c:v>21</c:v>
                </c:pt>
                <c:pt idx="1">
                  <c:v>20</c:v>
                </c:pt>
                <c:pt idx="2">
                  <c:v>10.9</c:v>
                </c:pt>
                <c:pt idx="3">
                  <c:v>1.6</c:v>
                </c:pt>
                <c:pt idx="4">
                  <c:v>1.2</c:v>
                </c:pt>
                <c:pt idx="5">
                  <c:v>7</c:v>
                </c:pt>
                <c:pt idx="6">
                  <c:v>6.6</c:v>
                </c:pt>
                <c:pt idx="7">
                  <c:v>28</c:v>
                </c:pt>
                <c:pt idx="8">
                  <c:v>3.7</c:v>
                </c:pt>
              </c:numCache>
            </c:numRef>
          </c:val>
        </c:ser>
        <c:ser>
          <c:idx val="1"/>
          <c:order val="1"/>
          <c:tx>
            <c:strRef>
              <c:f>Sheet1!$C$1</c:f>
              <c:strCache>
                <c:ptCount val="1"/>
                <c:pt idx="0">
                  <c:v>江苏</c:v>
                </c:pt>
              </c:strCache>
            </c:strRef>
          </c:tx>
          <c:cat>
            <c:strRef>
              <c:f>Sheet1!$A$2:$A$10</c:f>
              <c:strCache>
                <c:ptCount val="9"/>
                <c:pt idx="0">
                  <c:v>住宿</c:v>
                </c:pt>
                <c:pt idx="1">
                  <c:v>餐饮</c:v>
                </c:pt>
                <c:pt idx="2">
                  <c:v>长途交通</c:v>
                </c:pt>
                <c:pt idx="3">
                  <c:v>市内交通</c:v>
                </c:pt>
                <c:pt idx="4">
                  <c:v>邮电交通</c:v>
                </c:pt>
                <c:pt idx="5">
                  <c:v>景区游览</c:v>
                </c:pt>
                <c:pt idx="6">
                  <c:v>文娱</c:v>
                </c:pt>
                <c:pt idx="7">
                  <c:v>购物</c:v>
                </c:pt>
                <c:pt idx="8">
                  <c:v>其它</c:v>
                </c:pt>
              </c:strCache>
            </c:strRef>
          </c:cat>
          <c:val>
            <c:numRef>
              <c:f>Sheet1!$C$2:$C$10</c:f>
              <c:numCache>
                <c:formatCode>General</c:formatCode>
                <c:ptCount val="9"/>
                <c:pt idx="0">
                  <c:v>17.41</c:v>
                </c:pt>
                <c:pt idx="1">
                  <c:v>17.82</c:v>
                </c:pt>
                <c:pt idx="2">
                  <c:v>14.5</c:v>
                </c:pt>
                <c:pt idx="3">
                  <c:v>2.02</c:v>
                </c:pt>
                <c:pt idx="4">
                  <c:v>0.95000000000000062</c:v>
                </c:pt>
                <c:pt idx="5">
                  <c:v>10.950000000000006</c:v>
                </c:pt>
                <c:pt idx="6">
                  <c:v>7.1899999999999995</c:v>
                </c:pt>
                <c:pt idx="7">
                  <c:v>26.959999999999987</c:v>
                </c:pt>
                <c:pt idx="8">
                  <c:v>2.19</c:v>
                </c:pt>
              </c:numCache>
            </c:numRef>
          </c:val>
        </c:ser>
        <c:axId val="140467200"/>
        <c:axId val="140468992"/>
      </c:barChart>
      <c:catAx>
        <c:axId val="140467200"/>
        <c:scaling>
          <c:orientation val="minMax"/>
        </c:scaling>
        <c:axPos val="b"/>
        <c:numFmt formatCode="General" sourceLinked="1"/>
        <c:tickLblPos val="nextTo"/>
        <c:crossAx val="140468992"/>
        <c:crosses val="autoZero"/>
        <c:auto val="1"/>
        <c:lblAlgn val="ctr"/>
        <c:lblOffset val="100"/>
      </c:catAx>
      <c:valAx>
        <c:axId val="140468992"/>
        <c:scaling>
          <c:orientation val="minMax"/>
        </c:scaling>
        <c:axPos val="l"/>
        <c:majorGridlines/>
        <c:numFmt formatCode="General" sourceLinked="1"/>
        <c:tickLblPos val="nextTo"/>
        <c:crossAx val="140467200"/>
        <c:crosses val="autoZero"/>
        <c:crossBetween val="between"/>
      </c:valAx>
    </c:plotArea>
    <c:legend>
      <c:legendPos val="r"/>
      <c:layout/>
      <c:spPr>
        <a:noFill/>
        <a:ln w="25401">
          <a:noFill/>
        </a:ln>
      </c:spPr>
    </c:legend>
    <c:plotVisOnly val="1"/>
    <c:dispBlanksAs val="gap"/>
  </c:chart>
  <c:txPr>
    <a:bodyPr/>
    <a:lstStyle/>
    <a:p>
      <a:pPr>
        <a:defRPr sz="1000" b="1"/>
      </a:pPr>
      <a:endParaRPr lang="zh-CN"/>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3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Verdana" pitchFamily="34" charset="0"/>
                <a:ea typeface="微软雅黑" pitchFamily="34" charset="-122"/>
              </a:defRPr>
            </a:lvl1pPr>
          </a:lstStyle>
          <a:p>
            <a:endParaRPr lang="zh-CN" altLang="en-US"/>
          </a:p>
        </p:txBody>
      </p:sp>
      <p:sp>
        <p:nvSpPr>
          <p:cNvPr id="593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Verdana" pitchFamily="34" charset="0"/>
                <a:ea typeface="微软雅黑" pitchFamily="34" charset="-122"/>
              </a:defRPr>
            </a:lvl1pPr>
          </a:lstStyle>
          <a:p>
            <a:fld id="{01B5B17E-75CF-4F84-AC89-337165FE6174}" type="datetimeFigureOut">
              <a:rPr lang="zh-CN" altLang="en-US"/>
              <a:pPr/>
              <a:t>2010-9-8</a:t>
            </a:fld>
            <a:endParaRPr lang="en-US" altLang="zh-CN"/>
          </a:p>
        </p:txBody>
      </p:sp>
      <p:sp>
        <p:nvSpPr>
          <p:cNvPr id="593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Verdana" pitchFamily="34" charset="0"/>
                <a:ea typeface="微软雅黑" pitchFamily="34" charset="-122"/>
              </a:defRPr>
            </a:lvl1pPr>
          </a:lstStyle>
          <a:p>
            <a:endParaRPr lang="en-US" altLang="zh-CN"/>
          </a:p>
        </p:txBody>
      </p:sp>
      <p:sp>
        <p:nvSpPr>
          <p:cNvPr id="593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Verdana" pitchFamily="34" charset="0"/>
                <a:ea typeface="微软雅黑" pitchFamily="34" charset="-122"/>
              </a:defRPr>
            </a:lvl1pPr>
          </a:lstStyle>
          <a:p>
            <a:fld id="{BF181C13-8FCD-41D3-955C-7308F77298BA}" type="slidenum">
              <a:rPr lang="zh-CN" altLang="en-US"/>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76872755-1746-43A9-BA67-4E7D5BD08DEB}" type="datetimeFigureOut">
              <a:rPr lang="zh-CN" altLang="en-US"/>
              <a:pPr>
                <a:defRPr/>
              </a:pPr>
              <a:t>2010-9-8</a:t>
            </a:fld>
            <a:endParaRPr lang="zh-CN" altLang="en-US"/>
          </a:p>
        </p:txBody>
      </p:sp>
      <p:sp>
        <p:nvSpPr>
          <p:cNvPr id="4" name="幻灯片图像占位符 3"/>
          <p:cNvSpPr>
            <a:spLocks noGrp="1" noRot="1" noChangeAspect="1"/>
          </p:cNvSpPr>
          <p:nvPr>
            <p:ph type="sldImg" idx="2"/>
          </p:nvPr>
        </p:nvSpPr>
        <p:spPr>
          <a:xfrm>
            <a:off x="812800" y="685800"/>
            <a:ext cx="5232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02A0CA68-8737-4C9B-9D0C-2546BE50A4A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p:spPr>
      </p:sp>
      <p:sp>
        <p:nvSpPr>
          <p:cNvPr id="60419"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bwMode="auto">
          <a:noFill/>
          <a:ln>
            <a:solidFill>
              <a:srgbClr val="000000"/>
            </a:solidFill>
            <a:miter lim="800000"/>
            <a:headEnd/>
            <a:tailEnd/>
          </a:ln>
        </p:spPr>
      </p:sp>
      <p:sp>
        <p:nvSpPr>
          <p:cNvPr id="71683"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3277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0E9E82D-1CA7-4095-A72A-E67996A3BA1E}" type="slidenum">
              <a:rPr lang="zh-CN" altLang="en-US"/>
              <a:pPr fontAlgn="base">
                <a:spcBef>
                  <a:spcPct val="0"/>
                </a:spcBef>
                <a:spcAft>
                  <a:spcPct val="0"/>
                </a:spcAft>
              </a:pPr>
              <a:t>37</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TextEdit="1"/>
          </p:cNvSpPr>
          <p:nvPr>
            <p:ph type="sldImg"/>
          </p:nvPr>
        </p:nvSpPr>
        <p:spPr bwMode="auto">
          <a:noFill/>
          <a:ln>
            <a:solidFill>
              <a:srgbClr val="000000"/>
            </a:solidFill>
            <a:miter lim="800000"/>
            <a:headEnd/>
            <a:tailEnd/>
          </a:ln>
        </p:spPr>
      </p:sp>
      <p:sp>
        <p:nvSpPr>
          <p:cNvPr id="75779"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bwMode="auto">
          <a:noFill/>
          <a:ln>
            <a:solidFill>
              <a:srgbClr val="000000"/>
            </a:solidFill>
            <a:miter lim="800000"/>
            <a:headEnd/>
            <a:tailEnd/>
          </a:ln>
        </p:spPr>
      </p:sp>
      <p:sp>
        <p:nvSpPr>
          <p:cNvPr id="76803"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bwMode="auto">
          <a:noFill/>
          <a:ln>
            <a:solidFill>
              <a:srgbClr val="000000"/>
            </a:solidFill>
            <a:miter lim="800000"/>
            <a:headEnd/>
            <a:tailEnd/>
          </a:ln>
        </p:spPr>
      </p:sp>
      <p:sp>
        <p:nvSpPr>
          <p:cNvPr id="77827"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p:spPr>
      </p:sp>
      <p:sp>
        <p:nvSpPr>
          <p:cNvPr id="60419"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TextEdit="1"/>
          </p:cNvSpPr>
          <p:nvPr>
            <p:ph type="sldImg"/>
          </p:nvPr>
        </p:nvSpPr>
        <p:spPr bwMode="auto">
          <a:noFill/>
          <a:ln>
            <a:solidFill>
              <a:srgbClr val="000000"/>
            </a:solidFill>
            <a:miter lim="800000"/>
            <a:headEnd/>
            <a:tailEnd/>
          </a:ln>
        </p:spPr>
      </p:sp>
      <p:sp>
        <p:nvSpPr>
          <p:cNvPr id="62467"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TextEdit="1"/>
          </p:cNvSpPr>
          <p:nvPr>
            <p:ph type="sldImg"/>
          </p:nvPr>
        </p:nvSpPr>
        <p:spPr bwMode="auto">
          <a:noFill/>
          <a:ln>
            <a:solidFill>
              <a:srgbClr val="000000"/>
            </a:solidFill>
            <a:miter lim="800000"/>
            <a:headEnd/>
            <a:tailEnd/>
          </a:ln>
        </p:spPr>
      </p:sp>
      <p:sp>
        <p:nvSpPr>
          <p:cNvPr id="64515"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2355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28CD533-EF3F-4D76-8CAA-16865280BBC0}" type="slidenum">
              <a:rPr lang="zh-CN" altLang="en-US"/>
              <a:pPr fontAlgn="base">
                <a:spcBef>
                  <a:spcPct val="0"/>
                </a:spcBef>
                <a:spcAft>
                  <a:spcPct val="0"/>
                </a:spcAft>
              </a:pPr>
              <a:t>20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TextEdit="1"/>
          </p:cNvSpPr>
          <p:nvPr>
            <p:ph type="sldImg"/>
          </p:nvPr>
        </p:nvSpPr>
        <p:spPr bwMode="auto">
          <a:noFill/>
          <a:ln>
            <a:solidFill>
              <a:srgbClr val="000000"/>
            </a:solidFill>
            <a:miter lim="800000"/>
            <a:headEnd/>
            <a:tailEnd/>
          </a:ln>
        </p:spPr>
      </p:sp>
      <p:sp>
        <p:nvSpPr>
          <p:cNvPr id="67587"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3816AE6-418C-4A6F-AF42-1D6BA9EFDCDF}" type="slidenum">
              <a:rPr lang="zh-CN" altLang="en-US" smtClean="0"/>
              <a:pPr/>
              <a:t>25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noFill/>
          <a:ln>
            <a:solidFill>
              <a:srgbClr val="000000"/>
            </a:solidFill>
            <a:miter lim="800000"/>
            <a:headEnd/>
            <a:tailEnd/>
          </a:ln>
        </p:spPr>
      </p:sp>
      <p:sp>
        <p:nvSpPr>
          <p:cNvPr id="68611"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TextEdit="1"/>
          </p:cNvSpPr>
          <p:nvPr>
            <p:ph type="sldImg"/>
          </p:nvPr>
        </p:nvSpPr>
        <p:spPr bwMode="auto">
          <a:noFill/>
          <a:ln>
            <a:solidFill>
              <a:srgbClr val="000000"/>
            </a:solidFill>
            <a:miter lim="800000"/>
            <a:headEnd/>
            <a:tailEnd/>
          </a:ln>
        </p:spPr>
      </p:sp>
      <p:sp>
        <p:nvSpPr>
          <p:cNvPr id="69635"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bwMode="auto">
          <a:noFill/>
          <a:ln>
            <a:solidFill>
              <a:srgbClr val="000000"/>
            </a:solidFill>
            <a:miter lim="800000"/>
            <a:headEnd/>
            <a:tailEnd/>
          </a:ln>
        </p:spPr>
      </p:sp>
      <p:sp>
        <p:nvSpPr>
          <p:cNvPr id="70659"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83074" y="2125001"/>
            <a:ext cx="8874840" cy="1466282"/>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66148" y="3876305"/>
            <a:ext cx="7308692" cy="174813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43F507FE-2454-428A-AC27-C1F0FF427386}" type="datetimeFigureOut">
              <a:rPr lang="zh-CN" altLang="en-US"/>
              <a:pPr>
                <a:defRPr/>
              </a:pPr>
              <a:t>2010-9-8</a:t>
            </a:fld>
            <a:endParaRPr lang="zh-CN" altLang="en-US"/>
          </a:p>
        </p:txBody>
      </p:sp>
      <p:sp>
        <p:nvSpPr>
          <p:cNvPr id="5" name="页脚占位符 4"/>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7483475"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305C7A23-19BD-4F47-B66E-371AC96566D3}"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22050" y="273939"/>
            <a:ext cx="9396889" cy="114009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2050" y="1596126"/>
            <a:ext cx="9396889" cy="4514439"/>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48269ABB-6F59-489C-9BBE-FCBA138988A9}" type="datetimeFigureOut">
              <a:rPr lang="zh-CN" altLang="en-US"/>
              <a:pPr>
                <a:defRPr/>
              </a:pPr>
              <a:t>2010-9-8</a:t>
            </a:fld>
            <a:endParaRPr lang="zh-CN" altLang="en-US"/>
          </a:p>
        </p:txBody>
      </p:sp>
      <p:sp>
        <p:nvSpPr>
          <p:cNvPr id="5" name="页脚占位符 4"/>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7483475"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78D059E0-F3AE-4168-9C0C-ACFC32CB8740}"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69716" y="273939"/>
            <a:ext cx="2349222" cy="5836626"/>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2050" y="273939"/>
            <a:ext cx="6873650" cy="5836626"/>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DCB9172A-E68B-4BA8-9007-BB285AAE661A}" type="datetimeFigureOut">
              <a:rPr lang="zh-CN" altLang="en-US"/>
              <a:pPr>
                <a:defRPr/>
              </a:pPr>
              <a:t>2010-9-8</a:t>
            </a:fld>
            <a:endParaRPr lang="zh-CN" altLang="en-US"/>
          </a:p>
        </p:txBody>
      </p:sp>
      <p:sp>
        <p:nvSpPr>
          <p:cNvPr id="5" name="页脚占位符 4"/>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7483475"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6BD5C0FA-5AAF-4C05-A7E7-23592DF8648C}"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BEC79C4F-D235-4E8B-8676-8256C034140A}" type="datetime1">
              <a:rPr lang="zh-CN" altLang="en-US"/>
              <a:pPr>
                <a:defRPr/>
              </a:pPr>
              <a:t>2010-9-8</a:t>
            </a:fld>
            <a:endParaRPr lang="zh-CN" altLang="en-US"/>
          </a:p>
        </p:txBody>
      </p:sp>
      <p:sp>
        <p:nvSpPr>
          <p:cNvPr id="3" name="页脚占位符 4"/>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2050" y="273939"/>
            <a:ext cx="9396889" cy="114009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22050" y="1596126"/>
            <a:ext cx="9396889" cy="4514439"/>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AEF0CEF3-E108-4B2A-80DD-95E7AFC32DD7}" type="datetimeFigureOut">
              <a:rPr lang="zh-CN" altLang="en-US"/>
              <a:pPr>
                <a:defRPr/>
              </a:pPr>
              <a:t>2010-9-8</a:t>
            </a:fld>
            <a:endParaRPr lang="zh-CN" altLang="en-US"/>
          </a:p>
        </p:txBody>
      </p:sp>
      <p:sp>
        <p:nvSpPr>
          <p:cNvPr id="5" name="页脚占位符 4"/>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7483475"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37A8009D-4543-4B49-9529-24B30CF97763}"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24766" y="4395679"/>
            <a:ext cx="8874840" cy="1358607"/>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24766" y="2899312"/>
            <a:ext cx="8874840" cy="149636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4CF83E3B-F4E4-42A7-8A4A-96453327A073}" type="datetimeFigureOut">
              <a:rPr lang="zh-CN" altLang="en-US"/>
              <a:pPr>
                <a:defRPr/>
              </a:pPr>
              <a:t>2010-9-8</a:t>
            </a:fld>
            <a:endParaRPr lang="zh-CN" altLang="en-US"/>
          </a:p>
        </p:txBody>
      </p:sp>
      <p:sp>
        <p:nvSpPr>
          <p:cNvPr id="5" name="页脚占位符 4"/>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7483475"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82955B9E-B538-4BAF-A643-8C839B6B5E2A}"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22050" y="273939"/>
            <a:ext cx="9396889" cy="114009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22050" y="1596126"/>
            <a:ext cx="4611436" cy="4514439"/>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307502" y="1596126"/>
            <a:ext cx="4611436" cy="4514439"/>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5F08DD9F-4AF6-4B42-83B5-EBF2CEF02759}" type="datetimeFigureOut">
              <a:rPr lang="zh-CN" altLang="en-US"/>
              <a:pPr>
                <a:defRPr/>
              </a:pPr>
              <a:t>2010-9-8</a:t>
            </a:fld>
            <a:endParaRPr lang="zh-CN" altLang="en-US"/>
          </a:p>
        </p:txBody>
      </p:sp>
      <p:sp>
        <p:nvSpPr>
          <p:cNvPr id="6" name="页脚占位符 5"/>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7483475"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A4E001C6-F700-4F3F-88C9-27E45E76E808}"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22050" y="273939"/>
            <a:ext cx="9396889" cy="114009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22049" y="1531204"/>
            <a:ext cx="4613250" cy="63813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22049" y="2169337"/>
            <a:ext cx="4613250" cy="3941227"/>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303877" y="1531204"/>
            <a:ext cx="4615062" cy="63813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303877" y="2169337"/>
            <a:ext cx="4615062" cy="3941227"/>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9861678A-E7C0-4865-8B24-277210333A05}" type="datetimeFigureOut">
              <a:rPr lang="zh-CN" altLang="en-US"/>
              <a:pPr>
                <a:defRPr/>
              </a:pPr>
              <a:t>2010-9-8</a:t>
            </a:fld>
            <a:endParaRPr lang="zh-CN" altLang="en-US"/>
          </a:p>
        </p:txBody>
      </p:sp>
      <p:sp>
        <p:nvSpPr>
          <p:cNvPr id="8" name="页脚占位符 7"/>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7483475"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0ACBD188-C24B-4217-B722-2D85C0D38DBC}"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22050" y="273939"/>
            <a:ext cx="9396889" cy="114009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8B316084-5F42-4953-958E-A1B9FF4B4309}" type="datetimeFigureOut">
              <a:rPr lang="zh-CN" altLang="en-US"/>
              <a:pPr>
                <a:defRPr/>
              </a:pPr>
              <a:t>2010-9-8</a:t>
            </a:fld>
            <a:endParaRPr lang="zh-CN" altLang="en-US"/>
          </a:p>
        </p:txBody>
      </p:sp>
      <p:sp>
        <p:nvSpPr>
          <p:cNvPr id="4" name="页脚占位符 3"/>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7483475"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32C6092F-E2C8-491E-B55E-62A547D783E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F2C19B3E-2E40-49FA-A91D-0017A0B8A6A4}" type="datetimeFigureOut">
              <a:rPr lang="zh-CN" altLang="en-US"/>
              <a:pPr>
                <a:defRPr/>
              </a:pPr>
              <a:t>2010-9-8</a:t>
            </a:fld>
            <a:endParaRPr lang="zh-CN" altLang="en-US"/>
          </a:p>
        </p:txBody>
      </p:sp>
      <p:sp>
        <p:nvSpPr>
          <p:cNvPr id="3" name="页脚占位符 2"/>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7483475"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3CCF1C41-AA84-43CB-A416-032F3250D576}"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22050" y="272355"/>
            <a:ext cx="3435013" cy="1159091"/>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082136" y="272355"/>
            <a:ext cx="5836802" cy="583821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22050" y="1431446"/>
            <a:ext cx="3435013" cy="4679119"/>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DA30F113-77F3-4958-8AF2-081781F0A558}" type="datetimeFigureOut">
              <a:rPr lang="zh-CN" altLang="en-US"/>
              <a:pPr>
                <a:defRPr/>
              </a:pPr>
              <a:t>2010-9-8</a:t>
            </a:fld>
            <a:endParaRPr lang="zh-CN" altLang="en-US"/>
          </a:p>
        </p:txBody>
      </p:sp>
      <p:sp>
        <p:nvSpPr>
          <p:cNvPr id="6" name="页脚占位符 5"/>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7483475"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ECD4C3BE-7AD8-4D77-9530-A93D14991FDD}"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046507" y="4788377"/>
            <a:ext cx="6264593" cy="56529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046507" y="611215"/>
            <a:ext cx="6264593" cy="41043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046507" y="5353671"/>
            <a:ext cx="6264593" cy="80281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522288"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4A8C0236-F576-4265-A542-7D49849DEC80}" type="datetimeFigureOut">
              <a:rPr lang="zh-CN" altLang="en-US"/>
              <a:pPr>
                <a:defRPr/>
              </a:pPr>
              <a:t>2010-9-8</a:t>
            </a:fld>
            <a:endParaRPr lang="zh-CN" altLang="en-US"/>
          </a:p>
        </p:txBody>
      </p:sp>
      <p:sp>
        <p:nvSpPr>
          <p:cNvPr id="6" name="页脚占位符 5"/>
          <p:cNvSpPr>
            <a:spLocks noGrp="1"/>
          </p:cNvSpPr>
          <p:nvPr>
            <p:ph type="ftr" sz="quarter" idx="11"/>
          </p:nvPr>
        </p:nvSpPr>
        <p:spPr>
          <a:xfrm>
            <a:off x="3567113" y="6340475"/>
            <a:ext cx="3306762" cy="363538"/>
          </a:xfrm>
          <a:prstGeom prst="rect">
            <a:avLst/>
          </a:prstGeom>
        </p:spPr>
        <p:txBody>
          <a:bodyPr/>
          <a:lstStyle>
            <a:lvl1pPr fontAlgn="auto">
              <a:spcBef>
                <a:spcPts val="0"/>
              </a:spcBef>
              <a:spcAft>
                <a:spcPts val="0"/>
              </a:spcAft>
              <a:defRPr sz="180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7483475" y="6340475"/>
            <a:ext cx="2435225" cy="363538"/>
          </a:xfrm>
          <a:prstGeom prst="rect">
            <a:avLst/>
          </a:prstGeom>
        </p:spPr>
        <p:txBody>
          <a:bodyPr/>
          <a:lstStyle>
            <a:lvl1pPr fontAlgn="auto">
              <a:spcBef>
                <a:spcPts val="0"/>
              </a:spcBef>
              <a:spcAft>
                <a:spcPts val="0"/>
              </a:spcAft>
              <a:defRPr sz="1800">
                <a:latin typeface="+mn-lt"/>
                <a:ea typeface="+mn-ea"/>
              </a:defRPr>
            </a:lvl1pPr>
          </a:lstStyle>
          <a:p>
            <a:pPr>
              <a:defRPr/>
            </a:pPr>
            <a:fld id="{B17982BF-17DA-45F4-856F-3C0CF03FC593}"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灯片编号占位符 5"/>
          <p:cNvSpPr txBox="1">
            <a:spLocks/>
          </p:cNvSpPr>
          <p:nvPr/>
        </p:nvSpPr>
        <p:spPr>
          <a:xfrm>
            <a:off x="9578975" y="6319838"/>
            <a:ext cx="696913" cy="387350"/>
          </a:xfrm>
          <a:prstGeom prst="rect">
            <a:avLst/>
          </a:prstGeom>
        </p:spPr>
        <p:txBody>
          <a:bodyPr/>
          <a:lstStyle/>
          <a:p>
            <a:pPr algn="ctr"/>
            <a:r>
              <a:rPr lang="en-US" altLang="zh-CN" sz="1700" b="1">
                <a:solidFill>
                  <a:srgbClr val="948A54"/>
                </a:solidFill>
                <a:ea typeface="微软雅黑" pitchFamily="34" charset="-122"/>
                <a:cs typeface="Arial" charset="0"/>
              </a:rPr>
              <a:t>/ </a:t>
            </a:r>
            <a:fld id="{9F9206C7-578B-4154-8A4B-31991F74B305}" type="slidenum">
              <a:rPr lang="zh-CN" altLang="en-US" sz="1700" b="1">
                <a:solidFill>
                  <a:srgbClr val="948A54"/>
                </a:solidFill>
                <a:ea typeface="微软雅黑" pitchFamily="34" charset="-122"/>
                <a:cs typeface="Arial" charset="0"/>
              </a:rPr>
              <a:pPr algn="ctr"/>
              <a:t>‹#›</a:t>
            </a:fld>
            <a:r>
              <a:rPr lang="en-US" altLang="zh-CN" sz="1700" b="1">
                <a:solidFill>
                  <a:srgbClr val="948A54"/>
                </a:solidFill>
                <a:ea typeface="微软雅黑" pitchFamily="34" charset="-122"/>
                <a:cs typeface="Arial" charset="0"/>
              </a:rPr>
              <a:t> /</a:t>
            </a:r>
            <a:endParaRPr lang="zh-CN" altLang="en-US" sz="1700" b="1">
              <a:solidFill>
                <a:srgbClr val="948A54"/>
              </a:solidFill>
              <a:ea typeface="微软雅黑" pitchFamily="34" charset="-122"/>
              <a:cs typeface="Arial" charset="0"/>
            </a:endParaRPr>
          </a:p>
        </p:txBody>
      </p:sp>
      <p:sp>
        <p:nvSpPr>
          <p:cNvPr id="8" name="TextBox 7"/>
          <p:cNvSpPr txBox="1"/>
          <p:nvPr/>
        </p:nvSpPr>
        <p:spPr>
          <a:xfrm>
            <a:off x="7727950" y="6324600"/>
            <a:ext cx="1841500" cy="338138"/>
          </a:xfrm>
          <a:prstGeom prst="rect">
            <a:avLst/>
          </a:prstGeom>
          <a:noFill/>
        </p:spPr>
        <p:txBody>
          <a:bodyPr>
            <a:spAutoFit/>
          </a:bodyPr>
          <a:lstStyle/>
          <a:p>
            <a:pPr algn="r" fontAlgn="auto">
              <a:spcBef>
                <a:spcPts val="0"/>
              </a:spcBef>
              <a:spcAft>
                <a:spcPts val="0"/>
              </a:spcAft>
              <a:defRPr/>
            </a:pPr>
            <a:r>
              <a:rPr lang="zh-CN" altLang="en-US" sz="1600" b="1" dirty="0">
                <a:solidFill>
                  <a:schemeClr val="bg2">
                    <a:lumMod val="50000"/>
                  </a:schemeClr>
                </a:solidFill>
                <a:latin typeface="微软雅黑" pitchFamily="34" charset="-122"/>
                <a:ea typeface="微软雅黑" pitchFamily="34" charset="-122"/>
              </a:rPr>
              <a:t>江苏智德商旅</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Verdana" pitchFamily="34" charset="0"/>
          <a:ea typeface="微软雅黑" pitchFamily="34" charset="-122"/>
        </a:defRPr>
      </a:lvl2pPr>
      <a:lvl3pPr algn="ctr" rtl="0" fontAlgn="base">
        <a:spcBef>
          <a:spcPct val="0"/>
        </a:spcBef>
        <a:spcAft>
          <a:spcPct val="0"/>
        </a:spcAft>
        <a:defRPr sz="4400">
          <a:solidFill>
            <a:schemeClr val="tx1"/>
          </a:solidFill>
          <a:latin typeface="Verdana" pitchFamily="34" charset="0"/>
          <a:ea typeface="微软雅黑" pitchFamily="34" charset="-122"/>
        </a:defRPr>
      </a:lvl3pPr>
      <a:lvl4pPr algn="ctr" rtl="0" fontAlgn="base">
        <a:spcBef>
          <a:spcPct val="0"/>
        </a:spcBef>
        <a:spcAft>
          <a:spcPct val="0"/>
        </a:spcAft>
        <a:defRPr sz="4400">
          <a:solidFill>
            <a:schemeClr val="tx1"/>
          </a:solidFill>
          <a:latin typeface="Verdana" pitchFamily="34" charset="0"/>
          <a:ea typeface="微软雅黑" pitchFamily="34" charset="-122"/>
        </a:defRPr>
      </a:lvl4pPr>
      <a:lvl5pPr algn="ctr" rtl="0" fontAlgn="base">
        <a:spcBef>
          <a:spcPct val="0"/>
        </a:spcBef>
        <a:spcAft>
          <a:spcPct val="0"/>
        </a:spcAft>
        <a:defRPr sz="4400">
          <a:solidFill>
            <a:schemeClr val="tx1"/>
          </a:solidFill>
          <a:latin typeface="Verdana" pitchFamily="34" charset="0"/>
          <a:ea typeface="微软雅黑" pitchFamily="34" charset="-122"/>
        </a:defRPr>
      </a:lvl5pPr>
      <a:lvl6pPr marL="457200" algn="ctr" rtl="0" fontAlgn="base">
        <a:spcBef>
          <a:spcPct val="0"/>
        </a:spcBef>
        <a:spcAft>
          <a:spcPct val="0"/>
        </a:spcAft>
        <a:defRPr sz="4400">
          <a:solidFill>
            <a:schemeClr val="tx1"/>
          </a:solidFill>
          <a:latin typeface="Verdana" pitchFamily="34" charset="0"/>
          <a:ea typeface="微软雅黑" pitchFamily="34" charset="-122"/>
        </a:defRPr>
      </a:lvl6pPr>
      <a:lvl7pPr marL="914400" algn="ctr" rtl="0" fontAlgn="base">
        <a:spcBef>
          <a:spcPct val="0"/>
        </a:spcBef>
        <a:spcAft>
          <a:spcPct val="0"/>
        </a:spcAft>
        <a:defRPr sz="4400">
          <a:solidFill>
            <a:schemeClr val="tx1"/>
          </a:solidFill>
          <a:latin typeface="Verdana" pitchFamily="34" charset="0"/>
          <a:ea typeface="微软雅黑" pitchFamily="34" charset="-122"/>
        </a:defRPr>
      </a:lvl7pPr>
      <a:lvl8pPr marL="1371600" algn="ctr" rtl="0" fontAlgn="base">
        <a:spcBef>
          <a:spcPct val="0"/>
        </a:spcBef>
        <a:spcAft>
          <a:spcPct val="0"/>
        </a:spcAft>
        <a:defRPr sz="4400">
          <a:solidFill>
            <a:schemeClr val="tx1"/>
          </a:solidFill>
          <a:latin typeface="Verdana" pitchFamily="34" charset="0"/>
          <a:ea typeface="微软雅黑" pitchFamily="34" charset="-122"/>
        </a:defRPr>
      </a:lvl8pPr>
      <a:lvl9pPr marL="1828800" algn="ctr" rtl="0" fontAlgn="base">
        <a:spcBef>
          <a:spcPct val="0"/>
        </a:spcBef>
        <a:spcAft>
          <a:spcPct val="0"/>
        </a:spcAft>
        <a:defRPr sz="4400">
          <a:solidFill>
            <a:schemeClr val="tx1"/>
          </a:solidFill>
          <a:latin typeface="Verdana" pitchFamily="34" charset="0"/>
          <a:ea typeface="微软雅黑" pitchFamily="34"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www.gettyimages.cn/index/showmid/photoid/2177304.html" TargetMode="External"/><Relationship Id="rId5" Type="http://schemas.openxmlformats.org/officeDocument/2006/relationships/image" Target="../media/image3.jpeg"/><Relationship Id="rId10" Type="http://schemas.openxmlformats.org/officeDocument/2006/relationships/image" Target="../media/image6.jpeg"/><Relationship Id="rId4" Type="http://schemas.openxmlformats.org/officeDocument/2006/relationships/image" Target="../media/image2.jpeg"/><Relationship Id="rId9" Type="http://schemas.openxmlformats.org/officeDocument/2006/relationships/hyperlink" Target="http://www.gettyimages.cn/index/showmid/photoid/3008190.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Microsoft_Office_Excel_97-2003____1.xls"/></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18" Type="http://schemas.openxmlformats.org/officeDocument/2006/relationships/image" Target="../media/image52.jpeg"/><Relationship Id="rId3" Type="http://schemas.openxmlformats.org/officeDocument/2006/relationships/image" Target="../media/image37.jpeg"/><Relationship Id="rId21" Type="http://schemas.openxmlformats.org/officeDocument/2006/relationships/image" Target="../media/image55.jpeg"/><Relationship Id="rId7" Type="http://schemas.openxmlformats.org/officeDocument/2006/relationships/image" Target="../media/image41.jpeg"/><Relationship Id="rId12" Type="http://schemas.openxmlformats.org/officeDocument/2006/relationships/image" Target="../media/image46.jpeg"/><Relationship Id="rId17" Type="http://schemas.openxmlformats.org/officeDocument/2006/relationships/image" Target="../media/image51.jpeg"/><Relationship Id="rId2" Type="http://schemas.openxmlformats.org/officeDocument/2006/relationships/image" Target="../media/image36.jpeg"/><Relationship Id="rId16" Type="http://schemas.openxmlformats.org/officeDocument/2006/relationships/image" Target="../media/image50.jpeg"/><Relationship Id="rId20"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5" Type="http://schemas.openxmlformats.org/officeDocument/2006/relationships/image" Target="../media/image49.jpeg"/><Relationship Id="rId23" Type="http://schemas.openxmlformats.org/officeDocument/2006/relationships/image" Target="../media/image57.jpeg"/><Relationship Id="rId10" Type="http://schemas.openxmlformats.org/officeDocument/2006/relationships/image" Target="../media/image44.jpeg"/><Relationship Id="rId19" Type="http://schemas.openxmlformats.org/officeDocument/2006/relationships/image" Target="../media/image53.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 Id="rId9" Type="http://schemas.openxmlformats.org/officeDocument/2006/relationships/image" Target="../media/image65.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4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jpeg"/><Relationship Id="rId7" Type="http://schemas.openxmlformats.org/officeDocument/2006/relationships/hyperlink" Target="http://www.gettyimages.cn/index/showmid/photoid/2177304.html"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70.jpeg"/><Relationship Id="rId11" Type="http://schemas.openxmlformats.org/officeDocument/2006/relationships/image" Target="../media/image6.jpeg"/><Relationship Id="rId5" Type="http://schemas.openxmlformats.org/officeDocument/2006/relationships/image" Target="../media/image3.jpeg"/><Relationship Id="rId10" Type="http://schemas.openxmlformats.org/officeDocument/2006/relationships/hyperlink" Target="http://www.gettyimages.cn/index/showmid/photoid/3008190.html" TargetMode="External"/><Relationship Id="rId4" Type="http://schemas.openxmlformats.org/officeDocument/2006/relationships/image" Target="../media/image2.jpeg"/><Relationship Id="rId9"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0" name="Picture 14" descr="http://pic3.nipic.com/20090619/389213_122306073_2.jpg"/>
          <p:cNvPicPr>
            <a:picLocks noChangeAspect="1" noChangeArrowheads="1"/>
          </p:cNvPicPr>
          <p:nvPr/>
        </p:nvPicPr>
        <p:blipFill>
          <a:blip r:embed="rId3">
            <a:lum bright="52000" contrast="-46000"/>
          </a:blip>
          <a:srcRect/>
          <a:stretch>
            <a:fillRect/>
          </a:stretch>
        </p:blipFill>
        <p:spPr bwMode="auto">
          <a:xfrm>
            <a:off x="0" y="-8755"/>
            <a:ext cx="10440988" cy="68490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p:cNvSpPr txBox="1"/>
          <p:nvPr/>
        </p:nvSpPr>
        <p:spPr>
          <a:xfrm>
            <a:off x="2834640" y="1617847"/>
            <a:ext cx="4770120" cy="1200329"/>
          </a:xfrm>
          <a:prstGeom prst="rect">
            <a:avLst/>
          </a:prstGeom>
          <a:noFill/>
          <a:ln>
            <a:noFill/>
          </a:ln>
          <a:effectLst>
            <a:outerShdw blurRad="50800" dist="38100" dir="5400000" algn="t" rotWithShape="0">
              <a:schemeClr val="bg1">
                <a:alpha val="40000"/>
              </a:schemeClr>
            </a:outerShdw>
          </a:effectLst>
        </p:spPr>
        <p:txBody>
          <a:bodyPr wrap="square">
            <a:spAutoFit/>
          </a:bodyPr>
          <a:lstStyle/>
          <a:p>
            <a:pPr algn="dist" fontAlgn="auto">
              <a:spcBef>
                <a:spcPts val="0"/>
              </a:spcBef>
              <a:spcAft>
                <a:spcPts val="0"/>
              </a:spcAft>
              <a:defRPr/>
            </a:pPr>
            <a:r>
              <a:rPr lang="zh-CN" altLang="en-US" sz="3600" b="1" dirty="0" smtClean="0">
                <a:ln w="19050">
                  <a:solidFill>
                    <a:schemeClr val="tx2">
                      <a:tint val="1000"/>
                    </a:schemeClr>
                  </a:solidFill>
                  <a:prstDash val="solid"/>
                </a:ln>
                <a:solidFill>
                  <a:srgbClr val="003300"/>
                </a:solidFill>
                <a:effectLst>
                  <a:outerShdw blurRad="50000" dist="50800" dir="7500000" algn="tl">
                    <a:srgbClr val="000000">
                      <a:shade val="5000"/>
                      <a:alpha val="35000"/>
                    </a:srgbClr>
                  </a:outerShdw>
                </a:effectLst>
                <a:latin typeface="微软雅黑" pitchFamily="34" charset="-122"/>
                <a:ea typeface="微软雅黑" pitchFamily="34" charset="-122"/>
              </a:rPr>
              <a:t>宜  兴  阳  羡</a:t>
            </a:r>
            <a:endParaRPr lang="en-US" altLang="zh-CN" sz="3600" b="1" dirty="0">
              <a:ln w="19050">
                <a:solidFill>
                  <a:schemeClr val="tx2">
                    <a:tint val="1000"/>
                  </a:schemeClr>
                </a:solidFill>
                <a:prstDash val="solid"/>
              </a:ln>
              <a:solidFill>
                <a:srgbClr val="003300"/>
              </a:solidFill>
              <a:effectLst>
                <a:outerShdw blurRad="50000" dist="50800" dir="7500000" algn="tl">
                  <a:srgbClr val="000000">
                    <a:shade val="5000"/>
                    <a:alpha val="35000"/>
                  </a:srgbClr>
                </a:outerShdw>
              </a:effectLst>
              <a:latin typeface="微软雅黑" pitchFamily="34" charset="-122"/>
              <a:ea typeface="微软雅黑" pitchFamily="34" charset="-122"/>
            </a:endParaRPr>
          </a:p>
          <a:p>
            <a:pPr algn="dist" fontAlgn="auto">
              <a:spcBef>
                <a:spcPts val="0"/>
              </a:spcBef>
              <a:spcAft>
                <a:spcPts val="0"/>
              </a:spcAft>
              <a:defRPr/>
            </a:pPr>
            <a:r>
              <a:rPr lang="zh-CN" altLang="en-US" sz="3600" b="1" dirty="0">
                <a:ln w="19050">
                  <a:solidFill>
                    <a:schemeClr val="tx2">
                      <a:tint val="1000"/>
                    </a:schemeClr>
                  </a:solidFill>
                  <a:prstDash val="solid"/>
                </a:ln>
                <a:solidFill>
                  <a:srgbClr val="003300"/>
                </a:solidFill>
                <a:effectLst>
                  <a:outerShdw blurRad="50000" dist="50800" dir="7500000" algn="tl">
                    <a:srgbClr val="000000">
                      <a:shade val="5000"/>
                      <a:alpha val="35000"/>
                    </a:srgbClr>
                  </a:outerShdw>
                </a:effectLst>
                <a:latin typeface="微软雅黑" pitchFamily="34" charset="-122"/>
                <a:ea typeface="微软雅黑" pitchFamily="34" charset="-122"/>
              </a:rPr>
              <a:t>旅游概念策划沟通</a:t>
            </a:r>
          </a:p>
        </p:txBody>
      </p:sp>
      <p:grpSp>
        <p:nvGrpSpPr>
          <p:cNvPr id="16" name="组合 15"/>
          <p:cNvGrpSpPr/>
          <p:nvPr/>
        </p:nvGrpSpPr>
        <p:grpSpPr>
          <a:xfrm>
            <a:off x="2926080" y="2841625"/>
            <a:ext cx="4602481" cy="865188"/>
            <a:chOff x="2184400" y="2841625"/>
            <a:chExt cx="4623464" cy="865188"/>
          </a:xfrm>
        </p:grpSpPr>
        <p:pic>
          <p:nvPicPr>
            <p:cNvPr id="15370" name="Picture 6" descr="http://pic.nipic.com/2008-07-08/20087881631255_2.jpg"/>
            <p:cNvPicPr>
              <a:picLocks noChangeAspect="1" noChangeArrowheads="1"/>
            </p:cNvPicPr>
            <p:nvPr/>
          </p:nvPicPr>
          <p:blipFill>
            <a:blip r:embed="rId4"/>
            <a:srcRect/>
            <a:stretch>
              <a:fillRect/>
            </a:stretch>
          </p:blipFill>
          <p:spPr bwMode="auto">
            <a:xfrm>
              <a:off x="2184400" y="2841625"/>
              <a:ext cx="1317604" cy="864252"/>
            </a:xfrm>
            <a:prstGeom prst="rect">
              <a:avLst/>
            </a:prstGeom>
            <a:noFill/>
            <a:ln w="9525">
              <a:noFill/>
              <a:miter lim="800000"/>
              <a:headEnd/>
              <a:tailEnd/>
            </a:ln>
          </p:spPr>
        </p:pic>
        <p:pic>
          <p:nvPicPr>
            <p:cNvPr id="15371" name="Picture 9" descr="喀斯特,古代,化石,历史,古代史_创意图片_Getty Images China"/>
            <p:cNvPicPr>
              <a:picLocks noChangeArrowheads="1"/>
            </p:cNvPicPr>
            <p:nvPr/>
          </p:nvPicPr>
          <p:blipFill>
            <a:blip r:embed="rId5"/>
            <a:srcRect/>
            <a:stretch>
              <a:fillRect/>
            </a:stretch>
          </p:blipFill>
          <p:spPr bwMode="auto">
            <a:xfrm>
              <a:off x="4175152" y="2841625"/>
              <a:ext cx="1324191" cy="864188"/>
            </a:xfrm>
            <a:prstGeom prst="rect">
              <a:avLst/>
            </a:prstGeom>
            <a:noFill/>
            <a:ln w="9525">
              <a:noFill/>
              <a:miter lim="800000"/>
              <a:headEnd/>
              <a:tailEnd/>
            </a:ln>
          </p:spPr>
        </p:pic>
        <p:pic>
          <p:nvPicPr>
            <p:cNvPr id="15373" name="Picture 8" descr="http://cache4.gicpic.cn/smallimg/newsmlimg1/2177000/200540031-001.jpg">
              <a:hlinkClick r:id="rId6" tooltip="查看详细"/>
            </p:cNvPr>
            <p:cNvPicPr>
              <a:picLocks noChangeAspect="1" noChangeArrowheads="1"/>
            </p:cNvPicPr>
            <p:nvPr/>
          </p:nvPicPr>
          <p:blipFill>
            <a:blip r:embed="rId7"/>
            <a:srcRect/>
            <a:stretch>
              <a:fillRect/>
            </a:stretch>
          </p:blipFill>
          <p:spPr bwMode="auto">
            <a:xfrm>
              <a:off x="3521255" y="2841625"/>
              <a:ext cx="638326" cy="864188"/>
            </a:xfrm>
            <a:prstGeom prst="rect">
              <a:avLst/>
            </a:prstGeom>
            <a:noFill/>
            <a:ln w="9525">
              <a:noFill/>
              <a:miter lim="800000"/>
              <a:headEnd/>
              <a:tailEnd/>
            </a:ln>
          </p:spPr>
        </p:pic>
        <p:pic>
          <p:nvPicPr>
            <p:cNvPr id="15374" name="Picture 10" descr="http://www.four-thirds.cn/forum/attachments/month_0906/20090607_d799beb56ad15423ac4ewKmS9lfwSDi6.jpg"/>
            <p:cNvPicPr>
              <a:picLocks noChangeAspect="1" noChangeArrowheads="1"/>
            </p:cNvPicPr>
            <p:nvPr/>
          </p:nvPicPr>
          <p:blipFill>
            <a:blip r:embed="rId8"/>
            <a:srcRect/>
            <a:stretch>
              <a:fillRect/>
            </a:stretch>
          </p:blipFill>
          <p:spPr bwMode="auto">
            <a:xfrm>
              <a:off x="5519272" y="2841625"/>
              <a:ext cx="641931" cy="864188"/>
            </a:xfrm>
            <a:prstGeom prst="rect">
              <a:avLst/>
            </a:prstGeom>
            <a:noFill/>
            <a:ln w="9525">
              <a:noFill/>
              <a:miter lim="800000"/>
              <a:headEnd/>
              <a:tailEnd/>
            </a:ln>
          </p:spPr>
        </p:pic>
        <p:pic>
          <p:nvPicPr>
            <p:cNvPr id="15375" name="Picture 12" descr="http://cache2.gicpic.cn/smallimg/newsmlimg1/3008000/gic3008190.jpg">
              <a:hlinkClick r:id="rId9" tooltip="查看详细"/>
            </p:cNvPr>
            <p:cNvPicPr>
              <a:picLocks noChangeAspect="1" noChangeArrowheads="1"/>
            </p:cNvPicPr>
            <p:nvPr/>
          </p:nvPicPr>
          <p:blipFill>
            <a:blip r:embed="rId10"/>
            <a:srcRect/>
            <a:stretch>
              <a:fillRect/>
            </a:stretch>
          </p:blipFill>
          <p:spPr bwMode="auto">
            <a:xfrm>
              <a:off x="6183549" y="2841625"/>
              <a:ext cx="624315" cy="865188"/>
            </a:xfrm>
            <a:prstGeom prst="rect">
              <a:avLst/>
            </a:prstGeom>
            <a:noFill/>
            <a:ln w="9525">
              <a:noFill/>
              <a:miter lim="800000"/>
              <a:headEnd/>
              <a:tailEnd/>
            </a:ln>
          </p:spPr>
        </p:pic>
      </p:grpSp>
      <p:grpSp>
        <p:nvGrpSpPr>
          <p:cNvPr id="15364" name="组合 23"/>
          <p:cNvGrpSpPr>
            <a:grpSpLocks/>
          </p:cNvGrpSpPr>
          <p:nvPr/>
        </p:nvGrpSpPr>
        <p:grpSpPr bwMode="auto">
          <a:xfrm>
            <a:off x="4340225" y="5194300"/>
            <a:ext cx="1738313" cy="604838"/>
            <a:chOff x="4339988" y="5194077"/>
            <a:chExt cx="1737763" cy="605294"/>
          </a:xfrm>
        </p:grpSpPr>
        <p:sp>
          <p:nvSpPr>
            <p:cNvPr id="15366" name="TextBox 18"/>
            <p:cNvSpPr txBox="1">
              <a:spLocks noChangeArrowheads="1"/>
            </p:cNvSpPr>
            <p:nvPr/>
          </p:nvSpPr>
          <p:spPr bwMode="auto">
            <a:xfrm>
              <a:off x="4339988" y="5194077"/>
              <a:ext cx="1737763" cy="605294"/>
            </a:xfrm>
            <a:prstGeom prst="rect">
              <a:avLst/>
            </a:prstGeom>
            <a:noFill/>
            <a:ln w="9525">
              <a:noFill/>
              <a:miter lim="800000"/>
              <a:headEnd/>
              <a:tailEnd/>
            </a:ln>
          </p:spPr>
          <p:txBody>
            <a:bodyPr>
              <a:spAutoFit/>
            </a:bodyPr>
            <a:lstStyle/>
            <a:p>
              <a:pPr algn="ctr">
                <a:lnSpc>
                  <a:spcPts val="2000"/>
                </a:lnSpc>
              </a:pPr>
              <a:r>
                <a:rPr lang="zh-CN" altLang="en-US" sz="1600" b="1" dirty="0">
                  <a:solidFill>
                    <a:srgbClr val="003300"/>
                  </a:solidFill>
                  <a:latin typeface="微软雅黑" pitchFamily="34" charset="-122"/>
                  <a:ea typeface="微软雅黑" pitchFamily="34" charset="-122"/>
                </a:rPr>
                <a:t>江 苏 智 德 商 旅</a:t>
              </a:r>
              <a:endParaRPr lang="en-US" altLang="zh-CN" sz="1600" b="1" dirty="0">
                <a:solidFill>
                  <a:srgbClr val="003300"/>
                </a:solidFill>
                <a:latin typeface="微软雅黑" pitchFamily="34" charset="-122"/>
                <a:ea typeface="微软雅黑" pitchFamily="34" charset="-122"/>
              </a:endParaRPr>
            </a:p>
            <a:p>
              <a:pPr algn="ctr">
                <a:lnSpc>
                  <a:spcPts val="2000"/>
                </a:lnSpc>
              </a:pPr>
              <a:r>
                <a:rPr lang="en-US" altLang="zh-CN" sz="1600" b="1" dirty="0">
                  <a:solidFill>
                    <a:srgbClr val="003300"/>
                  </a:solidFill>
                  <a:latin typeface="微软雅黑" pitchFamily="34" charset="-122"/>
                  <a:ea typeface="微软雅黑" pitchFamily="34" charset="-122"/>
                </a:rPr>
                <a:t>2010      </a:t>
              </a:r>
              <a:r>
                <a:rPr lang="en-US" altLang="zh-CN" sz="1600" b="1" dirty="0" smtClean="0">
                  <a:solidFill>
                    <a:srgbClr val="003300"/>
                  </a:solidFill>
                  <a:latin typeface="微软雅黑" pitchFamily="34" charset="-122"/>
                  <a:ea typeface="微软雅黑" pitchFamily="34" charset="-122"/>
                </a:rPr>
                <a:t>09    </a:t>
              </a:r>
              <a:endParaRPr lang="zh-CN" altLang="en-US" sz="2800" b="1" dirty="0">
                <a:solidFill>
                  <a:srgbClr val="003300"/>
                </a:solidFill>
                <a:latin typeface="微软雅黑" pitchFamily="34" charset="-122"/>
                <a:ea typeface="微软雅黑" pitchFamily="34" charset="-122"/>
              </a:endParaRPr>
            </a:p>
          </p:txBody>
        </p:sp>
        <p:sp>
          <p:nvSpPr>
            <p:cNvPr id="20" name="矩形 19"/>
            <p:cNvSpPr/>
            <p:nvPr/>
          </p:nvSpPr>
          <p:spPr>
            <a:xfrm>
              <a:off x="4463774" y="5526115"/>
              <a:ext cx="74589" cy="15728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solidFill>
                  <a:srgbClr val="003300"/>
                </a:solidFill>
              </a:endParaRPr>
            </a:p>
          </p:txBody>
        </p:sp>
        <p:sp>
          <p:nvSpPr>
            <p:cNvPr id="21" name="矩形 20"/>
            <p:cNvSpPr/>
            <p:nvPr/>
          </p:nvSpPr>
          <p:spPr>
            <a:xfrm>
              <a:off x="5876202" y="5526115"/>
              <a:ext cx="74589" cy="15728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solidFill>
                  <a:srgbClr val="003300"/>
                </a:solidFill>
              </a:endParaRPr>
            </a:p>
          </p:txBody>
        </p:sp>
        <p:sp>
          <p:nvSpPr>
            <p:cNvPr id="22" name="矩形 21"/>
            <p:cNvSpPr/>
            <p:nvPr/>
          </p:nvSpPr>
          <p:spPr>
            <a:xfrm>
              <a:off x="5311231" y="5526115"/>
              <a:ext cx="76176" cy="15728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solidFill>
                  <a:srgbClr val="003300"/>
                </a:solidFill>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4148" y="589008"/>
            <a:ext cx="4785552" cy="830997"/>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2400" b="1" dirty="0" smtClean="0">
                <a:solidFill>
                  <a:srgbClr val="003300"/>
                </a:solidFill>
                <a:latin typeface="微软雅黑" pitchFamily="34" charset="-122"/>
                <a:ea typeface="微软雅黑" pitchFamily="34" charset="-122"/>
              </a:rPr>
              <a:t>西湖旅游收入日益攀升</a:t>
            </a:r>
            <a:endParaRPr lang="en-US" altLang="zh-CN" sz="2400" b="1" dirty="0" smtClean="0">
              <a:solidFill>
                <a:srgbClr val="003300"/>
              </a:solidFill>
              <a:latin typeface="微软雅黑" pitchFamily="34" charset="-122"/>
              <a:ea typeface="微软雅黑" pitchFamily="34" charset="-122"/>
            </a:endParaRPr>
          </a:p>
          <a:p>
            <a:r>
              <a:rPr lang="zh-CN" altLang="en-US" sz="2400" b="1" dirty="0" smtClean="0">
                <a:solidFill>
                  <a:srgbClr val="003300"/>
                </a:solidFill>
                <a:latin typeface="微软雅黑" pitchFamily="34" charset="-122"/>
                <a:ea typeface="微软雅黑" pitchFamily="34" charset="-122"/>
              </a:rPr>
              <a:t>同时带动杭州财政收入</a:t>
            </a:r>
            <a:endParaRPr lang="zh-CN" altLang="en-US" sz="2400" b="1" dirty="0">
              <a:solidFill>
                <a:srgbClr val="003300"/>
              </a:solidFill>
              <a:latin typeface="微软雅黑" pitchFamily="34" charset="-122"/>
              <a:ea typeface="微软雅黑" pitchFamily="34" charset="-122"/>
            </a:endParaRPr>
          </a:p>
        </p:txBody>
      </p:sp>
      <p:sp>
        <p:nvSpPr>
          <p:cNvPr id="5" name="Rectangle 4"/>
          <p:cNvSpPr>
            <a:spLocks noChangeArrowheads="1"/>
          </p:cNvSpPr>
          <p:nvPr/>
        </p:nvSpPr>
        <p:spPr bwMode="auto">
          <a:xfrm>
            <a:off x="434148" y="1479632"/>
            <a:ext cx="7881177" cy="938719"/>
          </a:xfrm>
          <a:prstGeom prst="rect">
            <a:avLst/>
          </a:prstGeom>
          <a:noFill/>
          <a:ln w="9525">
            <a:noFill/>
            <a:miter lim="800000"/>
            <a:headEnd/>
            <a:tailEnd/>
          </a:ln>
          <a:effectLst>
            <a:outerShdw blurRad="50800" dist="38100" dir="5400000" algn="t" rotWithShape="0">
              <a:prstClr val="black">
                <a:alpha val="20000"/>
              </a:prst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ts val="2200"/>
              </a:lnSpc>
              <a:spcBef>
                <a:spcPts val="400"/>
              </a:spcBef>
              <a:spcAft>
                <a:spcPts val="400"/>
              </a:spcAft>
              <a:buClrTx/>
              <a:buSzTx/>
              <a:buFontTx/>
              <a:buNone/>
              <a:tabLst/>
            </a:pPr>
            <a:r>
              <a:rPr kumimoji="0" lang="en-US" altLang="zh-CN" sz="1600" i="0" u="none" strike="noStrike" cap="none" normalizeH="0" baseline="0" dirty="0" smtClean="0">
                <a:ln>
                  <a:noFill/>
                </a:ln>
                <a:solidFill>
                  <a:srgbClr val="003300"/>
                </a:solidFill>
                <a:effectLst/>
                <a:latin typeface="Arial" pitchFamily="34" charset="0"/>
                <a:ea typeface="微软雅黑" pitchFamily="34" charset="-122"/>
                <a:cs typeface="Arial" pitchFamily="34" charset="0"/>
              </a:rPr>
              <a:t>2004</a:t>
            </a:r>
            <a:r>
              <a:rPr kumimoji="0" lang="zh-CN" altLang="en-US" sz="1600" i="0" u="none" strike="noStrike" cap="none" normalizeH="0" baseline="0" dirty="0" smtClean="0">
                <a:ln>
                  <a:noFill/>
                </a:ln>
                <a:solidFill>
                  <a:srgbClr val="003300"/>
                </a:solidFill>
                <a:effectLst/>
                <a:latin typeface="微软雅黑" pitchFamily="34" charset="-122"/>
                <a:ea typeface="微软雅黑" pitchFamily="34" charset="-122"/>
                <a:cs typeface="Times New Roman" pitchFamily="18" charset="0"/>
              </a:rPr>
              <a:t>年，杭州宾馆、饭店房价比</a:t>
            </a:r>
            <a:r>
              <a:rPr kumimoji="0" lang="en-US" altLang="zh-CN" sz="1600" i="0" u="none" strike="noStrike" cap="none" normalizeH="0" baseline="0" dirty="0" smtClean="0">
                <a:ln>
                  <a:noFill/>
                </a:ln>
                <a:solidFill>
                  <a:srgbClr val="003300"/>
                </a:solidFill>
                <a:effectLst/>
                <a:latin typeface="Arial" pitchFamily="34" charset="0"/>
                <a:ea typeface="微软雅黑" pitchFamily="34" charset="-122"/>
                <a:cs typeface="Arial" pitchFamily="34" charset="0"/>
              </a:rPr>
              <a:t>2003</a:t>
            </a:r>
            <a:r>
              <a:rPr kumimoji="0" lang="zh-CN" altLang="en-US" sz="1600" i="0" u="none" strike="noStrike" cap="none" normalizeH="0" baseline="0" dirty="0" smtClean="0">
                <a:ln>
                  <a:noFill/>
                </a:ln>
                <a:solidFill>
                  <a:srgbClr val="003300"/>
                </a:solidFill>
                <a:effectLst/>
                <a:latin typeface="微软雅黑" pitchFamily="34" charset="-122"/>
                <a:ea typeface="微软雅黑" pitchFamily="34" charset="-122"/>
                <a:cs typeface="Times New Roman" pitchFamily="18" charset="0"/>
              </a:rPr>
              <a:t>年增长</a:t>
            </a:r>
            <a:r>
              <a:rPr kumimoji="0" lang="en-US" altLang="zh-CN" sz="1600" b="1" i="0" u="none" strike="noStrike" cap="none" normalizeH="0" baseline="0" dirty="0" smtClean="0">
                <a:ln>
                  <a:noFill/>
                </a:ln>
                <a:solidFill>
                  <a:srgbClr val="003300"/>
                </a:solidFill>
                <a:effectLst/>
                <a:latin typeface="Arial" pitchFamily="34" charset="0"/>
                <a:ea typeface="微软雅黑" pitchFamily="34" charset="-122"/>
                <a:cs typeface="Arial" pitchFamily="34" charset="0"/>
              </a:rPr>
              <a:t>11.4%</a:t>
            </a:r>
            <a:r>
              <a:rPr kumimoji="0" lang="zh-CN" altLang="en-US" sz="1600" i="0" u="none" strike="noStrike" cap="none" normalizeH="0" baseline="0" dirty="0" smtClean="0">
                <a:ln>
                  <a:noFill/>
                </a:ln>
                <a:solidFill>
                  <a:srgbClr val="003300"/>
                </a:solidFill>
                <a:effectLst/>
                <a:latin typeface="微软雅黑" pitchFamily="34" charset="-122"/>
                <a:ea typeface="微软雅黑" pitchFamily="34" charset="-122"/>
                <a:cs typeface="Times New Roman" pitchFamily="18" charset="0"/>
              </a:rPr>
              <a:t>，出租率增长</a:t>
            </a:r>
            <a:r>
              <a:rPr kumimoji="0" lang="en-US" altLang="zh-CN" sz="1600" b="1" i="0" u="none" strike="noStrike" cap="none" normalizeH="0" baseline="0" dirty="0" smtClean="0">
                <a:ln>
                  <a:noFill/>
                </a:ln>
                <a:solidFill>
                  <a:srgbClr val="003300"/>
                </a:solidFill>
                <a:effectLst/>
                <a:latin typeface="Arial" pitchFamily="34" charset="0"/>
                <a:ea typeface="微软雅黑" pitchFamily="34" charset="-122"/>
                <a:cs typeface="Arial" pitchFamily="34" charset="0"/>
              </a:rPr>
              <a:t>5.8%</a:t>
            </a:r>
            <a:r>
              <a:rPr kumimoji="0" lang="zh-CN" altLang="en-US" sz="1600" i="0" u="none" strike="noStrike" cap="none" normalizeH="0" baseline="0" dirty="0" smtClean="0">
                <a:ln>
                  <a:noFill/>
                </a:ln>
                <a:solidFill>
                  <a:srgbClr val="003300"/>
                </a:solidFill>
                <a:effectLst/>
                <a:latin typeface="微软雅黑" pitchFamily="34" charset="-122"/>
                <a:ea typeface="微软雅黑" pitchFamily="34" charset="-122"/>
                <a:cs typeface="Times New Roman" pitchFamily="18" charset="0"/>
              </a:rPr>
              <a:t>，星级宾馆、酒店的入住率达到</a:t>
            </a:r>
            <a:r>
              <a:rPr lang="en-US" altLang="zh-CN" sz="1600" b="1" dirty="0" smtClean="0">
                <a:solidFill>
                  <a:srgbClr val="003300"/>
                </a:solidFill>
                <a:latin typeface="Arial" pitchFamily="34" charset="0"/>
                <a:ea typeface="微软雅黑" pitchFamily="34" charset="-122"/>
                <a:cs typeface="Arial" pitchFamily="34" charset="0"/>
              </a:rPr>
              <a:t>90%</a:t>
            </a:r>
            <a:r>
              <a:rPr kumimoji="0" lang="zh-CN" altLang="en-US" sz="1600" i="0" u="none" strike="noStrike" cap="none" normalizeH="0" baseline="0" dirty="0" smtClean="0">
                <a:ln>
                  <a:noFill/>
                </a:ln>
                <a:solidFill>
                  <a:srgbClr val="003300"/>
                </a:solidFill>
                <a:effectLst/>
                <a:latin typeface="微软雅黑" pitchFamily="34" charset="-122"/>
                <a:ea typeface="微软雅黑" pitchFamily="34" charset="-122"/>
                <a:cs typeface="Times New Roman" pitchFamily="18" charset="0"/>
              </a:rPr>
              <a:t>以上，游客在杭州平均逗留时间延长到</a:t>
            </a:r>
            <a:r>
              <a:rPr lang="en-US" altLang="zh-CN" sz="1600" b="1" dirty="0" smtClean="0">
                <a:solidFill>
                  <a:srgbClr val="003300"/>
                </a:solidFill>
                <a:latin typeface="Arial" pitchFamily="34" charset="0"/>
                <a:ea typeface="微软雅黑" pitchFamily="34" charset="-122"/>
                <a:cs typeface="Arial" pitchFamily="34" charset="0"/>
              </a:rPr>
              <a:t>2</a:t>
            </a:r>
            <a:r>
              <a:rPr lang="zh-CN" altLang="en-US" sz="1600" b="1" dirty="0" smtClean="0">
                <a:solidFill>
                  <a:srgbClr val="003300"/>
                </a:solidFill>
                <a:latin typeface="Arial" pitchFamily="34" charset="0"/>
                <a:ea typeface="微软雅黑" pitchFamily="34" charset="-122"/>
                <a:cs typeface="Arial" pitchFamily="34" charset="0"/>
              </a:rPr>
              <a:t>天</a:t>
            </a:r>
            <a:r>
              <a:rPr kumimoji="0" lang="zh-CN" altLang="en-US" sz="1600" i="0" u="none" strike="noStrike" cap="none" normalizeH="0" baseline="0" dirty="0" smtClean="0">
                <a:ln>
                  <a:noFill/>
                </a:ln>
                <a:solidFill>
                  <a:srgbClr val="003300"/>
                </a:solidFill>
                <a:effectLst/>
                <a:latin typeface="微软雅黑" pitchFamily="34" charset="-122"/>
                <a:ea typeface="微软雅黑" pitchFamily="34" charset="-122"/>
                <a:cs typeface="Times New Roman" pitchFamily="18" charset="0"/>
              </a:rPr>
              <a:t>，游客人均消费达到</a:t>
            </a:r>
            <a:r>
              <a:rPr lang="en-US" altLang="zh-CN" sz="1600" b="1" dirty="0" smtClean="0">
                <a:solidFill>
                  <a:srgbClr val="003300"/>
                </a:solidFill>
                <a:latin typeface="Arial" pitchFamily="34" charset="0"/>
                <a:ea typeface="微软雅黑" pitchFamily="34" charset="-122"/>
                <a:cs typeface="Arial" pitchFamily="34" charset="0"/>
              </a:rPr>
              <a:t>1317</a:t>
            </a:r>
            <a:r>
              <a:rPr lang="zh-CN" altLang="en-US" sz="1600" b="1" dirty="0" smtClean="0">
                <a:solidFill>
                  <a:srgbClr val="003300"/>
                </a:solidFill>
                <a:latin typeface="Arial" pitchFamily="34" charset="0"/>
                <a:ea typeface="微软雅黑" pitchFamily="34" charset="-122"/>
                <a:cs typeface="Arial" pitchFamily="34" charset="0"/>
              </a:rPr>
              <a:t>元</a:t>
            </a:r>
            <a:r>
              <a:rPr kumimoji="0" lang="zh-CN" altLang="en-US" sz="1600" i="0" u="none" strike="noStrike" cap="none" normalizeH="0" baseline="0" dirty="0" smtClean="0">
                <a:ln>
                  <a:noFill/>
                </a:ln>
                <a:solidFill>
                  <a:srgbClr val="003300"/>
                </a:solidFill>
                <a:effectLst/>
                <a:latin typeface="微软雅黑" pitchFamily="34" charset="-122"/>
                <a:ea typeface="微软雅黑" pitchFamily="34" charset="-122"/>
                <a:cs typeface="Times New Roman" pitchFamily="18" charset="0"/>
              </a:rPr>
              <a:t>，比</a:t>
            </a:r>
            <a:r>
              <a:rPr kumimoji="0" lang="en-US" altLang="zh-CN" sz="1600" i="0" u="none" strike="noStrike" cap="none" normalizeH="0" baseline="0" dirty="0" smtClean="0">
                <a:ln>
                  <a:noFill/>
                </a:ln>
                <a:solidFill>
                  <a:srgbClr val="003300"/>
                </a:solidFill>
                <a:effectLst/>
                <a:latin typeface="Arial" pitchFamily="34" charset="0"/>
                <a:ea typeface="微软雅黑" pitchFamily="34" charset="-122"/>
                <a:cs typeface="Arial" pitchFamily="34" charset="0"/>
              </a:rPr>
              <a:t>2003</a:t>
            </a:r>
            <a:r>
              <a:rPr kumimoji="0" lang="zh-CN" altLang="en-US" sz="1600" i="0" u="none" strike="noStrike" cap="none" normalizeH="0" baseline="0" dirty="0" smtClean="0">
                <a:ln>
                  <a:noFill/>
                </a:ln>
                <a:solidFill>
                  <a:srgbClr val="003300"/>
                </a:solidFill>
                <a:effectLst/>
                <a:latin typeface="微软雅黑" pitchFamily="34" charset="-122"/>
                <a:ea typeface="微软雅黑" pitchFamily="34" charset="-122"/>
                <a:cs typeface="Times New Roman" pitchFamily="18" charset="0"/>
              </a:rPr>
              <a:t>年增长</a:t>
            </a:r>
            <a:r>
              <a:rPr lang="en-US" altLang="zh-CN" sz="1600" b="1" dirty="0" smtClean="0">
                <a:solidFill>
                  <a:srgbClr val="003300"/>
                </a:solidFill>
                <a:latin typeface="Arial" pitchFamily="34" charset="0"/>
                <a:ea typeface="微软雅黑" pitchFamily="34" charset="-122"/>
                <a:cs typeface="Arial" pitchFamily="34" charset="0"/>
              </a:rPr>
              <a:t>12.95%</a:t>
            </a:r>
            <a:r>
              <a:rPr kumimoji="0" lang="zh-CN" altLang="en-US" sz="1600" i="0" u="none" strike="noStrike" cap="none" normalizeH="0" baseline="0" dirty="0" smtClean="0">
                <a:ln>
                  <a:noFill/>
                </a:ln>
                <a:solidFill>
                  <a:srgbClr val="003300"/>
                </a:solidFill>
                <a:effectLst/>
                <a:latin typeface="微软雅黑" pitchFamily="34" charset="-122"/>
                <a:ea typeface="微软雅黑" pitchFamily="34" charset="-122"/>
                <a:cs typeface="Times New Roman" pitchFamily="18" charset="0"/>
              </a:rPr>
              <a:t>。</a:t>
            </a:r>
            <a:endParaRPr kumimoji="0" lang="en-US" altLang="zh-CN" sz="1600" i="0" u="none" strike="noStrike" cap="none" normalizeH="0" baseline="0" dirty="0" smtClean="0">
              <a:ln>
                <a:noFill/>
              </a:ln>
              <a:solidFill>
                <a:srgbClr val="003300"/>
              </a:solidFill>
              <a:effectLst/>
              <a:latin typeface="微软雅黑" pitchFamily="34" charset="-122"/>
              <a:ea typeface="微软雅黑" pitchFamily="34" charset="-122"/>
              <a:cs typeface="Times New Roman" pitchFamily="18" charset="0"/>
            </a:endParaRPr>
          </a:p>
        </p:txBody>
      </p:sp>
      <p:sp>
        <p:nvSpPr>
          <p:cNvPr id="9" name="矩形 8"/>
          <p:cNvSpPr/>
          <p:nvPr/>
        </p:nvSpPr>
        <p:spPr>
          <a:xfrm>
            <a:off x="648462" y="2954086"/>
            <a:ext cx="7501719" cy="1198726"/>
          </a:xfrm>
          <a:prstGeom prst="rect">
            <a:avLst/>
          </a:prstGeom>
          <a:solidFill>
            <a:srgbClr val="003300">
              <a:alpha val="20000"/>
            </a:srgbClr>
          </a:solidFill>
        </p:spPr>
        <p:txBody>
          <a:bodyPr wrap="square">
            <a:spAutoFit/>
          </a:bodyPr>
          <a:lstStyle/>
          <a:p>
            <a:pPr>
              <a:lnSpc>
                <a:spcPts val="2200"/>
              </a:lnSpc>
              <a:spcBef>
                <a:spcPts val="400"/>
              </a:spcBef>
              <a:spcAft>
                <a:spcPts val="400"/>
              </a:spcAft>
            </a:pPr>
            <a:r>
              <a:rPr lang="zh-CN" altLang="en-US" sz="1600" dirty="0" smtClean="0">
                <a:solidFill>
                  <a:srgbClr val="003300"/>
                </a:solidFill>
                <a:latin typeface="Arial" pitchFamily="34" charset="0"/>
                <a:ea typeface="微软雅黑" pitchFamily="34" charset="-122"/>
              </a:rPr>
              <a:t>根据杭州市统计局和杭州市旅委联合统计，</a:t>
            </a:r>
            <a:r>
              <a:rPr lang="en-US" altLang="zh-CN" sz="1600" dirty="0" smtClean="0">
                <a:solidFill>
                  <a:srgbClr val="003300"/>
                </a:solidFill>
                <a:latin typeface="Arial" pitchFamily="34" charset="0"/>
                <a:ea typeface="微软雅黑" pitchFamily="34" charset="-122"/>
              </a:rPr>
              <a:t>2004</a:t>
            </a:r>
            <a:r>
              <a:rPr lang="zh-CN" altLang="en-US" sz="1600" dirty="0" smtClean="0">
                <a:solidFill>
                  <a:srgbClr val="003300"/>
                </a:solidFill>
                <a:latin typeface="Arial" pitchFamily="34" charset="0"/>
                <a:ea typeface="微软雅黑" pitchFamily="34" charset="-122"/>
              </a:rPr>
              <a:t>年，杭州市的旅游总收入比去年增加了</a:t>
            </a:r>
            <a:r>
              <a:rPr lang="en-US" altLang="zh-CN" sz="1600" b="1" dirty="0" smtClean="0">
                <a:solidFill>
                  <a:srgbClr val="003300"/>
                </a:solidFill>
                <a:latin typeface="Arial" pitchFamily="34" charset="0"/>
                <a:ea typeface="微软雅黑" pitchFamily="34" charset="-122"/>
              </a:rPr>
              <a:t>120</a:t>
            </a:r>
            <a:r>
              <a:rPr lang="zh-CN" altLang="en-US" sz="1600" b="1" dirty="0" smtClean="0">
                <a:solidFill>
                  <a:srgbClr val="003300"/>
                </a:solidFill>
                <a:latin typeface="Arial" pitchFamily="34" charset="0"/>
                <a:ea typeface="微软雅黑" pitchFamily="34" charset="-122"/>
              </a:rPr>
              <a:t>亿元</a:t>
            </a:r>
            <a:r>
              <a:rPr lang="zh-CN" altLang="en-US" sz="1600" dirty="0" smtClean="0">
                <a:solidFill>
                  <a:srgbClr val="003300"/>
                </a:solidFill>
                <a:latin typeface="Arial" pitchFamily="34" charset="0"/>
                <a:ea typeface="微软雅黑" pitchFamily="34" charset="-122"/>
              </a:rPr>
              <a:t>。而且，</a:t>
            </a:r>
            <a:r>
              <a:rPr lang="en-US" altLang="zh-CN" sz="1600" dirty="0" smtClean="0">
                <a:solidFill>
                  <a:srgbClr val="003300"/>
                </a:solidFill>
                <a:latin typeface="Arial" pitchFamily="34" charset="0"/>
                <a:ea typeface="微软雅黑" pitchFamily="34" charset="-122"/>
              </a:rPr>
              <a:t>2004</a:t>
            </a:r>
            <a:r>
              <a:rPr lang="zh-CN" altLang="en-US" sz="1600" dirty="0" smtClean="0">
                <a:solidFill>
                  <a:srgbClr val="003300"/>
                </a:solidFill>
                <a:latin typeface="Arial" pitchFamily="34" charset="0"/>
                <a:ea typeface="微软雅黑" pitchFamily="34" charset="-122"/>
              </a:rPr>
              <a:t>年杭州接待的入境旅游者人数、国内旅游者人数以及日本游客人数，均超过了历史上的年度最高水平。 </a:t>
            </a:r>
            <a:r>
              <a:rPr lang="zh-CN" altLang="en-US" sz="1600" b="1" dirty="0" smtClean="0">
                <a:solidFill>
                  <a:srgbClr val="003300"/>
                </a:solidFill>
                <a:latin typeface="Arial" pitchFamily="34" charset="0"/>
                <a:ea typeface="微软雅黑" pitchFamily="34" charset="-122"/>
              </a:rPr>
              <a:t>在</a:t>
            </a:r>
            <a:r>
              <a:rPr lang="en-US" altLang="zh-CN" sz="1600" b="1" dirty="0" smtClean="0">
                <a:solidFill>
                  <a:srgbClr val="003300"/>
                </a:solidFill>
                <a:latin typeface="Arial" pitchFamily="34" charset="0"/>
                <a:ea typeface="微软雅黑" pitchFamily="34" charset="-122"/>
              </a:rPr>
              <a:t>120</a:t>
            </a:r>
            <a:r>
              <a:rPr lang="zh-CN" altLang="en-US" sz="1600" b="1" dirty="0" smtClean="0">
                <a:solidFill>
                  <a:srgbClr val="003300"/>
                </a:solidFill>
                <a:latin typeface="Arial" pitchFamily="34" charset="0"/>
                <a:ea typeface="微软雅黑" pitchFamily="34" charset="-122"/>
              </a:rPr>
              <a:t>亿元中，至少有</a:t>
            </a:r>
            <a:r>
              <a:rPr lang="en-US" altLang="zh-CN" sz="1600" b="1" dirty="0" smtClean="0">
                <a:solidFill>
                  <a:srgbClr val="003300"/>
                </a:solidFill>
                <a:latin typeface="Arial" pitchFamily="34" charset="0"/>
                <a:ea typeface="微软雅黑" pitchFamily="34" charset="-122"/>
              </a:rPr>
              <a:t>40</a:t>
            </a:r>
            <a:r>
              <a:rPr lang="zh-CN" altLang="en-US" sz="1600" b="1" dirty="0" smtClean="0">
                <a:solidFill>
                  <a:srgbClr val="003300"/>
                </a:solidFill>
                <a:latin typeface="Arial" pitchFamily="34" charset="0"/>
                <a:ea typeface="微软雅黑" pitchFamily="34" charset="-122"/>
              </a:rPr>
              <a:t>％是由西湖综合保护工程所带来的效益。西湖旅游对杭州的财政收入的提升功不可没。</a:t>
            </a:r>
            <a:endParaRPr lang="en-US" altLang="zh-CN" sz="1600" b="1" dirty="0" smtClean="0">
              <a:solidFill>
                <a:srgbClr val="003300"/>
              </a:solidFill>
              <a:latin typeface="Arial" pitchFamily="34" charset="0"/>
              <a:ea typeface="微软雅黑" pitchFamily="34" charset="-122"/>
            </a:endParaRPr>
          </a:p>
        </p:txBody>
      </p:sp>
      <p:sp>
        <p:nvSpPr>
          <p:cNvPr id="10" name="矩形 9"/>
          <p:cNvSpPr/>
          <p:nvPr/>
        </p:nvSpPr>
        <p:spPr>
          <a:xfrm>
            <a:off x="434148" y="2474304"/>
            <a:ext cx="7457299" cy="352341"/>
          </a:xfrm>
          <a:prstGeom prst="rect">
            <a:avLst/>
          </a:prstGeom>
          <a:effectLst>
            <a:outerShdw blurRad="50800" dist="38100" dir="5400000" algn="t" rotWithShape="0">
              <a:prstClr val="black">
                <a:alpha val="20000"/>
              </a:prstClr>
            </a:outerShdw>
          </a:effectLst>
        </p:spPr>
        <p:txBody>
          <a:bodyPr wrap="square">
            <a:spAutoFit/>
          </a:bodyPr>
          <a:lstStyle/>
          <a:p>
            <a:pPr lvl="0">
              <a:lnSpc>
                <a:spcPts val="2200"/>
              </a:lnSpc>
              <a:spcBef>
                <a:spcPts val="400"/>
              </a:spcBef>
              <a:spcAft>
                <a:spcPts val="400"/>
              </a:spcAft>
            </a:pPr>
            <a:r>
              <a:rPr lang="en-US" altLang="zh-CN" sz="1600" dirty="0" smtClean="0">
                <a:solidFill>
                  <a:srgbClr val="003300"/>
                </a:solidFill>
                <a:latin typeface="Arial" pitchFamily="34" charset="0"/>
                <a:ea typeface="微软雅黑" pitchFamily="34" charset="-122"/>
              </a:rPr>
              <a:t>2005</a:t>
            </a:r>
            <a:r>
              <a:rPr lang="zh-CN" altLang="en-US" sz="1600" dirty="0" smtClean="0">
                <a:solidFill>
                  <a:srgbClr val="003300"/>
                </a:solidFill>
                <a:latin typeface="Arial" pitchFamily="34" charset="0"/>
                <a:ea typeface="微软雅黑" pitchFamily="34" charset="-122"/>
              </a:rPr>
              <a:t>年，时任杭州市副市长、杭州市旅委主任的项勤曾发表相关讲话</a:t>
            </a:r>
            <a:r>
              <a:rPr lang="en-US" altLang="zh-CN" sz="1600" dirty="0" smtClean="0">
                <a:solidFill>
                  <a:srgbClr val="003300"/>
                </a:solidFill>
                <a:latin typeface="Arial" pitchFamily="34" charset="0"/>
                <a:ea typeface="微软雅黑" pitchFamily="34" charset="-122"/>
              </a:rPr>
              <a:t>——</a:t>
            </a:r>
          </a:p>
        </p:txBody>
      </p:sp>
      <p:sp>
        <p:nvSpPr>
          <p:cNvPr id="11" name="TextBox 10"/>
          <p:cNvSpPr txBox="1"/>
          <p:nvPr/>
        </p:nvSpPr>
        <p:spPr>
          <a:xfrm>
            <a:off x="8027894" y="3920335"/>
            <a:ext cx="693062" cy="461665"/>
          </a:xfrm>
          <a:prstGeom prst="rect">
            <a:avLst/>
          </a:prstGeom>
          <a:noFill/>
        </p:spPr>
        <p:txBody>
          <a:bodyPr wrap="square" rtlCol="0">
            <a:spAutoFit/>
          </a:bodyPr>
          <a:lstStyle/>
          <a:p>
            <a:r>
              <a:rPr lang="zh-CN" altLang="en-US" sz="2400" dirty="0" smtClean="0">
                <a:solidFill>
                  <a:srgbClr val="003300"/>
                </a:solidFill>
                <a:latin typeface="微软雅黑" pitchFamily="34" charset="-122"/>
                <a:ea typeface="微软雅黑" pitchFamily="34" charset="-122"/>
              </a:rPr>
              <a:t>」</a:t>
            </a:r>
            <a:endParaRPr lang="zh-CN" altLang="en-US" sz="2400" dirty="0">
              <a:solidFill>
                <a:srgbClr val="003300"/>
              </a:solidFill>
              <a:latin typeface="微软雅黑" pitchFamily="34" charset="-122"/>
              <a:ea typeface="微软雅黑" pitchFamily="34" charset="-122"/>
            </a:endParaRPr>
          </a:p>
        </p:txBody>
      </p:sp>
      <p:sp>
        <p:nvSpPr>
          <p:cNvPr id="12" name="矩形 11"/>
          <p:cNvSpPr/>
          <p:nvPr/>
        </p:nvSpPr>
        <p:spPr>
          <a:xfrm>
            <a:off x="247599" y="2754173"/>
            <a:ext cx="563158" cy="523220"/>
          </a:xfrm>
          <a:prstGeom prst="rect">
            <a:avLst/>
          </a:prstGeom>
        </p:spPr>
        <p:txBody>
          <a:bodyPr wrap="square">
            <a:spAutoFit/>
          </a:bodyPr>
          <a:lstStyle/>
          <a:p>
            <a:r>
              <a:rPr lang="zh-CN" altLang="en-US" sz="2800" dirty="0" smtClean="0">
                <a:solidFill>
                  <a:srgbClr val="003300"/>
                </a:solidFill>
                <a:latin typeface="微软雅黑" pitchFamily="34" charset="-122"/>
                <a:ea typeface="微软雅黑" pitchFamily="34" charset="-122"/>
              </a:rPr>
              <a:t>「</a:t>
            </a:r>
            <a:endParaRPr lang="zh-CN" altLang="en-US" sz="2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7200" y="1453888"/>
            <a:ext cx="7858125" cy="1323439"/>
          </a:xfrm>
          <a:prstGeom prst="rect">
            <a:avLst/>
          </a:prstGeom>
          <a:effectLst>
            <a:outerShdw blurRad="50800" dist="38100" dir="5400000" algn="t" rotWithShape="0">
              <a:prstClr val="black">
                <a:alpha val="20000"/>
              </a:prstClr>
            </a:outerShdw>
          </a:effectLst>
        </p:spPr>
        <p:txBody>
          <a:bodyPr wrap="square">
            <a:spAutoFit/>
          </a:bodyPr>
          <a:lstStyle/>
          <a:p>
            <a:pPr lvl="0" fontAlgn="base">
              <a:lnSpc>
                <a:spcPts val="2200"/>
              </a:lnSpc>
              <a:spcBef>
                <a:spcPts val="400"/>
              </a:spcBef>
              <a:spcAft>
                <a:spcPts val="400"/>
              </a:spcAft>
            </a:pPr>
            <a:r>
              <a:rPr lang="zh-CN" altLang="en-US" sz="1600" dirty="0" smtClean="0">
                <a:solidFill>
                  <a:srgbClr val="003300"/>
                </a:solidFill>
                <a:latin typeface="微软雅黑" pitchFamily="34" charset="-122"/>
                <a:ea typeface="微软雅黑" pitchFamily="34" charset="-122"/>
                <a:cs typeface="Arial" pitchFamily="34" charset="0"/>
              </a:rPr>
              <a:t>从</a:t>
            </a:r>
            <a:r>
              <a:rPr lang="en-US" altLang="zh-CN" sz="1600" dirty="0" smtClean="0">
                <a:solidFill>
                  <a:srgbClr val="003300"/>
                </a:solidFill>
                <a:latin typeface="Arial" pitchFamily="34" charset="0"/>
                <a:ea typeface="微软雅黑" pitchFamily="34" charset="-122"/>
                <a:cs typeface="Arial" pitchFamily="34" charset="0"/>
              </a:rPr>
              <a:t>2003</a:t>
            </a:r>
            <a:r>
              <a:rPr lang="zh-CN" altLang="en-US" sz="1600" dirty="0" smtClean="0">
                <a:solidFill>
                  <a:srgbClr val="003300"/>
                </a:solidFill>
                <a:latin typeface="微软雅黑" pitchFamily="34" charset="-122"/>
                <a:ea typeface="微软雅黑" pitchFamily="34" charset="-122"/>
                <a:cs typeface="Arial" pitchFamily="34" charset="0"/>
              </a:rPr>
              <a:t>年到</a:t>
            </a:r>
            <a:r>
              <a:rPr lang="en-US" altLang="zh-CN" sz="1600" dirty="0" smtClean="0">
                <a:solidFill>
                  <a:srgbClr val="003300"/>
                </a:solidFill>
                <a:latin typeface="Arial" pitchFamily="34" charset="0"/>
                <a:ea typeface="微软雅黑" pitchFamily="34" charset="-122"/>
                <a:cs typeface="Arial" pitchFamily="34" charset="0"/>
              </a:rPr>
              <a:t>2009</a:t>
            </a:r>
            <a:r>
              <a:rPr lang="zh-CN" altLang="en-US" sz="1600" dirty="0" smtClean="0">
                <a:solidFill>
                  <a:srgbClr val="003300"/>
                </a:solidFill>
                <a:latin typeface="微软雅黑" pitchFamily="34" charset="-122"/>
                <a:ea typeface="微软雅黑" pitchFamily="34" charset="-122"/>
                <a:cs typeface="Arial" pitchFamily="34" charset="0"/>
              </a:rPr>
              <a:t>年间，西湖风景区的财政收入和园文系统的事业收入均呈现出较高比例的增长</a:t>
            </a:r>
            <a:r>
              <a:rPr lang="en-US" altLang="zh-CN" sz="1600" dirty="0" smtClean="0">
                <a:solidFill>
                  <a:srgbClr val="003300"/>
                </a:solidFill>
                <a:latin typeface="微软雅黑" pitchFamily="34" charset="-122"/>
                <a:ea typeface="微软雅黑" pitchFamily="34" charset="-122"/>
                <a:cs typeface="Arial" pitchFamily="34" charset="0"/>
              </a:rPr>
              <a:t>——</a:t>
            </a:r>
          </a:p>
          <a:p>
            <a:pPr lvl="0" fontAlgn="base">
              <a:lnSpc>
                <a:spcPts val="2200"/>
              </a:lnSpc>
              <a:spcBef>
                <a:spcPts val="400"/>
              </a:spcBef>
              <a:spcAft>
                <a:spcPts val="400"/>
              </a:spcAft>
            </a:pPr>
            <a:r>
              <a:rPr lang="zh-CN" altLang="en-US" sz="1600" dirty="0" smtClean="0">
                <a:solidFill>
                  <a:srgbClr val="003300"/>
                </a:solidFill>
                <a:latin typeface="微软雅黑" pitchFamily="34" charset="-122"/>
                <a:ea typeface="微软雅黑" pitchFamily="34" charset="-122"/>
                <a:cs typeface="Arial" pitchFamily="34" charset="0"/>
              </a:rPr>
              <a:t>西湖风景区的财政总收入平均增长</a:t>
            </a:r>
            <a:r>
              <a:rPr lang="en-US" altLang="zh-CN" sz="1600" b="1" dirty="0" smtClean="0">
                <a:solidFill>
                  <a:srgbClr val="003300"/>
                </a:solidFill>
                <a:latin typeface="Arial" pitchFamily="34" charset="0"/>
                <a:ea typeface="微软雅黑" pitchFamily="34" charset="-122"/>
                <a:cs typeface="Arial" pitchFamily="34" charset="0"/>
              </a:rPr>
              <a:t>28%</a:t>
            </a:r>
            <a:r>
              <a:rPr lang="zh-CN" altLang="en-US" sz="1600" dirty="0" smtClean="0">
                <a:solidFill>
                  <a:srgbClr val="003300"/>
                </a:solidFill>
                <a:latin typeface="微软雅黑" pitchFamily="34" charset="-122"/>
                <a:ea typeface="微软雅黑" pitchFamily="34" charset="-122"/>
                <a:cs typeface="Arial" pitchFamily="34" charset="0"/>
              </a:rPr>
              <a:t>，其中地方财政收入平均增长</a:t>
            </a:r>
            <a:r>
              <a:rPr lang="en-US" altLang="zh-CN" sz="1600" b="1" dirty="0" smtClean="0">
                <a:solidFill>
                  <a:srgbClr val="003300"/>
                </a:solidFill>
                <a:latin typeface="Arial" pitchFamily="34" charset="0"/>
                <a:ea typeface="微软雅黑" pitchFamily="34" charset="-122"/>
                <a:cs typeface="Arial" pitchFamily="34" charset="0"/>
              </a:rPr>
              <a:t>33%</a:t>
            </a:r>
            <a:r>
              <a:rPr lang="zh-CN" altLang="en-US" sz="1600" dirty="0" smtClean="0">
                <a:solidFill>
                  <a:srgbClr val="003300"/>
                </a:solidFill>
                <a:latin typeface="微软雅黑" pitchFamily="34" charset="-122"/>
                <a:ea typeface="微软雅黑" pitchFamily="34" charset="-122"/>
                <a:cs typeface="Arial" pitchFamily="34" charset="0"/>
              </a:rPr>
              <a:t>；园文系统事业收入平均增长</a:t>
            </a:r>
            <a:r>
              <a:rPr lang="en-US" altLang="zh-CN" sz="1600" b="1" dirty="0" smtClean="0">
                <a:solidFill>
                  <a:srgbClr val="003300"/>
                </a:solidFill>
                <a:latin typeface="Arial" pitchFamily="34" charset="0"/>
                <a:ea typeface="微软雅黑" pitchFamily="34" charset="-122"/>
                <a:cs typeface="Arial" pitchFamily="34" charset="0"/>
              </a:rPr>
              <a:t>11%</a:t>
            </a:r>
            <a:r>
              <a:rPr lang="zh-CN" altLang="en-US" sz="1600" dirty="0" smtClean="0">
                <a:solidFill>
                  <a:srgbClr val="003300"/>
                </a:solidFill>
                <a:latin typeface="微软雅黑" pitchFamily="34" charset="-122"/>
                <a:ea typeface="微软雅黑" pitchFamily="34" charset="-122"/>
                <a:cs typeface="Arial" pitchFamily="34" charset="0"/>
              </a:rPr>
              <a:t>。</a:t>
            </a:r>
            <a:endParaRPr lang="zh-CN" altLang="en-US" sz="1600" dirty="0" smtClean="0">
              <a:solidFill>
                <a:srgbClr val="003300"/>
              </a:solidFill>
              <a:latin typeface="Arial" pitchFamily="34" charset="0"/>
              <a:ea typeface="宋体" pitchFamily="2" charset="-122"/>
            </a:endParaRPr>
          </a:p>
        </p:txBody>
      </p:sp>
      <p:sp>
        <p:nvSpPr>
          <p:cNvPr id="8" name="TextBox 7"/>
          <p:cNvSpPr txBox="1"/>
          <p:nvPr/>
        </p:nvSpPr>
        <p:spPr>
          <a:xfrm>
            <a:off x="539750" y="3505355"/>
            <a:ext cx="7703297" cy="461665"/>
          </a:xfrm>
          <a:prstGeom prst="rect">
            <a:avLst/>
          </a:prstGeom>
          <a:solidFill>
            <a:srgbClr val="003300">
              <a:alpha val="80000"/>
            </a:srgbClr>
          </a:solidFill>
        </p:spPr>
        <p:txBody>
          <a:bodyPr wrap="square" rtlCol="0">
            <a:spAutoFit/>
          </a:bodyPr>
          <a:lstStyle/>
          <a:p>
            <a:r>
              <a:rPr lang="zh-CN" altLang="en-US" sz="2400" b="1" dirty="0" smtClean="0">
                <a:solidFill>
                  <a:srgbClr val="CCFF33"/>
                </a:solidFill>
                <a:latin typeface="微软雅黑" pitchFamily="34" charset="-122"/>
                <a:ea typeface="微软雅黑" pitchFamily="34" charset="-122"/>
              </a:rPr>
              <a:t>西湖为当地促商气</a:t>
            </a:r>
            <a:endParaRPr lang="zh-CN" altLang="en-US" sz="2400" b="1" dirty="0">
              <a:solidFill>
                <a:srgbClr val="CCFF33"/>
              </a:solidFill>
              <a:latin typeface="微软雅黑" pitchFamily="34" charset="-122"/>
              <a:ea typeface="微软雅黑" pitchFamily="34" charset="-122"/>
            </a:endParaRPr>
          </a:p>
        </p:txBody>
      </p:sp>
      <p:sp>
        <p:nvSpPr>
          <p:cNvPr id="9" name="Rectangle 10"/>
          <p:cNvSpPr>
            <a:spLocks noChangeArrowheads="1"/>
          </p:cNvSpPr>
          <p:nvPr/>
        </p:nvSpPr>
        <p:spPr bwMode="auto">
          <a:xfrm>
            <a:off x="534571" y="2777327"/>
            <a:ext cx="7709317" cy="656590"/>
          </a:xfrm>
          <a:prstGeom prst="rect">
            <a:avLst/>
          </a:prstGeom>
          <a:solidFill>
            <a:srgbClr val="003300">
              <a:alpha val="30196"/>
            </a:srgbClr>
          </a:solidFill>
          <a:ln w="9525">
            <a:noFill/>
            <a:miter lim="800000"/>
            <a:headEnd/>
            <a:tailEnd/>
          </a:ln>
          <a:effectLst>
            <a:outerShdw blurRad="50800" dist="38100" dir="5400000" algn="t" rotWithShape="0">
              <a:prstClr val="black">
                <a:alpha val="20000"/>
              </a:prstClr>
            </a:outerShdw>
          </a:effectLst>
        </p:spPr>
        <p:txBody>
          <a:bodyPr vert="horz" wrap="square" lIns="91440" tIns="45720" rIns="91440" bIns="45720" numCol="1" anchor="ctr" anchorCtr="0" compatLnSpc="1">
            <a:prstTxWarp prst="textNoShape">
              <a:avLst/>
            </a:prstTxWarp>
            <a:spAutoFit/>
          </a:bodyPr>
          <a:lstStyle/>
          <a:p>
            <a:pPr fontAlgn="base">
              <a:lnSpc>
                <a:spcPts val="2200"/>
              </a:lnSpc>
              <a:spcBef>
                <a:spcPts val="400"/>
              </a:spcBef>
              <a:spcAft>
                <a:spcPts val="400"/>
              </a:spcAft>
            </a:pPr>
            <a:r>
              <a:rPr lang="zh-CN" altLang="en-US" sz="1600" b="1" dirty="0" smtClean="0">
                <a:solidFill>
                  <a:srgbClr val="003300"/>
                </a:solidFill>
                <a:latin typeface="Arial" pitchFamily="34" charset="0"/>
                <a:ea typeface="微软雅黑" pitchFamily="34" charset="-122"/>
                <a:cs typeface="Arial" pitchFamily="34" charset="0"/>
              </a:rPr>
              <a:t>事实证明</a:t>
            </a:r>
            <a:r>
              <a:rPr lang="zh-CN" altLang="zh-CN" sz="1600" b="1" dirty="0" smtClean="0">
                <a:solidFill>
                  <a:srgbClr val="003300"/>
                </a:solidFill>
                <a:latin typeface="Arial" pitchFamily="34" charset="0"/>
                <a:ea typeface="微软雅黑" pitchFamily="34" charset="-122"/>
                <a:cs typeface="Arial" pitchFamily="34" charset="0"/>
              </a:rPr>
              <a:t>，</a:t>
            </a:r>
            <a:r>
              <a:rPr lang="zh-CN" altLang="en-US" sz="1600" b="1" dirty="0" smtClean="0">
                <a:solidFill>
                  <a:srgbClr val="003300"/>
                </a:solidFill>
                <a:latin typeface="Arial" pitchFamily="34" charset="0"/>
                <a:ea typeface="微软雅黑" pitchFamily="34" charset="-122"/>
                <a:cs typeface="Arial" pitchFamily="34" charset="0"/>
              </a:rPr>
              <a:t>西湖不仅带动了杭州市“大旅游”产业的发展，极大地提升了杭州的城市声誉，更增强了杭州的城市经济实力和综合竞争力</a:t>
            </a:r>
            <a:r>
              <a:rPr lang="zh-CN" altLang="en-US" sz="1600" b="1" dirty="0" smtClean="0">
                <a:solidFill>
                  <a:srgbClr val="003300"/>
                </a:solidFill>
                <a:latin typeface="微软雅黑" pitchFamily="34" charset="-122"/>
                <a:ea typeface="微软雅黑" pitchFamily="34" charset="-122"/>
                <a:cs typeface="Times New Roman" pitchFamily="18" charset="0"/>
              </a:rPr>
              <a:t>。</a:t>
            </a:r>
          </a:p>
        </p:txBody>
      </p:sp>
      <p:sp>
        <p:nvSpPr>
          <p:cNvPr id="10" name="矩形 9"/>
          <p:cNvSpPr/>
          <p:nvPr/>
        </p:nvSpPr>
        <p:spPr>
          <a:xfrm>
            <a:off x="434148" y="589008"/>
            <a:ext cx="4785552" cy="830997"/>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2400" b="1" dirty="0" smtClean="0">
                <a:solidFill>
                  <a:srgbClr val="003300"/>
                </a:solidFill>
                <a:latin typeface="微软雅黑" pitchFamily="34" charset="-122"/>
                <a:ea typeface="微软雅黑" pitchFamily="34" charset="-122"/>
              </a:rPr>
              <a:t>西湖旅游收入日益攀升</a:t>
            </a:r>
            <a:endParaRPr lang="en-US" altLang="zh-CN" sz="2400" b="1" dirty="0" smtClean="0">
              <a:solidFill>
                <a:srgbClr val="003300"/>
              </a:solidFill>
              <a:latin typeface="微软雅黑" pitchFamily="34" charset="-122"/>
              <a:ea typeface="微软雅黑" pitchFamily="34" charset="-122"/>
            </a:endParaRPr>
          </a:p>
          <a:p>
            <a:r>
              <a:rPr lang="zh-CN" altLang="en-US" sz="2400" b="1" dirty="0" smtClean="0">
                <a:solidFill>
                  <a:srgbClr val="003300"/>
                </a:solidFill>
                <a:latin typeface="微软雅黑" pitchFamily="34" charset="-122"/>
                <a:ea typeface="微软雅黑" pitchFamily="34" charset="-122"/>
              </a:rPr>
              <a:t>同时带动杭州财政收入</a:t>
            </a:r>
            <a:endParaRPr lang="zh-CN" altLang="en-US" sz="2400" b="1" dirty="0">
              <a:solidFill>
                <a:srgbClr val="0033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Bottom)">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rrowheads="1"/>
          </p:cNvSpPr>
          <p:nvPr/>
        </p:nvSpPr>
        <p:spPr bwMode="auto">
          <a:xfrm>
            <a:off x="0" y="1562881"/>
            <a:ext cx="10440988" cy="2862322"/>
          </a:xfrm>
          <a:prstGeom prst="rect">
            <a:avLst/>
          </a:prstGeom>
          <a:solidFill>
            <a:srgbClr val="003300">
              <a:alpha val="89803"/>
            </a:srgbClr>
          </a:solidFill>
          <a:ln w="9525">
            <a:noFill/>
            <a:miter lim="800000"/>
            <a:headEnd/>
            <a:tailEnd/>
          </a:ln>
        </p:spPr>
        <p:txBody>
          <a:bodyPr>
            <a:spAutoFit/>
          </a:bodyPr>
          <a:lstStyle/>
          <a:p>
            <a:pPr algn="ctr">
              <a:lnSpc>
                <a:spcPts val="3000"/>
              </a:lnSpc>
            </a:pPr>
            <a:endParaRPr lang="en-US" altLang="zh-CN" sz="3200" b="1" dirty="0">
              <a:solidFill>
                <a:srgbClr val="C5F123"/>
              </a:solidFill>
              <a:latin typeface="微软雅黑" pitchFamily="34" charset="-122"/>
              <a:ea typeface="微软雅黑" pitchFamily="34" charset="-122"/>
            </a:endParaRPr>
          </a:p>
          <a:p>
            <a:pPr algn="ctr">
              <a:lnSpc>
                <a:spcPts val="4000"/>
              </a:lnSpc>
              <a:spcBef>
                <a:spcPts val="600"/>
              </a:spcBef>
              <a:spcAft>
                <a:spcPts val="600"/>
              </a:spcAft>
            </a:pPr>
            <a:r>
              <a:rPr lang="zh-CN" altLang="en-US" sz="3600" b="1" dirty="0" smtClean="0">
                <a:solidFill>
                  <a:srgbClr val="C5F123"/>
                </a:solidFill>
                <a:latin typeface="微软雅黑" pitchFamily="34" charset="-122"/>
                <a:ea typeface="微软雅黑" pitchFamily="34" charset="-122"/>
              </a:rPr>
              <a:t>我们深信</a:t>
            </a:r>
            <a:endParaRPr lang="en-US" altLang="zh-CN" sz="3600" b="1" dirty="0" smtClean="0">
              <a:solidFill>
                <a:srgbClr val="C5F123"/>
              </a:solidFill>
              <a:latin typeface="微软雅黑" pitchFamily="34" charset="-122"/>
              <a:ea typeface="微软雅黑" pitchFamily="34" charset="-122"/>
            </a:endParaRPr>
          </a:p>
          <a:p>
            <a:pPr algn="ctr">
              <a:lnSpc>
                <a:spcPts val="4000"/>
              </a:lnSpc>
              <a:spcBef>
                <a:spcPts val="600"/>
              </a:spcBef>
              <a:spcAft>
                <a:spcPts val="600"/>
              </a:spcAft>
            </a:pPr>
            <a:r>
              <a:rPr lang="zh-CN" altLang="en-US" sz="3600" b="1" dirty="0" smtClean="0">
                <a:solidFill>
                  <a:srgbClr val="C5F123"/>
                </a:solidFill>
                <a:latin typeface="微软雅黑" pitchFamily="34" charset="-122"/>
                <a:ea typeface="微软雅黑" pitchFamily="34" charset="-122"/>
              </a:rPr>
              <a:t>旅游可以为所在地区提名气、聚人气、促商气</a:t>
            </a:r>
            <a:endParaRPr lang="en-US" altLang="zh-CN" sz="3600" b="1" dirty="0" smtClean="0">
              <a:solidFill>
                <a:srgbClr val="C5F123"/>
              </a:solidFill>
              <a:latin typeface="微软雅黑" pitchFamily="34" charset="-122"/>
              <a:ea typeface="微软雅黑" pitchFamily="34" charset="-122"/>
            </a:endParaRPr>
          </a:p>
          <a:p>
            <a:pPr algn="ctr">
              <a:lnSpc>
                <a:spcPts val="4000"/>
              </a:lnSpc>
              <a:spcBef>
                <a:spcPts val="600"/>
              </a:spcBef>
              <a:spcAft>
                <a:spcPts val="600"/>
              </a:spcAft>
            </a:pPr>
            <a:r>
              <a:rPr lang="zh-CN" altLang="en-US" sz="3600" b="1" dirty="0" smtClean="0">
                <a:solidFill>
                  <a:srgbClr val="C5F123"/>
                </a:solidFill>
                <a:latin typeface="微软雅黑" pitchFamily="34" charset="-122"/>
                <a:ea typeface="微软雅黑" pitchFamily="34" charset="-122"/>
              </a:rPr>
              <a:t>对</a:t>
            </a:r>
            <a:r>
              <a:rPr lang="zh-CN" altLang="en-US" sz="3600" b="1" dirty="0">
                <a:solidFill>
                  <a:srgbClr val="C5F123"/>
                </a:solidFill>
                <a:latin typeface="微软雅黑" pitchFamily="34" charset="-122"/>
                <a:ea typeface="微软雅黑" pitchFamily="34" charset="-122"/>
              </a:rPr>
              <a:t>当地经济</a:t>
            </a:r>
            <a:r>
              <a:rPr lang="zh-CN" altLang="en-US" sz="3600" b="1" dirty="0" smtClean="0">
                <a:solidFill>
                  <a:srgbClr val="C5F123"/>
                </a:solidFill>
                <a:latin typeface="微软雅黑" pitchFamily="34" charset="-122"/>
                <a:ea typeface="微软雅黑" pitchFamily="34" charset="-122"/>
              </a:rPr>
              <a:t>起到巨大</a:t>
            </a:r>
            <a:r>
              <a:rPr lang="zh-CN" altLang="en-US" sz="3600" b="1" dirty="0">
                <a:solidFill>
                  <a:srgbClr val="C5F123"/>
                </a:solidFill>
                <a:latin typeface="微软雅黑" pitchFamily="34" charset="-122"/>
                <a:ea typeface="微软雅黑" pitchFamily="34" charset="-122"/>
              </a:rPr>
              <a:t>的推进作用</a:t>
            </a:r>
            <a:endParaRPr lang="en-US" altLang="zh-CN" sz="3600" b="1" dirty="0">
              <a:solidFill>
                <a:srgbClr val="C5F123"/>
              </a:solidFill>
              <a:latin typeface="微软雅黑" pitchFamily="34" charset="-122"/>
              <a:ea typeface="微软雅黑" pitchFamily="34" charset="-122"/>
            </a:endParaRPr>
          </a:p>
          <a:p>
            <a:pPr algn="ctr">
              <a:lnSpc>
                <a:spcPts val="3000"/>
              </a:lnSpc>
            </a:pPr>
            <a:endParaRPr lang="en-US" altLang="zh-CN" sz="3600" b="1" dirty="0">
              <a:solidFill>
                <a:srgbClr val="C5F123"/>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9"/>
          <p:cNvGrpSpPr>
            <a:grpSpLocks/>
          </p:cNvGrpSpPr>
          <p:nvPr/>
        </p:nvGrpSpPr>
        <p:grpSpPr bwMode="auto">
          <a:xfrm>
            <a:off x="1897063" y="1619250"/>
            <a:ext cx="6605587" cy="371476"/>
            <a:chOff x="1897812" y="1881193"/>
            <a:chExt cx="6605146" cy="370803"/>
          </a:xfrm>
        </p:grpSpPr>
        <p:sp>
          <p:nvSpPr>
            <p:cNvPr id="4" name="矩形 3"/>
            <p:cNvSpPr/>
            <p:nvPr/>
          </p:nvSpPr>
          <p:spPr>
            <a:xfrm>
              <a:off x="1897812" y="1881193"/>
              <a:ext cx="1433416" cy="370802"/>
            </a:xfrm>
            <a:prstGeom prst="rect">
              <a:avLst/>
            </a:prstGeom>
            <a:solidFill>
              <a:srgbClr val="003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2"/>
                  </a:solidFill>
                </a:rPr>
                <a:t>市场</a:t>
              </a:r>
            </a:p>
          </p:txBody>
        </p:sp>
        <p:sp>
          <p:nvSpPr>
            <p:cNvPr id="10" name="矩形 9"/>
            <p:cNvSpPr/>
            <p:nvPr/>
          </p:nvSpPr>
          <p:spPr>
            <a:xfrm>
              <a:off x="7069542" y="1881194"/>
              <a:ext cx="1433416" cy="370802"/>
            </a:xfrm>
            <a:prstGeom prst="rect">
              <a:avLst/>
            </a:prstGeom>
            <a:solidFill>
              <a:srgbClr val="003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2"/>
                  </a:solidFill>
                </a:rPr>
                <a:t>资源</a:t>
              </a:r>
            </a:p>
          </p:txBody>
        </p:sp>
        <p:cxnSp>
          <p:nvCxnSpPr>
            <p:cNvPr id="12" name="直接连接符 11"/>
            <p:cNvCxnSpPr>
              <a:stCxn id="4" idx="3"/>
              <a:endCxn id="10" idx="1"/>
            </p:cNvCxnSpPr>
            <p:nvPr/>
          </p:nvCxnSpPr>
          <p:spPr>
            <a:xfrm>
              <a:off x="3331228" y="2066595"/>
              <a:ext cx="3738313" cy="1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504313" y="1881194"/>
              <a:ext cx="1431829" cy="370802"/>
            </a:xfrm>
            <a:prstGeom prst="rect">
              <a:avLst/>
            </a:prstGeom>
            <a:solidFill>
              <a:srgbClr val="003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2"/>
                  </a:solidFill>
                </a:rPr>
                <a:t>大于</a:t>
              </a:r>
            </a:p>
          </p:txBody>
        </p:sp>
      </p:grpSp>
      <p:sp>
        <p:nvSpPr>
          <p:cNvPr id="40" name="矩形 39"/>
          <p:cNvSpPr/>
          <p:nvPr/>
        </p:nvSpPr>
        <p:spPr>
          <a:xfrm>
            <a:off x="4270375" y="4911726"/>
            <a:ext cx="1900238" cy="620712"/>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3200" b="1" dirty="0">
                <a:solidFill>
                  <a:srgbClr val="003300"/>
                </a:solidFill>
              </a:rPr>
              <a:t>？</a:t>
            </a:r>
          </a:p>
        </p:txBody>
      </p:sp>
      <p:grpSp>
        <p:nvGrpSpPr>
          <p:cNvPr id="8" name="组合 200"/>
          <p:cNvGrpSpPr>
            <a:grpSpLocks/>
          </p:cNvGrpSpPr>
          <p:nvPr/>
        </p:nvGrpSpPr>
        <p:grpSpPr bwMode="auto">
          <a:xfrm>
            <a:off x="647700" y="1989138"/>
            <a:ext cx="3995738" cy="730250"/>
            <a:chOff x="648364" y="2251854"/>
            <a:chExt cx="3994327" cy="730259"/>
          </a:xfrm>
        </p:grpSpPr>
        <p:sp>
          <p:nvSpPr>
            <p:cNvPr id="72" name="矩形 71"/>
            <p:cNvSpPr/>
            <p:nvPr/>
          </p:nvSpPr>
          <p:spPr>
            <a:xfrm>
              <a:off x="2890672" y="2601108"/>
              <a:ext cx="1752019" cy="369893"/>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800" b="1" dirty="0">
                  <a:solidFill>
                    <a:srgbClr val="003300"/>
                  </a:solidFill>
                </a:rPr>
                <a:t>市场供应</a:t>
              </a:r>
            </a:p>
          </p:txBody>
        </p:sp>
        <p:sp>
          <p:nvSpPr>
            <p:cNvPr id="86" name="矩形 85"/>
            <p:cNvSpPr/>
            <p:nvPr/>
          </p:nvSpPr>
          <p:spPr>
            <a:xfrm>
              <a:off x="648364" y="2610633"/>
              <a:ext cx="1724171" cy="371480"/>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800" b="1" dirty="0">
                  <a:solidFill>
                    <a:srgbClr val="003300"/>
                  </a:solidFill>
                </a:rPr>
                <a:t>市场需求</a:t>
              </a:r>
            </a:p>
          </p:txBody>
        </p:sp>
        <p:grpSp>
          <p:nvGrpSpPr>
            <p:cNvPr id="9" name="组合 185"/>
            <p:cNvGrpSpPr>
              <a:grpSpLocks/>
            </p:cNvGrpSpPr>
            <p:nvPr/>
          </p:nvGrpSpPr>
          <p:grpSpPr bwMode="auto">
            <a:xfrm>
              <a:off x="1495955" y="2251854"/>
              <a:ext cx="2264019" cy="348481"/>
              <a:chOff x="1495955" y="2251854"/>
              <a:chExt cx="2264019" cy="348481"/>
            </a:xfrm>
          </p:grpSpPr>
          <p:cxnSp>
            <p:nvCxnSpPr>
              <p:cNvPr id="5" name="直接连接符 4"/>
              <p:cNvCxnSpPr/>
              <p:nvPr/>
            </p:nvCxnSpPr>
            <p:spPr>
              <a:xfrm rot="16200000" flipH="1">
                <a:off x="2534412" y="2332024"/>
                <a:ext cx="161927" cy="1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495789" y="2432831"/>
                <a:ext cx="226456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rot="16200000" flipH="1">
                <a:off x="1425140" y="2519351"/>
                <a:ext cx="161927"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16200000" flipH="1">
                <a:off x="3672246" y="2519351"/>
                <a:ext cx="161927"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矩形 70"/>
          <p:cNvSpPr/>
          <p:nvPr/>
        </p:nvSpPr>
        <p:spPr>
          <a:xfrm>
            <a:off x="436563" y="561975"/>
            <a:ext cx="10004425" cy="461963"/>
          </a:xfrm>
          <a:prstGeom prst="rect">
            <a:avLst/>
          </a:prstGeom>
          <a:effectLst>
            <a:outerShdw blurRad="50800" dist="38100" dir="5400000" algn="ctr" rotWithShape="0">
              <a:prstClr val="black">
                <a:alpha val="20000"/>
              </a:prstClr>
            </a:outerShdw>
          </a:effectLst>
        </p:spPr>
        <p:txBody>
          <a:bodyPr>
            <a:spAutoFit/>
          </a:bodyPr>
          <a:lstStyle/>
          <a:p>
            <a:pPr fontAlgn="auto">
              <a:spcBef>
                <a:spcPts val="0"/>
              </a:spcBef>
              <a:spcAft>
                <a:spcPts val="0"/>
              </a:spcAft>
              <a:defRPr/>
            </a:pPr>
            <a:r>
              <a:rPr lang="zh-CN" altLang="en-US" b="1" dirty="0">
                <a:solidFill>
                  <a:srgbClr val="003300"/>
                </a:solidFill>
                <a:latin typeface="微软雅黑" pitchFamily="34" charset="-122"/>
                <a:ea typeface="微软雅黑" pitchFamily="34" charset="-122"/>
              </a:rPr>
              <a:t>前言</a:t>
            </a:r>
            <a:r>
              <a:rPr lang="en-US" altLang="zh-CN" b="1" dirty="0">
                <a:solidFill>
                  <a:srgbClr val="003300"/>
                </a:solidFill>
                <a:latin typeface="微软雅黑" pitchFamily="34" charset="-122"/>
                <a:ea typeface="微软雅黑" pitchFamily="34" charset="-122"/>
              </a:rPr>
              <a:t>【</a:t>
            </a:r>
            <a:r>
              <a:rPr lang="zh-CN" altLang="en-US" b="1" dirty="0">
                <a:solidFill>
                  <a:srgbClr val="003300"/>
                </a:solidFill>
                <a:latin typeface="微软雅黑" pitchFamily="34" charset="-122"/>
                <a:ea typeface="微软雅黑" pitchFamily="34" charset="-122"/>
              </a:rPr>
              <a:t>思想结构</a:t>
            </a:r>
            <a:r>
              <a:rPr lang="en-US" altLang="zh-CN" b="1" dirty="0">
                <a:latin typeface="Arial" pitchFamily="34" charset="0"/>
                <a:ea typeface="微软雅黑" pitchFamily="34" charset="-122"/>
              </a:rPr>
              <a:t>】</a:t>
            </a:r>
          </a:p>
        </p:txBody>
      </p:sp>
      <p:grpSp>
        <p:nvGrpSpPr>
          <p:cNvPr id="82" name="组合 81"/>
          <p:cNvGrpSpPr/>
          <p:nvPr/>
        </p:nvGrpSpPr>
        <p:grpSpPr>
          <a:xfrm>
            <a:off x="1522413" y="4546601"/>
            <a:ext cx="2747962" cy="822325"/>
            <a:chOff x="1522413" y="4546601"/>
            <a:chExt cx="2747962" cy="822325"/>
          </a:xfrm>
        </p:grpSpPr>
        <p:cxnSp>
          <p:nvCxnSpPr>
            <p:cNvPr id="39" name="直接箭头连接符 38"/>
            <p:cNvCxnSpPr/>
            <p:nvPr/>
          </p:nvCxnSpPr>
          <p:spPr>
            <a:xfrm>
              <a:off x="2627313" y="5203826"/>
              <a:ext cx="164306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065463" y="5021263"/>
              <a:ext cx="693737" cy="347663"/>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800" b="1" dirty="0">
                  <a:solidFill>
                    <a:srgbClr val="003300"/>
                  </a:solidFill>
                </a:rPr>
                <a:t>决定</a:t>
              </a:r>
            </a:p>
          </p:txBody>
        </p:sp>
        <p:grpSp>
          <p:nvGrpSpPr>
            <p:cNvPr id="19" name="组合 223"/>
            <p:cNvGrpSpPr>
              <a:grpSpLocks/>
            </p:cNvGrpSpPr>
            <p:nvPr/>
          </p:nvGrpSpPr>
          <p:grpSpPr bwMode="auto">
            <a:xfrm>
              <a:off x="1522413" y="4546601"/>
              <a:ext cx="2225674" cy="666750"/>
              <a:chOff x="1521991" y="4807753"/>
              <a:chExt cx="2226275" cy="667467"/>
            </a:xfrm>
          </p:grpSpPr>
          <p:cxnSp>
            <p:nvCxnSpPr>
              <p:cNvPr id="161" name="直接连接符 160"/>
              <p:cNvCxnSpPr/>
              <p:nvPr/>
            </p:nvCxnSpPr>
            <p:spPr>
              <a:xfrm rot="5400000" flipH="1">
                <a:off x="2459526" y="5305969"/>
                <a:ext cx="3385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rot="5400000" flipH="1" flipV="1">
                <a:off x="3576502" y="4974753"/>
                <a:ext cx="338764" cy="4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rot="16200000" flipV="1">
                <a:off x="1362136" y="4981640"/>
                <a:ext cx="338764" cy="31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1521991" y="5136718"/>
                <a:ext cx="2210397" cy="1590"/>
              </a:xfrm>
              <a:prstGeom prst="line">
                <a:avLst/>
              </a:prstGeom>
              <a:ln w="25400">
                <a:solidFill>
                  <a:srgbClr val="003300"/>
                </a:solidFill>
              </a:ln>
            </p:spPr>
            <p:style>
              <a:lnRef idx="1">
                <a:schemeClr val="accent1"/>
              </a:lnRef>
              <a:fillRef idx="0">
                <a:schemeClr val="accent1"/>
              </a:fillRef>
              <a:effectRef idx="0">
                <a:schemeClr val="accent1"/>
              </a:effectRef>
              <a:fontRef idx="minor">
                <a:schemeClr val="tx1"/>
              </a:fontRef>
            </p:style>
          </p:cxnSp>
        </p:grpSp>
      </p:grpSp>
      <p:grpSp>
        <p:nvGrpSpPr>
          <p:cNvPr id="140" name="组合 139"/>
          <p:cNvGrpSpPr/>
          <p:nvPr/>
        </p:nvGrpSpPr>
        <p:grpSpPr>
          <a:xfrm>
            <a:off x="655638" y="2719388"/>
            <a:ext cx="1722437" cy="1823138"/>
            <a:chOff x="655638" y="2719388"/>
            <a:chExt cx="1722437" cy="1823138"/>
          </a:xfrm>
        </p:grpSpPr>
        <p:cxnSp>
          <p:nvCxnSpPr>
            <p:cNvPr id="132" name="直接连接符 131"/>
            <p:cNvCxnSpPr/>
            <p:nvPr/>
          </p:nvCxnSpPr>
          <p:spPr bwMode="auto">
            <a:xfrm rot="16200000" flipH="1">
              <a:off x="1580898" y="3355200"/>
              <a:ext cx="905436" cy="10105"/>
            </a:xfrm>
            <a:prstGeom prst="line">
              <a:avLst/>
            </a:prstGeom>
            <a:solidFill>
              <a:schemeClr val="bg2">
                <a:lumMod val="90000"/>
              </a:schemeClr>
            </a:solid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auto">
            <a:xfrm rot="16200000" flipH="1">
              <a:off x="536905" y="3360714"/>
              <a:ext cx="898997" cy="5268"/>
            </a:xfrm>
            <a:prstGeom prst="line">
              <a:avLst/>
            </a:prstGeom>
            <a:solidFill>
              <a:schemeClr val="bg2">
                <a:lumMod val="90000"/>
              </a:schemeClr>
            </a:solid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bwMode="auto">
            <a:xfrm>
              <a:off x="972000" y="2909087"/>
              <a:ext cx="1065600" cy="1587"/>
            </a:xfrm>
            <a:prstGeom prst="line">
              <a:avLst/>
            </a:prstGeom>
            <a:ln w="254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auto">
            <a:xfrm>
              <a:off x="982800" y="3805137"/>
              <a:ext cx="1065600" cy="1587"/>
            </a:xfrm>
            <a:prstGeom prst="line">
              <a:avLst/>
            </a:prstGeom>
            <a:ln w="25400">
              <a:solidFill>
                <a:srgbClr val="003300"/>
              </a:solidFill>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655638" y="2719388"/>
              <a:ext cx="1722437" cy="1823138"/>
              <a:chOff x="655638" y="2719388"/>
              <a:chExt cx="1722437" cy="1823138"/>
            </a:xfrm>
          </p:grpSpPr>
          <p:grpSp>
            <p:nvGrpSpPr>
              <p:cNvPr id="20" name="组合 201"/>
              <p:cNvGrpSpPr>
                <a:grpSpLocks/>
              </p:cNvGrpSpPr>
              <p:nvPr/>
            </p:nvGrpSpPr>
            <p:grpSpPr bwMode="auto">
              <a:xfrm>
                <a:off x="655638" y="2719388"/>
                <a:ext cx="1716087" cy="908050"/>
                <a:chOff x="656369" y="2982113"/>
                <a:chExt cx="1716111" cy="908018"/>
              </a:xfrm>
            </p:grpSpPr>
            <p:sp>
              <p:nvSpPr>
                <p:cNvPr id="91" name="矩形 90"/>
                <p:cNvSpPr/>
                <p:nvPr/>
              </p:nvSpPr>
              <p:spPr>
                <a:xfrm>
                  <a:off x="656369" y="3347225"/>
                  <a:ext cx="701685" cy="54290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b="1" dirty="0">
                      <a:solidFill>
                        <a:srgbClr val="003300"/>
                      </a:solidFill>
                    </a:rPr>
                    <a:t>市场界定</a:t>
                  </a:r>
                </a:p>
              </p:txBody>
            </p:sp>
            <p:sp>
              <p:nvSpPr>
                <p:cNvPr id="92" name="矩形 91"/>
                <p:cNvSpPr/>
                <p:nvPr/>
              </p:nvSpPr>
              <p:spPr>
                <a:xfrm>
                  <a:off x="1670795" y="3347225"/>
                  <a:ext cx="701685" cy="54290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b="1" dirty="0">
                      <a:solidFill>
                        <a:srgbClr val="003300"/>
                      </a:solidFill>
                    </a:rPr>
                    <a:t>需求分析</a:t>
                  </a:r>
                </a:p>
              </p:txBody>
            </p:sp>
            <p:cxnSp>
              <p:nvCxnSpPr>
                <p:cNvPr id="128" name="直接连接符 127"/>
                <p:cNvCxnSpPr/>
                <p:nvPr/>
              </p:nvCxnSpPr>
              <p:spPr bwMode="auto">
                <a:xfrm rot="5400000">
                  <a:off x="1412604" y="3077083"/>
                  <a:ext cx="191233" cy="1294"/>
                </a:xfrm>
                <a:prstGeom prst="line">
                  <a:avLst/>
                </a:prstGeom>
                <a:solidFill>
                  <a:schemeClr val="bg2">
                    <a:lumMod val="90000"/>
                  </a:schemeClr>
                </a:solid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03"/>
              <p:cNvGrpSpPr>
                <a:grpSpLocks/>
              </p:cNvGrpSpPr>
              <p:nvPr/>
            </p:nvGrpSpPr>
            <p:grpSpPr bwMode="auto">
              <a:xfrm>
                <a:off x="660400" y="3809413"/>
                <a:ext cx="1717675" cy="733113"/>
                <a:chOff x="659842" y="4070643"/>
                <a:chExt cx="1717724" cy="733451"/>
              </a:xfrm>
            </p:grpSpPr>
            <p:sp>
              <p:nvSpPr>
                <p:cNvPr id="97" name="矩形 96"/>
                <p:cNvSpPr/>
                <p:nvPr/>
              </p:nvSpPr>
              <p:spPr>
                <a:xfrm>
                  <a:off x="659842" y="4260919"/>
                  <a:ext cx="1717724" cy="543175"/>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b="1" dirty="0" smtClean="0">
                      <a:solidFill>
                        <a:srgbClr val="003300"/>
                      </a:solidFill>
                    </a:rPr>
                    <a:t>市场预期</a:t>
                  </a:r>
                  <a:endParaRPr lang="zh-CN" altLang="en-US" sz="1600" b="1" dirty="0">
                    <a:solidFill>
                      <a:srgbClr val="003300"/>
                    </a:solidFill>
                  </a:endParaRPr>
                </a:p>
              </p:txBody>
            </p:sp>
            <p:cxnSp>
              <p:nvCxnSpPr>
                <p:cNvPr id="148" name="直接连接符 147"/>
                <p:cNvCxnSpPr/>
                <p:nvPr/>
              </p:nvCxnSpPr>
              <p:spPr bwMode="auto">
                <a:xfrm rot="16200000" flipV="1">
                  <a:off x="1422157" y="4167661"/>
                  <a:ext cx="195153" cy="1118"/>
                </a:xfrm>
                <a:prstGeom prst="line">
                  <a:avLst/>
                </a:prstGeom>
                <a:solidFill>
                  <a:schemeClr val="bg2">
                    <a:lumMod val="90000"/>
                  </a:schemeClr>
                </a:solid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79" name="组合 78"/>
          <p:cNvGrpSpPr/>
          <p:nvPr/>
        </p:nvGrpSpPr>
        <p:grpSpPr>
          <a:xfrm>
            <a:off x="2879726" y="2711005"/>
            <a:ext cx="1763712" cy="1830828"/>
            <a:chOff x="2864626" y="2711005"/>
            <a:chExt cx="1763712" cy="1830828"/>
          </a:xfrm>
        </p:grpSpPr>
        <p:grpSp>
          <p:nvGrpSpPr>
            <p:cNvPr id="22" name="组合 202"/>
            <p:cNvGrpSpPr>
              <a:grpSpLocks/>
            </p:cNvGrpSpPr>
            <p:nvPr/>
          </p:nvGrpSpPr>
          <p:grpSpPr bwMode="auto">
            <a:xfrm>
              <a:off x="2868563" y="2711005"/>
              <a:ext cx="1752623" cy="1101143"/>
              <a:chOff x="2869324" y="2973746"/>
              <a:chExt cx="1752646" cy="1099247"/>
            </a:xfrm>
          </p:grpSpPr>
          <p:grpSp>
            <p:nvGrpSpPr>
              <p:cNvPr id="23" name="组合 196"/>
              <p:cNvGrpSpPr>
                <a:grpSpLocks/>
              </p:cNvGrpSpPr>
              <p:nvPr/>
            </p:nvGrpSpPr>
            <p:grpSpPr bwMode="auto">
              <a:xfrm>
                <a:off x="3204065" y="2973746"/>
                <a:ext cx="1080014" cy="1099247"/>
                <a:chOff x="3204065" y="2973746"/>
                <a:chExt cx="1080014" cy="1099247"/>
              </a:xfrm>
            </p:grpSpPr>
            <p:cxnSp>
              <p:nvCxnSpPr>
                <p:cNvPr id="136" name="直接连接符 135"/>
                <p:cNvCxnSpPr/>
                <p:nvPr/>
              </p:nvCxnSpPr>
              <p:spPr>
                <a:xfrm rot="16200000" flipH="1">
                  <a:off x="3817356" y="3616002"/>
                  <a:ext cx="903877" cy="10105"/>
                </a:xfrm>
                <a:prstGeom prst="line">
                  <a:avLst/>
                </a:prstGeom>
                <a:solidFill>
                  <a:schemeClr val="bg2">
                    <a:lumMod val="90000"/>
                  </a:schemeClr>
                </a:solid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rot="5400000">
                  <a:off x="3639145" y="3070763"/>
                  <a:ext cx="197739" cy="3706"/>
                </a:xfrm>
                <a:prstGeom prst="line">
                  <a:avLst/>
                </a:prstGeom>
                <a:solidFill>
                  <a:schemeClr val="bg2">
                    <a:lumMod val="90000"/>
                  </a:schemeClr>
                </a:solid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rot="16200000" flipH="1">
                  <a:off x="2773344" y="3615207"/>
                  <a:ext cx="897449" cy="5268"/>
                </a:xfrm>
                <a:prstGeom prst="line">
                  <a:avLst/>
                </a:prstGeom>
                <a:solidFill>
                  <a:schemeClr val="bg2">
                    <a:lumMod val="90000"/>
                  </a:schemeClr>
                </a:solid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204065" y="3164362"/>
                  <a:ext cx="1065614" cy="1584"/>
                </a:xfrm>
                <a:prstGeom prst="line">
                  <a:avLst/>
                </a:prstGeom>
                <a:ln w="254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218465" y="4058869"/>
                  <a:ext cx="1065614" cy="1584"/>
                </a:xfrm>
                <a:prstGeom prst="line">
                  <a:avLst/>
                </a:prstGeom>
                <a:ln w="25400">
                  <a:solidFill>
                    <a:srgbClr val="003300"/>
                  </a:solidFill>
                </a:ln>
              </p:spPr>
              <p:style>
                <a:lnRef idx="1">
                  <a:schemeClr val="accent1"/>
                </a:lnRef>
                <a:fillRef idx="0">
                  <a:schemeClr val="accent1"/>
                </a:fillRef>
                <a:effectRef idx="0">
                  <a:schemeClr val="accent1"/>
                </a:effectRef>
                <a:fontRef idx="minor">
                  <a:schemeClr val="tx1"/>
                </a:fontRef>
              </p:style>
            </p:cxnSp>
          </p:grpSp>
          <p:sp>
            <p:nvSpPr>
              <p:cNvPr id="78" name="矩形 77"/>
              <p:cNvSpPr/>
              <p:nvPr/>
            </p:nvSpPr>
            <p:spPr>
              <a:xfrm>
                <a:off x="3920286" y="3346609"/>
                <a:ext cx="701684" cy="543575"/>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b="1" dirty="0">
                    <a:solidFill>
                      <a:srgbClr val="003300"/>
                    </a:solidFill>
                  </a:rPr>
                  <a:t>规划</a:t>
                </a:r>
              </a:p>
            </p:txBody>
          </p:sp>
          <p:sp>
            <p:nvSpPr>
              <p:cNvPr id="77" name="矩形 76"/>
              <p:cNvSpPr/>
              <p:nvPr/>
            </p:nvSpPr>
            <p:spPr>
              <a:xfrm>
                <a:off x="2869324" y="3351364"/>
                <a:ext cx="701684" cy="543574"/>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b="1" dirty="0">
                    <a:solidFill>
                      <a:srgbClr val="003300"/>
                    </a:solidFill>
                  </a:rPr>
                  <a:t>现状</a:t>
                </a:r>
              </a:p>
            </p:txBody>
          </p:sp>
        </p:grpSp>
        <p:grpSp>
          <p:nvGrpSpPr>
            <p:cNvPr id="26" name="组合 204"/>
            <p:cNvGrpSpPr>
              <a:grpSpLocks/>
            </p:cNvGrpSpPr>
            <p:nvPr/>
          </p:nvGrpSpPr>
          <p:grpSpPr bwMode="auto">
            <a:xfrm>
              <a:off x="2864626" y="3806040"/>
              <a:ext cx="1763712" cy="735793"/>
              <a:chOff x="2865462" y="4067325"/>
              <a:chExt cx="1763079" cy="736345"/>
            </a:xfrm>
          </p:grpSpPr>
          <p:sp>
            <p:nvSpPr>
              <p:cNvPr id="83" name="矩形 82"/>
              <p:cNvSpPr/>
              <p:nvPr/>
            </p:nvSpPr>
            <p:spPr>
              <a:xfrm>
                <a:off x="2865462" y="4260338"/>
                <a:ext cx="1763079" cy="543332"/>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b="1" dirty="0">
                    <a:solidFill>
                      <a:srgbClr val="003300"/>
                    </a:solidFill>
                  </a:rPr>
                  <a:t>阳羡未来</a:t>
                </a:r>
                <a:endParaRPr lang="en-US" altLang="zh-CN" sz="1600" b="1" dirty="0">
                  <a:solidFill>
                    <a:srgbClr val="003300"/>
                  </a:solidFill>
                </a:endParaRPr>
              </a:p>
              <a:p>
                <a:pPr algn="ctr" fontAlgn="auto">
                  <a:spcBef>
                    <a:spcPts val="0"/>
                  </a:spcBef>
                  <a:spcAft>
                    <a:spcPts val="0"/>
                  </a:spcAft>
                  <a:defRPr/>
                </a:pPr>
                <a:r>
                  <a:rPr lang="zh-CN" altLang="en-US" sz="1600" b="1" dirty="0">
                    <a:solidFill>
                      <a:srgbClr val="003300"/>
                    </a:solidFill>
                  </a:rPr>
                  <a:t>市场供应</a:t>
                </a:r>
              </a:p>
            </p:txBody>
          </p:sp>
          <p:cxnSp>
            <p:nvCxnSpPr>
              <p:cNvPr id="153" name="直接连接符 152"/>
              <p:cNvCxnSpPr/>
              <p:nvPr/>
            </p:nvCxnSpPr>
            <p:spPr bwMode="auto">
              <a:xfrm rot="5400000" flipH="1" flipV="1">
                <a:off x="3653259" y="4160116"/>
                <a:ext cx="186552" cy="969"/>
              </a:xfrm>
              <a:prstGeom prst="line">
                <a:avLst/>
              </a:prstGeom>
              <a:solidFill>
                <a:schemeClr val="bg2">
                  <a:lumMod val="90000"/>
                </a:schemeClr>
              </a:solid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4" name="组合 83"/>
          <p:cNvGrpSpPr/>
          <p:nvPr/>
        </p:nvGrpSpPr>
        <p:grpSpPr>
          <a:xfrm>
            <a:off x="6170620" y="4498269"/>
            <a:ext cx="1616180" cy="870657"/>
            <a:chOff x="6170620" y="4498269"/>
            <a:chExt cx="1616180" cy="870657"/>
          </a:xfrm>
        </p:grpSpPr>
        <p:cxnSp>
          <p:nvCxnSpPr>
            <p:cNvPr id="48" name="直接箭头连接符 47"/>
            <p:cNvCxnSpPr/>
            <p:nvPr/>
          </p:nvCxnSpPr>
          <p:spPr>
            <a:xfrm rot="10800000">
              <a:off x="6170620" y="5203826"/>
              <a:ext cx="1601781" cy="567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6681788" y="5021263"/>
              <a:ext cx="693737" cy="347663"/>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800" b="1" dirty="0">
                  <a:solidFill>
                    <a:srgbClr val="003300"/>
                  </a:solidFill>
                </a:rPr>
                <a:t>提供</a:t>
              </a:r>
            </a:p>
          </p:txBody>
        </p:sp>
        <p:cxnSp>
          <p:nvCxnSpPr>
            <p:cNvPr id="142" name="直接连接符 4"/>
            <p:cNvCxnSpPr>
              <a:stCxn id="117" idx="2"/>
            </p:cNvCxnSpPr>
            <p:nvPr/>
          </p:nvCxnSpPr>
          <p:spPr bwMode="auto">
            <a:xfrm rot="5400000">
              <a:off x="7424240" y="4859308"/>
              <a:ext cx="723600" cy="15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 name="组合 117"/>
          <p:cNvGrpSpPr/>
          <p:nvPr/>
        </p:nvGrpSpPr>
        <p:grpSpPr>
          <a:xfrm>
            <a:off x="5257007" y="1990726"/>
            <a:ext cx="5002281" cy="2507542"/>
            <a:chOff x="5257007" y="1990726"/>
            <a:chExt cx="5002281" cy="2507542"/>
          </a:xfrm>
        </p:grpSpPr>
        <p:grpSp>
          <p:nvGrpSpPr>
            <p:cNvPr id="81" name="组合 80"/>
            <p:cNvGrpSpPr/>
            <p:nvPr/>
          </p:nvGrpSpPr>
          <p:grpSpPr>
            <a:xfrm>
              <a:off x="6335824" y="1990726"/>
              <a:ext cx="3026718" cy="2507542"/>
              <a:chOff x="6335824" y="1990726"/>
              <a:chExt cx="3026718" cy="2507542"/>
            </a:xfrm>
          </p:grpSpPr>
          <p:cxnSp>
            <p:nvCxnSpPr>
              <p:cNvPr id="113" name="直接连接符 4"/>
              <p:cNvCxnSpPr/>
              <p:nvPr/>
            </p:nvCxnSpPr>
            <p:spPr bwMode="auto">
              <a:xfrm rot="5400000">
                <a:off x="6164947" y="3309903"/>
                <a:ext cx="343342"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bwMode="auto">
              <a:xfrm>
                <a:off x="6336618" y="3480780"/>
                <a:ext cx="3024336"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bwMode="auto">
              <a:xfrm>
                <a:off x="7070400" y="4040990"/>
                <a:ext cx="1432800" cy="457278"/>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800" b="1" dirty="0" smtClean="0">
                    <a:solidFill>
                      <a:srgbClr val="003300"/>
                    </a:solidFill>
                  </a:rPr>
                  <a:t>资源优势</a:t>
                </a:r>
                <a:endParaRPr lang="zh-CN" altLang="en-US" sz="1800" b="1" dirty="0">
                  <a:solidFill>
                    <a:srgbClr val="003300"/>
                  </a:solidFill>
                </a:endParaRPr>
              </a:p>
            </p:txBody>
          </p:sp>
          <p:cxnSp>
            <p:nvCxnSpPr>
              <p:cNvPr id="154" name="直接连接符 4"/>
              <p:cNvCxnSpPr>
                <a:stCxn id="10" idx="2"/>
              </p:cNvCxnSpPr>
              <p:nvPr/>
            </p:nvCxnSpPr>
            <p:spPr bwMode="auto">
              <a:xfrm rot="5400000">
                <a:off x="7596094" y="2179912"/>
                <a:ext cx="378987" cy="6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4"/>
              <p:cNvCxnSpPr/>
              <p:nvPr/>
            </p:nvCxnSpPr>
            <p:spPr bwMode="auto">
              <a:xfrm rot="5400000">
                <a:off x="9190077" y="3309903"/>
                <a:ext cx="343342"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4"/>
              <p:cNvCxnSpPr>
                <a:endCxn id="117" idx="0"/>
              </p:cNvCxnSpPr>
              <p:nvPr/>
            </p:nvCxnSpPr>
            <p:spPr bwMode="auto">
              <a:xfrm rot="16200000" flipH="1">
                <a:off x="7510632" y="3764821"/>
                <a:ext cx="550815" cy="15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5257007" y="2364656"/>
              <a:ext cx="5002281" cy="863813"/>
              <a:chOff x="5299013" y="2364656"/>
              <a:chExt cx="5002281" cy="863813"/>
            </a:xfrm>
          </p:grpSpPr>
          <p:cxnSp>
            <p:nvCxnSpPr>
              <p:cNvPr id="170" name="直接连接符 4"/>
              <p:cNvCxnSpPr/>
              <p:nvPr/>
            </p:nvCxnSpPr>
            <p:spPr bwMode="auto">
              <a:xfrm rot="5400000">
                <a:off x="9188489" y="2537121"/>
                <a:ext cx="343342"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4"/>
              <p:cNvCxnSpPr/>
              <p:nvPr/>
            </p:nvCxnSpPr>
            <p:spPr bwMode="auto">
              <a:xfrm rot="5400000">
                <a:off x="6164153" y="2537121"/>
                <a:ext cx="343342"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组合 200"/>
              <p:cNvGrpSpPr>
                <a:grpSpLocks/>
              </p:cNvGrpSpPr>
              <p:nvPr/>
            </p:nvGrpSpPr>
            <p:grpSpPr bwMode="auto">
              <a:xfrm>
                <a:off x="5299013" y="2364656"/>
                <a:ext cx="5002281" cy="863813"/>
                <a:chOff x="375713" y="2337349"/>
                <a:chExt cx="4451412" cy="701738"/>
              </a:xfrm>
            </p:grpSpPr>
            <p:cxnSp>
              <p:nvCxnSpPr>
                <p:cNvPr id="100" name="直接连接符 99"/>
                <p:cNvCxnSpPr/>
                <p:nvPr/>
              </p:nvCxnSpPr>
              <p:spPr bwMode="auto">
                <a:xfrm>
                  <a:off x="1299052" y="2337349"/>
                  <a:ext cx="2691288" cy="12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375713" y="2512671"/>
                  <a:ext cx="1852047" cy="524944"/>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800" b="1" dirty="0" smtClean="0">
                      <a:solidFill>
                        <a:srgbClr val="003300"/>
                      </a:solidFill>
                    </a:rPr>
                    <a:t>人文资源</a:t>
                  </a:r>
                  <a:endParaRPr lang="en-US" altLang="zh-CN" sz="1800" b="1" dirty="0" smtClean="0">
                    <a:solidFill>
                      <a:srgbClr val="003300"/>
                    </a:solidFill>
                  </a:endParaRPr>
                </a:p>
                <a:p>
                  <a:pPr algn="ctr" fontAlgn="auto">
                    <a:spcBef>
                      <a:spcPts val="0"/>
                    </a:spcBef>
                    <a:spcAft>
                      <a:spcPts val="0"/>
                    </a:spcAft>
                    <a:defRPr/>
                  </a:pPr>
                  <a:r>
                    <a:rPr lang="zh-CN" altLang="en-US" sz="1600" b="1" dirty="0" smtClean="0">
                      <a:solidFill>
                        <a:srgbClr val="003300"/>
                      </a:solidFill>
                    </a:rPr>
                    <a:t>文化背景   资源实体</a:t>
                  </a:r>
                  <a:endParaRPr lang="zh-CN" altLang="en-US" sz="1600" b="1" dirty="0">
                    <a:solidFill>
                      <a:srgbClr val="003300"/>
                    </a:solidFill>
                  </a:endParaRPr>
                </a:p>
              </p:txBody>
            </p:sp>
            <p:sp>
              <p:nvSpPr>
                <p:cNvPr id="95" name="矩形 94"/>
                <p:cNvSpPr/>
                <p:nvPr/>
              </p:nvSpPr>
              <p:spPr>
                <a:xfrm>
                  <a:off x="2975078" y="2512670"/>
                  <a:ext cx="1852047" cy="526417"/>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800" b="1" dirty="0" smtClean="0">
                      <a:solidFill>
                        <a:srgbClr val="003300"/>
                      </a:solidFill>
                    </a:rPr>
                    <a:t>自然资源</a:t>
                  </a:r>
                  <a:endParaRPr lang="zh-CN" altLang="en-US" sz="1800" b="1" dirty="0">
                    <a:solidFill>
                      <a:srgbClr val="003300"/>
                    </a:solidFill>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up)">
                                      <p:cBhvr>
                                        <p:cTn id="11" dur="500"/>
                                        <p:tgtEl>
                                          <p:spTgt spid="1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wipe(up)">
                                      <p:cBhvr>
                                        <p:cTn id="21" dur="500"/>
                                        <p:tgtEl>
                                          <p:spTgt spid="140"/>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up)">
                                      <p:cBhvr>
                                        <p:cTn id="25" dur="500"/>
                                        <p:tgtEl>
                                          <p:spTgt spid="7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wipe(up)">
                                      <p:cBhvr>
                                        <p:cTn id="30" dur="500"/>
                                        <p:tgtEl>
                                          <p:spTgt spid="82"/>
                                        </p:tgtEl>
                                      </p:cBhvr>
                                    </p:animEffect>
                                  </p:childTnLst>
                                </p:cTn>
                              </p:par>
                              <p:par>
                                <p:cTn id="31" presetID="22" presetClass="entr" presetSubtype="1"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wipe(up)">
                                      <p:cBhvr>
                                        <p:cTn id="33" dur="500"/>
                                        <p:tgtEl>
                                          <p:spTgt spid="84"/>
                                        </p:tgtEl>
                                      </p:cBhvr>
                                    </p:animEffect>
                                  </p:childTnLst>
                                </p:cTn>
                              </p:par>
                            </p:childTnLst>
                          </p:cTn>
                        </p:par>
                        <p:par>
                          <p:cTn id="34" fill="hold">
                            <p:stCondLst>
                              <p:cond delay="500"/>
                            </p:stCondLst>
                            <p:childTnLst>
                              <p:par>
                                <p:cTn id="35" presetID="16" presetClass="entr" presetSubtype="21"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barn(inVertical)">
                                      <p:cBhvr>
                                        <p:cTn id="3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865" y="0"/>
            <a:ext cx="1500187" cy="1704975"/>
          </a:xfrm>
          <a:prstGeom prst="rect">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 name="对角圆角矩形 2"/>
          <p:cNvSpPr/>
          <p:nvPr/>
        </p:nvSpPr>
        <p:spPr>
          <a:xfrm>
            <a:off x="-1588" y="0"/>
            <a:ext cx="10442576" cy="6840538"/>
          </a:xfrm>
          <a:prstGeom prst="round2DiagRect">
            <a:avLst>
              <a:gd name="adj1" fmla="val 23032"/>
              <a:gd name="adj2" fmla="val 0"/>
            </a:avLst>
          </a:prstGeom>
          <a:solidFill>
            <a:srgbClr val="003300"/>
          </a:solidFill>
          <a:ln>
            <a:noFill/>
          </a:ln>
          <a:effectLst>
            <a:outerShdw blurRad="50800" dist="38100" dir="5400000" algn="t" rotWithShape="0">
              <a:prstClr val="black">
                <a:alpha val="8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dirty="0">
              <a:solidFill>
                <a:srgbClr val="003300"/>
              </a:solidFill>
            </a:endParaRPr>
          </a:p>
        </p:txBody>
      </p:sp>
      <p:sp>
        <p:nvSpPr>
          <p:cNvPr id="4" name="Rectangle 1"/>
          <p:cNvSpPr>
            <a:spLocks noChangeArrowheads="1"/>
          </p:cNvSpPr>
          <p:nvPr/>
        </p:nvSpPr>
        <p:spPr bwMode="auto">
          <a:xfrm>
            <a:off x="431055" y="1855788"/>
            <a:ext cx="7627937" cy="400050"/>
          </a:xfrm>
          <a:prstGeom prst="rect">
            <a:avLst/>
          </a:prstGeom>
          <a:noFill/>
          <a:ln w="9525">
            <a:noFill/>
            <a:miter lim="800000"/>
            <a:headEnd/>
            <a:tailEnd/>
          </a:ln>
          <a:effectLst>
            <a:outerShdw blurRad="50800" dist="38100" dir="5400000" algn="t" rotWithShape="0">
              <a:schemeClr val="tx1">
                <a:alpha val="81000"/>
              </a:schemeClr>
            </a:outerShdw>
          </a:effectLst>
        </p:spPr>
        <p:txBody>
          <a:bodyPr anchor="ctr">
            <a:spAutoFit/>
          </a:bodyPr>
          <a:lstStyle/>
          <a:p>
            <a:pPr>
              <a:lnSpc>
                <a:spcPts val="2400"/>
              </a:lnSpc>
              <a:defRPr/>
            </a:pPr>
            <a:r>
              <a:rPr lang="en-US" altLang="zh-CN" sz="1800" b="1" dirty="0" smtClean="0">
                <a:solidFill>
                  <a:srgbClr val="C5F123"/>
                </a:solidFill>
                <a:latin typeface="微软雅黑" pitchFamily="34" charset="-122"/>
                <a:ea typeface="微软雅黑" pitchFamily="34" charset="-122"/>
                <a:cs typeface="微软雅黑" pitchFamily="34" charset="-122"/>
              </a:rPr>
              <a:t>PART1  </a:t>
            </a:r>
            <a:r>
              <a:rPr lang="zh-CN" altLang="en-US" sz="1800" b="1" dirty="0" smtClean="0">
                <a:solidFill>
                  <a:schemeClr val="bg2">
                    <a:lumMod val="90000"/>
                  </a:schemeClr>
                </a:solidFill>
                <a:latin typeface="微软雅黑" pitchFamily="34" charset="-122"/>
                <a:ea typeface="微软雅黑" pitchFamily="34" charset="-122"/>
                <a:cs typeface="微软雅黑" pitchFamily="34" charset="-122"/>
              </a:rPr>
              <a:t>资源分析  </a:t>
            </a:r>
            <a:r>
              <a:rPr lang="en-US" altLang="zh-CN" sz="1800" b="1" dirty="0" smtClean="0">
                <a:solidFill>
                  <a:schemeClr val="bg2">
                    <a:lumMod val="90000"/>
                  </a:schemeClr>
                </a:solidFill>
                <a:latin typeface="微软雅黑" pitchFamily="34" charset="-122"/>
                <a:ea typeface="微软雅黑" pitchFamily="34" charset="-122"/>
                <a:cs typeface="微软雅黑" pitchFamily="34" charset="-122"/>
              </a:rPr>
              <a:t>………………………………………….….</a:t>
            </a:r>
            <a:endParaRPr lang="en-US" altLang="zh-CN" sz="1800" b="1" dirty="0">
              <a:solidFill>
                <a:schemeClr val="bg2">
                  <a:lumMod val="90000"/>
                </a:schemeClr>
              </a:solidFill>
              <a:latin typeface="微软雅黑" pitchFamily="34" charset="-122"/>
              <a:ea typeface="微软雅黑" pitchFamily="34" charset="-122"/>
              <a:cs typeface="微软雅黑" pitchFamily="34" charset="-122"/>
            </a:endParaRPr>
          </a:p>
        </p:txBody>
      </p:sp>
      <p:sp>
        <p:nvSpPr>
          <p:cNvPr id="5" name="Rectangle 2"/>
          <p:cNvSpPr>
            <a:spLocks noChangeArrowheads="1"/>
          </p:cNvSpPr>
          <p:nvPr/>
        </p:nvSpPr>
        <p:spPr bwMode="auto">
          <a:xfrm>
            <a:off x="431055" y="2347913"/>
            <a:ext cx="8331200" cy="400110"/>
          </a:xfrm>
          <a:prstGeom prst="rect">
            <a:avLst/>
          </a:prstGeom>
          <a:noFill/>
          <a:ln w="9525">
            <a:noFill/>
            <a:miter lim="800000"/>
            <a:headEnd/>
            <a:tailEnd/>
          </a:ln>
          <a:effectLst>
            <a:outerShdw blurRad="50800" dist="38100" dir="5400000" algn="t" rotWithShape="0">
              <a:schemeClr val="tx1">
                <a:alpha val="81000"/>
              </a:schemeClr>
            </a:outerShdw>
          </a:effectLst>
        </p:spPr>
        <p:txBody>
          <a:bodyPr wrap="square" anchor="ctr">
            <a:spAutoFit/>
          </a:bodyPr>
          <a:lstStyle/>
          <a:p>
            <a:pPr>
              <a:lnSpc>
                <a:spcPts val="2400"/>
              </a:lnSpc>
              <a:defRPr/>
            </a:pPr>
            <a:r>
              <a:rPr lang="en-US" altLang="zh-CN" sz="1800" b="1" dirty="0">
                <a:solidFill>
                  <a:srgbClr val="C5F123"/>
                </a:solidFill>
                <a:latin typeface="微软雅黑" pitchFamily="34" charset="-122"/>
                <a:ea typeface="微软雅黑" pitchFamily="34" charset="-122"/>
                <a:cs typeface="微软雅黑" pitchFamily="34" charset="-122"/>
              </a:rPr>
              <a:t>PART2</a:t>
            </a:r>
            <a:r>
              <a:rPr lang="en-US" altLang="zh-CN" sz="1800" b="1" dirty="0">
                <a:solidFill>
                  <a:schemeClr val="bg2">
                    <a:lumMod val="90000"/>
                  </a:schemeClr>
                </a:solidFill>
                <a:latin typeface="微软雅黑" pitchFamily="34" charset="-122"/>
                <a:ea typeface="微软雅黑" pitchFamily="34" charset="-122"/>
                <a:cs typeface="微软雅黑" pitchFamily="34" charset="-122"/>
              </a:rPr>
              <a:t>  </a:t>
            </a:r>
            <a:r>
              <a:rPr lang="zh-CN" altLang="en-US" sz="1800" b="1" dirty="0" smtClean="0">
                <a:solidFill>
                  <a:schemeClr val="bg2">
                    <a:lumMod val="90000"/>
                  </a:schemeClr>
                </a:solidFill>
                <a:latin typeface="微软雅黑" pitchFamily="34" charset="-122"/>
                <a:ea typeface="微软雅黑" pitchFamily="34" charset="-122"/>
                <a:cs typeface="微软雅黑" pitchFamily="34" charset="-122"/>
              </a:rPr>
              <a:t>市场分析  </a:t>
            </a:r>
            <a:r>
              <a:rPr lang="en-US" altLang="zh-CN" sz="1800" b="1" dirty="0" smtClean="0">
                <a:solidFill>
                  <a:schemeClr val="bg2">
                    <a:lumMod val="90000"/>
                  </a:schemeClr>
                </a:solidFill>
                <a:latin typeface="微软雅黑" pitchFamily="34" charset="-122"/>
                <a:ea typeface="微软雅黑" pitchFamily="34" charset="-122"/>
                <a:cs typeface="微软雅黑" pitchFamily="34" charset="-122"/>
              </a:rPr>
              <a:t>………………………………………….….</a:t>
            </a:r>
            <a:endParaRPr lang="en-US" altLang="zh-CN" sz="1800" b="1" dirty="0">
              <a:solidFill>
                <a:schemeClr val="bg2">
                  <a:lumMod val="90000"/>
                </a:schemeClr>
              </a:solidFill>
              <a:latin typeface="微软雅黑" pitchFamily="34" charset="-122"/>
              <a:ea typeface="微软雅黑" pitchFamily="34" charset="-122"/>
              <a:cs typeface="微软雅黑" pitchFamily="34" charset="-122"/>
            </a:endParaRPr>
          </a:p>
        </p:txBody>
      </p:sp>
      <p:sp>
        <p:nvSpPr>
          <p:cNvPr id="6" name="矩形 5"/>
          <p:cNvSpPr/>
          <p:nvPr/>
        </p:nvSpPr>
        <p:spPr>
          <a:xfrm>
            <a:off x="431055" y="1216025"/>
            <a:ext cx="8199437" cy="584200"/>
          </a:xfrm>
          <a:prstGeom prst="rect">
            <a:avLst/>
          </a:prstGeom>
          <a:effectLst>
            <a:outerShdw blurRad="50800" dist="38100" dir="5400000" algn="t" rotWithShape="0">
              <a:schemeClr val="tx1">
                <a:alpha val="81000"/>
              </a:schemeClr>
            </a:outerShdw>
          </a:effectLst>
        </p:spPr>
        <p:txBody>
          <a:bodyPr>
            <a:spAutoFit/>
          </a:bodyPr>
          <a:lstStyle/>
          <a:p>
            <a:pPr fontAlgn="auto">
              <a:spcBef>
                <a:spcPts val="0"/>
              </a:spcBef>
              <a:spcAft>
                <a:spcPts val="0"/>
              </a:spcAft>
              <a:defRPr/>
            </a:pPr>
            <a:r>
              <a:rPr lang="zh-CN" altLang="en-US" sz="3200" b="1" dirty="0">
                <a:solidFill>
                  <a:schemeClr val="bg2">
                    <a:lumMod val="90000"/>
                  </a:schemeClr>
                </a:solidFill>
                <a:latin typeface="微软雅黑" pitchFamily="34" charset="-122"/>
                <a:ea typeface="微软雅黑" pitchFamily="34" charset="-122"/>
              </a:rPr>
              <a:t>宜兴阳羡</a:t>
            </a:r>
            <a:r>
              <a:rPr lang="en-US" altLang="zh-CN" sz="3200" b="1" dirty="0">
                <a:solidFill>
                  <a:schemeClr val="bg2">
                    <a:lumMod val="90000"/>
                  </a:schemeClr>
                </a:solidFill>
                <a:latin typeface="黑体" pitchFamily="2" charset="-122"/>
                <a:ea typeface="黑体" pitchFamily="2" charset="-122"/>
              </a:rPr>
              <a:t>·</a:t>
            </a:r>
            <a:r>
              <a:rPr lang="zh-CN" altLang="en-US" sz="3200" b="1" dirty="0">
                <a:solidFill>
                  <a:schemeClr val="bg2">
                    <a:lumMod val="90000"/>
                  </a:schemeClr>
                </a:solidFill>
                <a:latin typeface="微软雅黑" pitchFamily="34" charset="-122"/>
                <a:ea typeface="微软雅黑" pitchFamily="34" charset="-122"/>
              </a:rPr>
              <a:t>湖滏镇旅游概念策划沟通</a:t>
            </a:r>
          </a:p>
        </p:txBody>
      </p:sp>
      <p:sp>
        <p:nvSpPr>
          <p:cNvPr id="7" name="矩形 6"/>
          <p:cNvSpPr/>
          <p:nvPr/>
        </p:nvSpPr>
        <p:spPr>
          <a:xfrm>
            <a:off x="413592" y="-152400"/>
            <a:ext cx="4837113" cy="1570038"/>
          </a:xfrm>
          <a:prstGeom prst="rect">
            <a:avLst/>
          </a:prstGeom>
          <a:effectLst>
            <a:outerShdw blurRad="50800" dist="38100" dir="5400000" algn="t" rotWithShape="0">
              <a:schemeClr val="tx1">
                <a:alpha val="81000"/>
              </a:schemeClr>
            </a:outerShdw>
          </a:effectLst>
        </p:spPr>
        <p:txBody>
          <a:bodyPr wrap="none">
            <a:spAutoFit/>
          </a:bodyPr>
          <a:lstStyle/>
          <a:p>
            <a:pPr fontAlgn="auto">
              <a:spcBef>
                <a:spcPts val="0"/>
              </a:spcBef>
              <a:spcAft>
                <a:spcPts val="0"/>
              </a:spcAft>
              <a:defRPr/>
            </a:pPr>
            <a:r>
              <a:rPr lang="en-US" sz="9600" dirty="0">
                <a:solidFill>
                  <a:schemeClr val="bg2">
                    <a:lumMod val="90000"/>
                  </a:schemeClr>
                </a:solidFill>
                <a:latin typeface="Arial" pitchFamily="34" charset="0"/>
                <a:ea typeface="+mn-ea"/>
                <a:cs typeface="Arial" pitchFamily="34" charset="0"/>
              </a:rPr>
              <a:t>contents</a:t>
            </a:r>
            <a:endParaRPr lang="zh-CN" altLang="en-US" sz="9600" dirty="0">
              <a:solidFill>
                <a:schemeClr val="bg2">
                  <a:lumMod val="90000"/>
                </a:schemeClr>
              </a:solidFill>
              <a:latin typeface="Arial" pitchFamily="34" charset="0"/>
              <a:ea typeface="+mn-ea"/>
              <a:cs typeface="Arial" pitchFamily="34" charset="0"/>
            </a:endParaRPr>
          </a:p>
        </p:txBody>
      </p:sp>
      <p:sp>
        <p:nvSpPr>
          <p:cNvPr id="8" name="TextBox 7"/>
          <p:cNvSpPr txBox="1"/>
          <p:nvPr/>
        </p:nvSpPr>
        <p:spPr>
          <a:xfrm>
            <a:off x="1277090" y="2241916"/>
            <a:ext cx="4710177" cy="369332"/>
          </a:xfrm>
          <a:prstGeom prst="rect">
            <a:avLst/>
          </a:prstGeom>
          <a:noFill/>
        </p:spPr>
        <p:txBody>
          <a:bodyPr wrap="square" rtlCol="0">
            <a:spAutoFit/>
          </a:bodyPr>
          <a:lstStyle/>
          <a:p>
            <a:r>
              <a:rPr lang="zh-CN" altLang="en-US" sz="1800" b="1" dirty="0" smtClean="0">
                <a:solidFill>
                  <a:schemeClr val="bg2">
                    <a:lumMod val="90000"/>
                  </a:schemeClr>
                </a:solidFill>
                <a:latin typeface="+mn-ea"/>
                <a:ea typeface="+mn-ea"/>
              </a:rPr>
              <a:t>人文资源</a:t>
            </a:r>
            <a:r>
              <a:rPr lang="en-US" altLang="zh-CN" sz="1800" b="1" dirty="0" smtClean="0">
                <a:solidFill>
                  <a:schemeClr val="bg2">
                    <a:lumMod val="90000"/>
                  </a:schemeClr>
                </a:solidFill>
                <a:latin typeface="+mn-ea"/>
                <a:ea typeface="+mn-ea"/>
              </a:rPr>
              <a:t>【</a:t>
            </a:r>
            <a:r>
              <a:rPr lang="zh-CN" altLang="en-US" sz="1800" b="1" dirty="0" smtClean="0">
                <a:solidFill>
                  <a:schemeClr val="bg2">
                    <a:lumMod val="90000"/>
                  </a:schemeClr>
                </a:solidFill>
                <a:latin typeface="+mn-ea"/>
                <a:ea typeface="+mn-ea"/>
              </a:rPr>
              <a:t>文化背景</a:t>
            </a:r>
            <a:r>
              <a:rPr lang="en-US" altLang="zh-CN" sz="1800" b="1" dirty="0" smtClean="0">
                <a:solidFill>
                  <a:schemeClr val="bg2">
                    <a:lumMod val="90000"/>
                  </a:schemeClr>
                </a:solidFill>
                <a:latin typeface="+mn-ea"/>
                <a:ea typeface="+mn-ea"/>
              </a:rPr>
              <a:t>/</a:t>
            </a:r>
            <a:r>
              <a:rPr lang="zh-CN" altLang="en-US" sz="1800" b="1" dirty="0" smtClean="0">
                <a:solidFill>
                  <a:schemeClr val="bg2">
                    <a:lumMod val="90000"/>
                  </a:schemeClr>
                </a:solidFill>
                <a:latin typeface="+mn-ea"/>
                <a:ea typeface="+mn-ea"/>
              </a:rPr>
              <a:t>资源实体</a:t>
            </a:r>
            <a:r>
              <a:rPr lang="en-US" altLang="zh-CN" sz="1800" b="1" dirty="0" smtClean="0">
                <a:solidFill>
                  <a:schemeClr val="bg2">
                    <a:lumMod val="90000"/>
                  </a:schemeClr>
                </a:solidFill>
                <a:latin typeface="+mn-ea"/>
                <a:ea typeface="+mn-ea"/>
              </a:rPr>
              <a:t>】/ </a:t>
            </a:r>
            <a:r>
              <a:rPr lang="zh-CN" altLang="en-US" sz="1800" b="1" dirty="0" smtClean="0">
                <a:solidFill>
                  <a:schemeClr val="bg2">
                    <a:lumMod val="90000"/>
                  </a:schemeClr>
                </a:solidFill>
                <a:latin typeface="+mn-ea"/>
                <a:ea typeface="+mn-ea"/>
              </a:rPr>
              <a:t>自然资源</a:t>
            </a:r>
            <a:endParaRPr lang="zh-CN" altLang="en-US" sz="1800" b="1" dirty="0">
              <a:solidFill>
                <a:schemeClr val="bg2">
                  <a:lumMod val="90000"/>
                </a:schemeClr>
              </a:solidFill>
              <a:latin typeface="+mn-ea"/>
              <a:ea typeface="+mn-ea"/>
            </a:endParaRPr>
          </a:p>
        </p:txBody>
      </p:sp>
      <p:sp>
        <p:nvSpPr>
          <p:cNvPr id="9" name="TextBox 8"/>
          <p:cNvSpPr txBox="1"/>
          <p:nvPr/>
        </p:nvSpPr>
        <p:spPr>
          <a:xfrm>
            <a:off x="-2155132" y="1521593"/>
            <a:ext cx="1716976" cy="781752"/>
          </a:xfrm>
          <a:prstGeom prst="rect">
            <a:avLst/>
          </a:prstGeom>
          <a:solidFill>
            <a:srgbClr val="C00000"/>
          </a:solidFill>
        </p:spPr>
        <p:txBody>
          <a:bodyPr wrap="square" rtlCol="0">
            <a:spAutoFit/>
          </a:bodyPr>
          <a:lstStyle/>
          <a:p>
            <a:pPr algn="ctr">
              <a:lnSpc>
                <a:spcPts val="2800"/>
              </a:lnSpc>
            </a:pPr>
            <a:r>
              <a:rPr lang="zh-CN" altLang="en-US" sz="2000" b="1" dirty="0" smtClean="0">
                <a:solidFill>
                  <a:schemeClr val="bg2">
                    <a:lumMod val="90000"/>
                  </a:schemeClr>
                </a:solidFill>
                <a:latin typeface="+mj-ea"/>
                <a:ea typeface="+mj-ea"/>
              </a:rPr>
              <a:t>有动画</a:t>
            </a:r>
            <a:endParaRPr lang="en-US" altLang="zh-CN" sz="2000" b="1" dirty="0" smtClean="0">
              <a:solidFill>
                <a:schemeClr val="bg2">
                  <a:lumMod val="90000"/>
                </a:schemeClr>
              </a:solidFill>
              <a:latin typeface="+mj-ea"/>
              <a:ea typeface="+mj-ea"/>
            </a:endParaRPr>
          </a:p>
          <a:p>
            <a:pPr algn="ctr">
              <a:lnSpc>
                <a:spcPts val="2800"/>
              </a:lnSpc>
            </a:pPr>
            <a:r>
              <a:rPr lang="zh-CN" altLang="en-US" sz="2000" b="1" dirty="0" smtClean="0">
                <a:solidFill>
                  <a:schemeClr val="bg2">
                    <a:lumMod val="90000"/>
                  </a:schemeClr>
                </a:solidFill>
                <a:latin typeface="+mj-ea"/>
                <a:ea typeface="+mj-ea"/>
              </a:rPr>
              <a:t>请全屏浏览</a:t>
            </a:r>
            <a:endParaRPr lang="zh-CN" altLang="en-US" sz="2000" b="1" dirty="0">
              <a:solidFill>
                <a:schemeClr val="bg2">
                  <a:lumMod val="90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mph" presetSubtype="2" fill="hold" grpId="1" nodeType="clickEffect">
                                  <p:stCondLst>
                                    <p:cond delay="0"/>
                                  </p:stCondLst>
                                  <p:childTnLst>
                                    <p:animClr clrSpc="rgb">
                                      <p:cBhvr override="childStyle">
                                        <p:cTn id="15" dur="500" fill="hold"/>
                                        <p:tgtEl>
                                          <p:spTgt spid="5"/>
                                        </p:tgtEl>
                                        <p:attrNameLst>
                                          <p:attrName>style.color</p:attrName>
                                        </p:attrNameLst>
                                      </p:cBhvr>
                                      <p:to>
                                        <a:srgbClr val="002200"/>
                                      </p:to>
                                    </p:animClr>
                                  </p:childTnLst>
                                </p:cTn>
                              </p:par>
                              <p:par>
                                <p:cTn id="16" presetID="42" presetClass="path" presetSubtype="0" accel="50000" decel="50000" fill="hold" grpId="2" nodeType="withEffect">
                                  <p:stCondLst>
                                    <p:cond delay="0"/>
                                  </p:stCondLst>
                                  <p:childTnLst>
                                    <p:animMotion origin="layout" path="M -4.91484E-6 -2.67409E-6 L -4.91484E-6 0.05432 " pathEditMode="relative" rAng="0" ptsTypes="AA">
                                      <p:cBhvr>
                                        <p:cTn id="17" dur="500" fill="hold"/>
                                        <p:tgtEl>
                                          <p:spTgt spid="5"/>
                                        </p:tgtEl>
                                        <p:attrNameLst>
                                          <p:attrName>ppt_x</p:attrName>
                                          <p:attrName>ppt_y</p:attrName>
                                        </p:attrNameLst>
                                      </p:cBhvr>
                                      <p:rCtr x="0" y="27"/>
                                    </p:animMotion>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5" grpId="2"/>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298258" y="1081585"/>
            <a:ext cx="10087996" cy="4520266"/>
            <a:chOff x="10806983" y="-665514"/>
            <a:chExt cx="10087996" cy="4520266"/>
          </a:xfrm>
        </p:grpSpPr>
        <p:sp>
          <p:nvSpPr>
            <p:cNvPr id="64" name="矩形 63"/>
            <p:cNvSpPr/>
            <p:nvPr/>
          </p:nvSpPr>
          <p:spPr>
            <a:xfrm>
              <a:off x="16549932" y="2778462"/>
              <a:ext cx="4345047" cy="605294"/>
            </a:xfrm>
            <a:prstGeom prst="rect">
              <a:avLst/>
            </a:prstGeom>
          </p:spPr>
          <p:txBody>
            <a:bodyPr wrap="square">
              <a:spAutoFit/>
            </a:bodyPr>
            <a:lstStyle/>
            <a:p>
              <a:pPr>
                <a:lnSpc>
                  <a:spcPts val="2200"/>
                </a:lnSpc>
              </a:pPr>
              <a:r>
                <a:rPr lang="zh-CN" altLang="en-US" sz="1400" b="1" dirty="0" smtClean="0">
                  <a:solidFill>
                    <a:schemeClr val="bg2">
                      <a:lumMod val="90000"/>
                    </a:schemeClr>
                  </a:solidFill>
                  <a:latin typeface="微软雅黑"/>
                  <a:ea typeface="微软雅黑"/>
                </a:rPr>
                <a:t>高鼎三</a:t>
              </a:r>
              <a:endParaRPr lang="en-US" altLang="zh-CN" sz="1400" b="1" dirty="0" smtClean="0">
                <a:solidFill>
                  <a:schemeClr val="bg2">
                    <a:lumMod val="90000"/>
                  </a:schemeClr>
                </a:solidFill>
                <a:latin typeface="微软雅黑"/>
                <a:ea typeface="微软雅黑"/>
              </a:endParaRPr>
            </a:p>
            <a:p>
              <a:pPr>
                <a:lnSpc>
                  <a:spcPts val="1800"/>
                </a:lnSpc>
              </a:pPr>
              <a:r>
                <a:rPr lang="en-US" altLang="zh-CN" sz="1100" b="1" dirty="0" smtClean="0">
                  <a:solidFill>
                    <a:schemeClr val="bg2">
                      <a:lumMod val="90000"/>
                    </a:schemeClr>
                  </a:solidFill>
                  <a:latin typeface="微软雅黑"/>
                  <a:ea typeface="微软雅黑"/>
                </a:rPr>
                <a:t>1995</a:t>
              </a:r>
              <a:r>
                <a:rPr lang="zh-CN" altLang="en-US" sz="1100" b="1" dirty="0" smtClean="0">
                  <a:solidFill>
                    <a:schemeClr val="bg2">
                      <a:lumMod val="90000"/>
                    </a:schemeClr>
                  </a:solidFill>
                  <a:latin typeface="微软雅黑"/>
                  <a:ea typeface="微软雅黑"/>
                </a:rPr>
                <a:t>年工程院院士　半导体物理学家 吉林大学教授 </a:t>
              </a:r>
            </a:p>
          </p:txBody>
        </p:sp>
        <p:sp>
          <p:nvSpPr>
            <p:cNvPr id="65" name="矩形 64"/>
            <p:cNvSpPr/>
            <p:nvPr/>
          </p:nvSpPr>
          <p:spPr>
            <a:xfrm>
              <a:off x="10806983" y="-392415"/>
              <a:ext cx="3151188" cy="784830"/>
            </a:xfrm>
            <a:prstGeom prst="rect">
              <a:avLst/>
            </a:prstGeom>
          </p:spPr>
          <p:txBody>
            <a:bodyPr wrap="square">
              <a:spAutoFit/>
            </a:bodyPr>
            <a:lstStyle/>
            <a:p>
              <a:pPr lvl="0">
                <a:lnSpc>
                  <a:spcPts val="1800"/>
                </a:lnSpc>
              </a:pPr>
              <a:r>
                <a:rPr lang="zh-CN" altLang="en-US" sz="1400" b="1" dirty="0" smtClean="0">
                  <a:solidFill>
                    <a:srgbClr val="D0CBB0"/>
                  </a:solidFill>
                  <a:latin typeface="微软雅黑"/>
                  <a:ea typeface="微软雅黑"/>
                </a:rPr>
                <a:t>周培源</a:t>
              </a:r>
              <a:endParaRPr lang="en-US" altLang="zh-CN" sz="1400" b="1" dirty="0" smtClean="0">
                <a:solidFill>
                  <a:srgbClr val="D0CBB0"/>
                </a:solidFill>
                <a:latin typeface="微软雅黑"/>
                <a:ea typeface="微软雅黑"/>
              </a:endParaRPr>
            </a:p>
            <a:p>
              <a:pPr lvl="0">
                <a:lnSpc>
                  <a:spcPts val="1800"/>
                </a:lnSpc>
              </a:pPr>
              <a:r>
                <a:rPr lang="en-US" altLang="zh-CN" sz="1100" b="1" dirty="0" smtClean="0">
                  <a:solidFill>
                    <a:srgbClr val="D0CBB0"/>
                  </a:solidFill>
                  <a:latin typeface="微软雅黑"/>
                  <a:ea typeface="微软雅黑"/>
                </a:rPr>
                <a:t>1955</a:t>
              </a:r>
              <a:r>
                <a:rPr lang="zh-CN" altLang="en-US" sz="1100" b="1" dirty="0" smtClean="0">
                  <a:solidFill>
                    <a:srgbClr val="D0CBB0"/>
                  </a:solidFill>
                  <a:latin typeface="微软雅黑"/>
                  <a:ea typeface="微软雅黑"/>
                </a:rPr>
                <a:t>年科学院院士　物理学家 全国政协副主席、北京大学校长、九三学社中央主席 </a:t>
              </a:r>
            </a:p>
          </p:txBody>
        </p:sp>
        <p:sp>
          <p:nvSpPr>
            <p:cNvPr id="66" name="矩形 65"/>
            <p:cNvSpPr/>
            <p:nvPr/>
          </p:nvSpPr>
          <p:spPr>
            <a:xfrm>
              <a:off x="12340529" y="579135"/>
              <a:ext cx="3395709" cy="784830"/>
            </a:xfrm>
            <a:prstGeom prst="rect">
              <a:avLst/>
            </a:prstGeom>
          </p:spPr>
          <p:txBody>
            <a:bodyPr wrap="square">
              <a:spAutoFit/>
            </a:bodyPr>
            <a:lstStyle/>
            <a:p>
              <a:pPr>
                <a:lnSpc>
                  <a:spcPts val="1800"/>
                </a:lnSpc>
              </a:pPr>
              <a:r>
                <a:rPr lang="zh-CN" altLang="en-US" sz="1400" b="1" dirty="0" smtClean="0">
                  <a:solidFill>
                    <a:srgbClr val="CDC7A7"/>
                  </a:solidFill>
                  <a:latin typeface="微软雅黑"/>
                  <a:ea typeface="微软雅黑"/>
                </a:rPr>
                <a:t>潘　菽</a:t>
              </a:r>
              <a:endParaRPr lang="en-US" altLang="zh-CN" sz="1400" b="1" dirty="0" smtClean="0">
                <a:solidFill>
                  <a:srgbClr val="CDC7A7"/>
                </a:solidFill>
                <a:latin typeface="微软雅黑"/>
                <a:ea typeface="微软雅黑"/>
              </a:endParaRPr>
            </a:p>
            <a:p>
              <a:pPr>
                <a:lnSpc>
                  <a:spcPts val="1800"/>
                </a:lnSpc>
              </a:pPr>
              <a:r>
                <a:rPr lang="en-US" altLang="zh-CN" sz="1100" b="1" dirty="0" smtClean="0">
                  <a:solidFill>
                    <a:srgbClr val="CDC7A7"/>
                  </a:solidFill>
                  <a:latin typeface="微软雅黑"/>
                  <a:ea typeface="微软雅黑"/>
                </a:rPr>
                <a:t>1955</a:t>
              </a:r>
              <a:r>
                <a:rPr lang="zh-CN" altLang="en-US" sz="1100" b="1" dirty="0" smtClean="0">
                  <a:solidFill>
                    <a:srgbClr val="CDC7A7"/>
                  </a:solidFill>
                  <a:latin typeface="微软雅黑"/>
                  <a:ea typeface="微软雅黑"/>
                </a:rPr>
                <a:t>年科学院院士　心理学家 南京大学校长、中科院心理研究所所长、九三学社中央副主席 </a:t>
              </a:r>
            </a:p>
          </p:txBody>
        </p:sp>
        <p:sp>
          <p:nvSpPr>
            <p:cNvPr id="67" name="矩形 66"/>
            <p:cNvSpPr/>
            <p:nvPr/>
          </p:nvSpPr>
          <p:spPr>
            <a:xfrm>
              <a:off x="11246798" y="1150938"/>
              <a:ext cx="3394050" cy="553998"/>
            </a:xfrm>
            <a:prstGeom prst="rect">
              <a:avLst/>
            </a:prstGeom>
          </p:spPr>
          <p:txBody>
            <a:bodyPr wrap="square">
              <a:spAutoFit/>
            </a:bodyPr>
            <a:lstStyle/>
            <a:p>
              <a:pPr>
                <a:lnSpc>
                  <a:spcPts val="1800"/>
                </a:lnSpc>
              </a:pPr>
              <a:r>
                <a:rPr lang="zh-CN" altLang="en-US" sz="1400" b="1" dirty="0" smtClean="0">
                  <a:solidFill>
                    <a:srgbClr val="E2DFCC"/>
                  </a:solidFill>
                  <a:latin typeface="微软雅黑"/>
                  <a:ea typeface="微软雅黑"/>
                </a:rPr>
                <a:t>唐敖庆 </a:t>
              </a:r>
              <a:endParaRPr lang="en-US" altLang="zh-CN" sz="1400" b="1" dirty="0" smtClean="0">
                <a:solidFill>
                  <a:srgbClr val="E2DFCC"/>
                </a:solidFill>
                <a:latin typeface="微软雅黑"/>
                <a:ea typeface="微软雅黑"/>
              </a:endParaRPr>
            </a:p>
            <a:p>
              <a:pPr>
                <a:lnSpc>
                  <a:spcPts val="1800"/>
                </a:lnSpc>
              </a:pPr>
              <a:r>
                <a:rPr lang="en-US" altLang="zh-CN" sz="1100" b="1" dirty="0" smtClean="0">
                  <a:solidFill>
                    <a:srgbClr val="E2DFCC"/>
                  </a:solidFill>
                  <a:latin typeface="微软雅黑"/>
                  <a:ea typeface="微软雅黑"/>
                </a:rPr>
                <a:t>1955</a:t>
              </a:r>
              <a:r>
                <a:rPr lang="zh-CN" altLang="en-US" sz="1100" b="1" dirty="0" smtClean="0">
                  <a:solidFill>
                    <a:srgbClr val="E2DFCC"/>
                  </a:solidFill>
                  <a:latin typeface="微软雅黑"/>
                  <a:ea typeface="微软雅黑"/>
                </a:rPr>
                <a:t>年科学院院士　化学家 吉林大学校长</a:t>
              </a:r>
              <a:r>
                <a:rPr lang="zh-CN" altLang="en-US" sz="1400" b="1" dirty="0" smtClean="0">
                  <a:solidFill>
                    <a:srgbClr val="E2DFCC"/>
                  </a:solidFill>
                  <a:latin typeface="微软雅黑"/>
                  <a:ea typeface="微软雅黑"/>
                </a:rPr>
                <a:t> </a:t>
              </a:r>
            </a:p>
          </p:txBody>
        </p:sp>
        <p:sp>
          <p:nvSpPr>
            <p:cNvPr id="68" name="矩形 67"/>
            <p:cNvSpPr/>
            <p:nvPr/>
          </p:nvSpPr>
          <p:spPr>
            <a:xfrm>
              <a:off x="10916522" y="2069288"/>
              <a:ext cx="2609850" cy="784830"/>
            </a:xfrm>
            <a:prstGeom prst="rect">
              <a:avLst/>
            </a:prstGeom>
          </p:spPr>
          <p:txBody>
            <a:bodyPr>
              <a:spAutoFit/>
            </a:bodyPr>
            <a:lstStyle/>
            <a:p>
              <a:pPr lvl="0">
                <a:lnSpc>
                  <a:spcPts val="1800"/>
                </a:lnSpc>
              </a:pPr>
              <a:r>
                <a:rPr lang="zh-CN" altLang="en-US" sz="1400" b="1" dirty="0" smtClean="0">
                  <a:solidFill>
                    <a:srgbClr val="CDC7A7"/>
                  </a:solidFill>
                  <a:latin typeface="微软雅黑"/>
                  <a:ea typeface="微软雅黑"/>
                </a:rPr>
                <a:t>史绍熙 </a:t>
              </a:r>
              <a:endParaRPr lang="en-US" altLang="zh-CN" sz="1400" b="1" dirty="0" smtClean="0">
                <a:solidFill>
                  <a:srgbClr val="CDC7A7"/>
                </a:solidFill>
                <a:latin typeface="微软雅黑"/>
                <a:ea typeface="微软雅黑"/>
              </a:endParaRPr>
            </a:p>
            <a:p>
              <a:pPr lvl="0">
                <a:lnSpc>
                  <a:spcPts val="1800"/>
                </a:lnSpc>
              </a:pPr>
              <a:r>
                <a:rPr lang="en-US" altLang="zh-CN" sz="1100" b="1" dirty="0" smtClean="0">
                  <a:solidFill>
                    <a:srgbClr val="CDC7A7"/>
                  </a:solidFill>
                  <a:latin typeface="微软雅黑"/>
                  <a:ea typeface="微软雅黑"/>
                </a:rPr>
                <a:t>1980</a:t>
              </a:r>
              <a:r>
                <a:rPr lang="zh-CN" altLang="en-US" sz="1100" b="1" dirty="0" smtClean="0">
                  <a:solidFill>
                    <a:srgbClr val="CDC7A7"/>
                  </a:solidFill>
                  <a:latin typeface="微软雅黑"/>
                  <a:ea typeface="微软雅黑"/>
                </a:rPr>
                <a:t>年科学院院士　工程热物理学家 燃烧学家 天津大学校长 </a:t>
              </a:r>
            </a:p>
          </p:txBody>
        </p:sp>
        <p:sp>
          <p:nvSpPr>
            <p:cNvPr id="69" name="矩形 68"/>
            <p:cNvSpPr/>
            <p:nvPr/>
          </p:nvSpPr>
          <p:spPr>
            <a:xfrm>
              <a:off x="18119991" y="134099"/>
              <a:ext cx="2609850" cy="784830"/>
            </a:xfrm>
            <a:prstGeom prst="rect">
              <a:avLst/>
            </a:prstGeom>
          </p:spPr>
          <p:txBody>
            <a:bodyPr>
              <a:spAutoFit/>
            </a:bodyPr>
            <a:lstStyle/>
            <a:p>
              <a:pPr>
                <a:lnSpc>
                  <a:spcPts val="1800"/>
                </a:lnSpc>
              </a:pPr>
              <a:r>
                <a:rPr lang="zh-CN" altLang="en-US" sz="1400" b="1" dirty="0" smtClean="0">
                  <a:solidFill>
                    <a:srgbClr val="CDC7A7"/>
                  </a:solidFill>
                  <a:latin typeface="微软雅黑"/>
                  <a:ea typeface="微软雅黑"/>
                </a:rPr>
                <a:t>朱洪元 </a:t>
              </a:r>
              <a:endParaRPr lang="en-US" altLang="zh-CN" sz="1400" b="1" dirty="0" smtClean="0">
                <a:solidFill>
                  <a:srgbClr val="CDC7A7"/>
                </a:solidFill>
                <a:latin typeface="微软雅黑"/>
                <a:ea typeface="微软雅黑"/>
              </a:endParaRPr>
            </a:p>
            <a:p>
              <a:pPr>
                <a:lnSpc>
                  <a:spcPts val="1800"/>
                </a:lnSpc>
              </a:pPr>
              <a:r>
                <a:rPr lang="en-US" altLang="zh-CN" sz="1100" b="1" dirty="0" smtClean="0">
                  <a:solidFill>
                    <a:srgbClr val="CDC7A7"/>
                  </a:solidFill>
                  <a:latin typeface="微软雅黑"/>
                  <a:ea typeface="微软雅黑"/>
                </a:rPr>
                <a:t>1980</a:t>
              </a:r>
              <a:r>
                <a:rPr lang="zh-CN" altLang="en-US" sz="1100" b="1" dirty="0" smtClean="0">
                  <a:solidFill>
                    <a:srgbClr val="CDC7A7"/>
                  </a:solidFill>
                  <a:latin typeface="微软雅黑"/>
                  <a:ea typeface="微软雅黑"/>
                </a:rPr>
                <a:t>年科学院院士　理论物理学家 中科院高能物理所副所长 </a:t>
              </a:r>
            </a:p>
          </p:txBody>
        </p:sp>
        <p:sp>
          <p:nvSpPr>
            <p:cNvPr id="70" name="矩形 69"/>
            <p:cNvSpPr/>
            <p:nvPr/>
          </p:nvSpPr>
          <p:spPr>
            <a:xfrm>
              <a:off x="13874075" y="-194518"/>
              <a:ext cx="2609850" cy="836126"/>
            </a:xfrm>
            <a:prstGeom prst="rect">
              <a:avLst/>
            </a:prstGeom>
          </p:spPr>
          <p:txBody>
            <a:bodyPr>
              <a:spAutoFit/>
            </a:bodyPr>
            <a:lstStyle/>
            <a:p>
              <a:pPr lvl="0">
                <a:lnSpc>
                  <a:spcPts val="2200"/>
                </a:lnSpc>
              </a:pPr>
              <a:r>
                <a:rPr lang="zh-CN" altLang="en-US" sz="1400" b="1" dirty="0" smtClean="0">
                  <a:solidFill>
                    <a:srgbClr val="C4BC96"/>
                  </a:solidFill>
                  <a:latin typeface="微软雅黑"/>
                  <a:ea typeface="微软雅黑"/>
                </a:rPr>
                <a:t>朱既明 </a:t>
              </a:r>
            </a:p>
            <a:p>
              <a:pPr lvl="0">
                <a:lnSpc>
                  <a:spcPts val="1800"/>
                </a:lnSpc>
              </a:pPr>
              <a:r>
                <a:rPr lang="en-US" altLang="zh-CN" sz="1100" b="1" dirty="0" smtClean="0">
                  <a:solidFill>
                    <a:srgbClr val="C4BC96"/>
                  </a:solidFill>
                  <a:latin typeface="微软雅黑"/>
                  <a:ea typeface="微软雅黑"/>
                </a:rPr>
                <a:t>1980</a:t>
              </a:r>
              <a:r>
                <a:rPr lang="zh-CN" altLang="en-US" sz="1100" b="1" dirty="0" smtClean="0">
                  <a:solidFill>
                    <a:srgbClr val="C4BC96"/>
                  </a:solidFill>
                  <a:latin typeface="微软雅黑"/>
                  <a:ea typeface="微软雅黑"/>
                </a:rPr>
                <a:t>年科学院院士　病毒学家 中国预防医学科学院病毒学研究所所长 </a:t>
              </a:r>
            </a:p>
          </p:txBody>
        </p:sp>
        <p:sp>
          <p:nvSpPr>
            <p:cNvPr id="71" name="矩形 70"/>
            <p:cNvSpPr/>
            <p:nvPr/>
          </p:nvSpPr>
          <p:spPr>
            <a:xfrm>
              <a:off x="12834284" y="2763035"/>
              <a:ext cx="2609850" cy="836126"/>
            </a:xfrm>
            <a:prstGeom prst="rect">
              <a:avLst/>
            </a:prstGeom>
          </p:spPr>
          <p:txBody>
            <a:bodyPr>
              <a:spAutoFit/>
            </a:bodyPr>
            <a:lstStyle/>
            <a:p>
              <a:pPr lvl="0">
                <a:lnSpc>
                  <a:spcPts val="2200"/>
                </a:lnSpc>
              </a:pPr>
              <a:r>
                <a:rPr lang="zh-CN" altLang="en-US" sz="1400" b="1" dirty="0" smtClean="0">
                  <a:solidFill>
                    <a:srgbClr val="CDC7A7"/>
                  </a:solidFill>
                  <a:latin typeface="微软雅黑"/>
                  <a:ea typeface="微软雅黑"/>
                </a:rPr>
                <a:t>吴浩青</a:t>
              </a:r>
              <a:endParaRPr lang="en-US" altLang="zh-CN" sz="1400" b="1" dirty="0" smtClean="0">
                <a:solidFill>
                  <a:srgbClr val="CDC7A7"/>
                </a:solidFill>
                <a:latin typeface="微软雅黑"/>
                <a:ea typeface="微软雅黑"/>
              </a:endParaRPr>
            </a:p>
            <a:p>
              <a:pPr lvl="0">
                <a:lnSpc>
                  <a:spcPts val="1800"/>
                </a:lnSpc>
              </a:pPr>
              <a:r>
                <a:rPr lang="en-US" altLang="zh-CN" sz="1100" b="1" dirty="0" smtClean="0">
                  <a:solidFill>
                    <a:srgbClr val="CDC7A7"/>
                  </a:solidFill>
                  <a:latin typeface="微软雅黑"/>
                  <a:ea typeface="微软雅黑"/>
                </a:rPr>
                <a:t>1980</a:t>
              </a:r>
              <a:r>
                <a:rPr lang="zh-CN" altLang="en-US" sz="1100" b="1" dirty="0" smtClean="0">
                  <a:solidFill>
                    <a:srgbClr val="CDC7A7"/>
                  </a:solidFill>
                  <a:latin typeface="微软雅黑"/>
                  <a:ea typeface="微软雅黑"/>
                </a:rPr>
                <a:t>年科学院院士　物理化学家 复旦大学教授 </a:t>
              </a:r>
            </a:p>
          </p:txBody>
        </p:sp>
        <p:sp>
          <p:nvSpPr>
            <p:cNvPr id="72" name="矩形 71"/>
            <p:cNvSpPr/>
            <p:nvPr/>
          </p:nvSpPr>
          <p:spPr>
            <a:xfrm>
              <a:off x="16769010" y="1150938"/>
              <a:ext cx="2609850" cy="836126"/>
            </a:xfrm>
            <a:prstGeom prst="rect">
              <a:avLst/>
            </a:prstGeom>
          </p:spPr>
          <p:txBody>
            <a:bodyPr>
              <a:spAutoFit/>
            </a:bodyPr>
            <a:lstStyle/>
            <a:p>
              <a:pPr lvl="0">
                <a:lnSpc>
                  <a:spcPts val="2200"/>
                </a:lnSpc>
              </a:pPr>
              <a:r>
                <a:rPr lang="zh-CN" altLang="en-US" sz="1400" b="1" dirty="0" smtClean="0">
                  <a:solidFill>
                    <a:srgbClr val="D1CBAF"/>
                  </a:solidFill>
                  <a:latin typeface="微软雅黑"/>
                  <a:ea typeface="微软雅黑"/>
                </a:rPr>
                <a:t>章　综</a:t>
              </a:r>
              <a:endParaRPr lang="en-US" altLang="zh-CN" sz="1400" b="1" dirty="0" smtClean="0">
                <a:solidFill>
                  <a:srgbClr val="D1CBAF"/>
                </a:solidFill>
                <a:latin typeface="微软雅黑"/>
                <a:ea typeface="微软雅黑"/>
              </a:endParaRPr>
            </a:p>
            <a:p>
              <a:pPr>
                <a:lnSpc>
                  <a:spcPts val="1800"/>
                </a:lnSpc>
              </a:pPr>
              <a:r>
                <a:rPr lang="en-US" altLang="zh-CN" sz="1100" b="1" dirty="0" smtClean="0">
                  <a:solidFill>
                    <a:srgbClr val="D1CBAF"/>
                  </a:solidFill>
                  <a:latin typeface="微软雅黑"/>
                  <a:ea typeface="微软雅黑"/>
                </a:rPr>
                <a:t>1980</a:t>
              </a:r>
              <a:r>
                <a:rPr lang="zh-CN" altLang="en-US" sz="1100" b="1" dirty="0" smtClean="0">
                  <a:solidFill>
                    <a:srgbClr val="D1CBAF"/>
                  </a:solidFill>
                  <a:latin typeface="微软雅黑"/>
                  <a:ea typeface="微软雅黑"/>
                </a:rPr>
                <a:t>年科学院院士　物理学家 中科院物理研究所研究员 </a:t>
              </a:r>
            </a:p>
          </p:txBody>
        </p:sp>
        <p:sp>
          <p:nvSpPr>
            <p:cNvPr id="73" name="矩形 72"/>
            <p:cNvSpPr/>
            <p:nvPr/>
          </p:nvSpPr>
          <p:spPr>
            <a:xfrm>
              <a:off x="18193017" y="1813697"/>
              <a:ext cx="2609850" cy="836126"/>
            </a:xfrm>
            <a:prstGeom prst="rect">
              <a:avLst/>
            </a:prstGeom>
          </p:spPr>
          <p:txBody>
            <a:bodyPr>
              <a:spAutoFit/>
            </a:bodyPr>
            <a:lstStyle/>
            <a:p>
              <a:pPr lvl="0">
                <a:lnSpc>
                  <a:spcPts val="2200"/>
                </a:lnSpc>
              </a:pPr>
              <a:r>
                <a:rPr lang="zh-CN" altLang="en-US" sz="1400" b="1" dirty="0" smtClean="0">
                  <a:solidFill>
                    <a:srgbClr val="BBB287"/>
                  </a:solidFill>
                  <a:latin typeface="微软雅黑"/>
                  <a:ea typeface="微软雅黑"/>
                </a:rPr>
                <a:t>程镕时</a:t>
              </a:r>
              <a:endParaRPr lang="en-US" altLang="zh-CN" sz="1400" b="1" dirty="0" smtClean="0">
                <a:solidFill>
                  <a:srgbClr val="BBB287"/>
                </a:solidFill>
                <a:latin typeface="微软雅黑"/>
                <a:ea typeface="微软雅黑"/>
              </a:endParaRPr>
            </a:p>
            <a:p>
              <a:pPr lvl="0">
                <a:lnSpc>
                  <a:spcPts val="1800"/>
                </a:lnSpc>
              </a:pPr>
              <a:r>
                <a:rPr lang="en-US" altLang="zh-CN" sz="1100" b="1" dirty="0" smtClean="0">
                  <a:solidFill>
                    <a:srgbClr val="BBB287"/>
                  </a:solidFill>
                  <a:latin typeface="微软雅黑"/>
                  <a:ea typeface="微软雅黑"/>
                </a:rPr>
                <a:t>1991</a:t>
              </a:r>
              <a:r>
                <a:rPr lang="zh-CN" altLang="en-US" sz="1100" b="1" dirty="0" smtClean="0">
                  <a:solidFill>
                    <a:srgbClr val="BBB287"/>
                  </a:solidFill>
                  <a:latin typeface="微软雅黑"/>
                  <a:ea typeface="微软雅黑"/>
                </a:rPr>
                <a:t>年科学院院士　化学家 南京大学教授 </a:t>
              </a:r>
            </a:p>
          </p:txBody>
        </p:sp>
        <p:sp>
          <p:nvSpPr>
            <p:cNvPr id="74" name="矩形 73"/>
            <p:cNvSpPr/>
            <p:nvPr/>
          </p:nvSpPr>
          <p:spPr>
            <a:xfrm>
              <a:off x="16393472" y="2178827"/>
              <a:ext cx="2609850" cy="836126"/>
            </a:xfrm>
            <a:prstGeom prst="rect">
              <a:avLst/>
            </a:prstGeom>
          </p:spPr>
          <p:txBody>
            <a:bodyPr>
              <a:spAutoFit/>
            </a:bodyPr>
            <a:lstStyle/>
            <a:p>
              <a:pPr lvl="0">
                <a:lnSpc>
                  <a:spcPts val="2200"/>
                </a:lnSpc>
              </a:pPr>
              <a:r>
                <a:rPr lang="zh-CN" altLang="en-US" sz="1400" b="1" dirty="0" smtClean="0">
                  <a:solidFill>
                    <a:schemeClr val="bg2">
                      <a:lumMod val="75000"/>
                    </a:schemeClr>
                  </a:solidFill>
                  <a:latin typeface="微软雅黑"/>
                  <a:ea typeface="微软雅黑"/>
                </a:rPr>
                <a:t>朱邦芬</a:t>
              </a:r>
              <a:endParaRPr lang="en-US" altLang="zh-CN" sz="1400" b="1" dirty="0" smtClean="0">
                <a:solidFill>
                  <a:schemeClr val="bg2">
                    <a:lumMod val="75000"/>
                  </a:schemeClr>
                </a:solidFill>
                <a:latin typeface="微软雅黑"/>
                <a:ea typeface="微软雅黑"/>
              </a:endParaRPr>
            </a:p>
            <a:p>
              <a:pPr>
                <a:lnSpc>
                  <a:spcPts val="1800"/>
                </a:lnSpc>
              </a:pPr>
              <a:r>
                <a:rPr lang="en-US" altLang="zh-CN" sz="1100" b="1" dirty="0" smtClean="0">
                  <a:solidFill>
                    <a:schemeClr val="bg2">
                      <a:lumMod val="75000"/>
                    </a:schemeClr>
                  </a:solidFill>
                  <a:latin typeface="微软雅黑"/>
                  <a:ea typeface="微软雅黑"/>
                </a:rPr>
                <a:t>2003</a:t>
              </a:r>
              <a:r>
                <a:rPr lang="zh-CN" altLang="en-US" sz="1100" b="1" dirty="0" smtClean="0">
                  <a:solidFill>
                    <a:schemeClr val="bg2">
                      <a:lumMod val="75000"/>
                    </a:schemeClr>
                  </a:solidFill>
                  <a:latin typeface="微软雅黑"/>
                  <a:ea typeface="微软雅黑"/>
                </a:rPr>
                <a:t>年科学院院士　凝聚态物理学家 清华大学物理系主任 </a:t>
              </a:r>
            </a:p>
          </p:txBody>
        </p:sp>
        <p:sp>
          <p:nvSpPr>
            <p:cNvPr id="75" name="矩形 74"/>
            <p:cNvSpPr/>
            <p:nvPr/>
          </p:nvSpPr>
          <p:spPr>
            <a:xfrm>
              <a:off x="17050706" y="-665514"/>
              <a:ext cx="2848014" cy="836126"/>
            </a:xfrm>
            <a:prstGeom prst="rect">
              <a:avLst/>
            </a:prstGeom>
          </p:spPr>
          <p:txBody>
            <a:bodyPr wrap="square">
              <a:spAutoFit/>
            </a:bodyPr>
            <a:lstStyle/>
            <a:p>
              <a:pPr lvl="0">
                <a:lnSpc>
                  <a:spcPts val="2200"/>
                </a:lnSpc>
              </a:pPr>
              <a:r>
                <a:rPr lang="zh-CN" altLang="en-US" sz="1400" b="1" dirty="0" smtClean="0">
                  <a:solidFill>
                    <a:srgbClr val="D4CFB4"/>
                  </a:solidFill>
                  <a:latin typeface="微软雅黑"/>
                  <a:ea typeface="微软雅黑"/>
                </a:rPr>
                <a:t>褚君浩</a:t>
              </a:r>
              <a:r>
                <a:rPr lang="zh-CN" altLang="en-US" sz="1600" b="1" dirty="0" smtClean="0">
                  <a:solidFill>
                    <a:srgbClr val="D4CFB4"/>
                  </a:solidFill>
                  <a:latin typeface="微软雅黑"/>
                  <a:ea typeface="微软雅黑"/>
                </a:rPr>
                <a:t> </a:t>
              </a:r>
              <a:endParaRPr lang="en-US" altLang="zh-CN" sz="1600" b="1" dirty="0" smtClean="0">
                <a:solidFill>
                  <a:srgbClr val="D4CFB4"/>
                </a:solidFill>
                <a:latin typeface="微软雅黑"/>
                <a:ea typeface="微软雅黑"/>
              </a:endParaRPr>
            </a:p>
            <a:p>
              <a:pPr lvl="0">
                <a:lnSpc>
                  <a:spcPts val="1800"/>
                </a:lnSpc>
              </a:pPr>
              <a:r>
                <a:rPr lang="en-US" altLang="zh-CN" sz="1100" b="1" dirty="0" smtClean="0">
                  <a:solidFill>
                    <a:srgbClr val="D4CFB4"/>
                  </a:solidFill>
                  <a:latin typeface="微软雅黑"/>
                  <a:ea typeface="微软雅黑"/>
                </a:rPr>
                <a:t>2005</a:t>
              </a:r>
              <a:r>
                <a:rPr lang="zh-CN" altLang="en-US" sz="1100" b="1" dirty="0" smtClean="0">
                  <a:solidFill>
                    <a:srgbClr val="D4CFB4"/>
                  </a:solidFill>
                  <a:latin typeface="微软雅黑"/>
                  <a:ea typeface="微软雅黑"/>
                </a:rPr>
                <a:t>年科学院院士　半导体物理和器件专家 中科院上海技术物理研究所研究员 </a:t>
              </a:r>
            </a:p>
          </p:txBody>
        </p:sp>
        <p:sp>
          <p:nvSpPr>
            <p:cNvPr id="76" name="矩形 75"/>
            <p:cNvSpPr/>
            <p:nvPr/>
          </p:nvSpPr>
          <p:spPr>
            <a:xfrm>
              <a:off x="15371108" y="3018626"/>
              <a:ext cx="2609850" cy="836126"/>
            </a:xfrm>
            <a:prstGeom prst="rect">
              <a:avLst/>
            </a:prstGeom>
          </p:spPr>
          <p:txBody>
            <a:bodyPr>
              <a:spAutoFit/>
            </a:bodyPr>
            <a:lstStyle/>
            <a:p>
              <a:pPr lvl="0">
                <a:lnSpc>
                  <a:spcPts val="2200"/>
                </a:lnSpc>
              </a:pPr>
              <a:r>
                <a:rPr lang="zh-CN" altLang="en-US" sz="1400" b="1" dirty="0" smtClean="0">
                  <a:solidFill>
                    <a:srgbClr val="CDC7A7"/>
                  </a:solidFill>
                  <a:latin typeface="微软雅黑"/>
                  <a:ea typeface="微软雅黑"/>
                </a:rPr>
                <a:t>周　镜</a:t>
              </a:r>
              <a:endParaRPr lang="en-US" altLang="zh-CN" sz="1400" b="1" dirty="0" smtClean="0">
                <a:solidFill>
                  <a:srgbClr val="CDC7A7"/>
                </a:solidFill>
                <a:latin typeface="微软雅黑"/>
                <a:ea typeface="微软雅黑"/>
              </a:endParaRPr>
            </a:p>
            <a:p>
              <a:pPr lvl="0">
                <a:lnSpc>
                  <a:spcPts val="1800"/>
                </a:lnSpc>
              </a:pPr>
              <a:r>
                <a:rPr lang="en-US" altLang="zh-CN" sz="1100" b="1" dirty="0" smtClean="0">
                  <a:solidFill>
                    <a:srgbClr val="CDC7A7"/>
                  </a:solidFill>
                  <a:latin typeface="微软雅黑"/>
                  <a:ea typeface="微软雅黑"/>
                </a:rPr>
                <a:t>1994</a:t>
              </a:r>
              <a:r>
                <a:rPr lang="zh-CN" altLang="en-US" sz="1100" b="1" dirty="0" smtClean="0">
                  <a:solidFill>
                    <a:srgbClr val="CDC7A7"/>
                  </a:solidFill>
                  <a:latin typeface="微软雅黑"/>
                  <a:ea typeface="微软雅黑"/>
                </a:rPr>
                <a:t>年工程院院士　岩土工程专家 铁道部科学研究院研究员 </a:t>
              </a:r>
            </a:p>
          </p:txBody>
        </p:sp>
      </p:grpSp>
      <p:grpSp>
        <p:nvGrpSpPr>
          <p:cNvPr id="85" name="组合 84"/>
          <p:cNvGrpSpPr/>
          <p:nvPr/>
        </p:nvGrpSpPr>
        <p:grpSpPr>
          <a:xfrm>
            <a:off x="-292969" y="645281"/>
            <a:ext cx="12204091" cy="5081610"/>
            <a:chOff x="9849761" y="-1545499"/>
            <a:chExt cx="12204091" cy="5081610"/>
          </a:xfrm>
        </p:grpSpPr>
        <p:sp>
          <p:nvSpPr>
            <p:cNvPr id="78" name="矩形 77"/>
            <p:cNvSpPr/>
            <p:nvPr/>
          </p:nvSpPr>
          <p:spPr>
            <a:xfrm>
              <a:off x="19533590" y="-632674"/>
              <a:ext cx="2520262" cy="553998"/>
            </a:xfrm>
            <a:prstGeom prst="rect">
              <a:avLst/>
            </a:prstGeom>
          </p:spPr>
          <p:txBody>
            <a:bodyPr wrap="square">
              <a:spAutoFit/>
            </a:bodyPr>
            <a:lstStyle/>
            <a:p>
              <a:pPr>
                <a:lnSpc>
                  <a:spcPts val="1800"/>
                </a:lnSpc>
              </a:pPr>
              <a:r>
                <a:rPr lang="zh-CN" altLang="en-US" sz="1100" dirty="0" smtClean="0">
                  <a:solidFill>
                    <a:srgbClr val="D4CFB4"/>
                  </a:solidFill>
                  <a:ea typeface="微软雅黑" pitchFamily="34" charset="-122"/>
                </a:rPr>
                <a:t>周培源</a:t>
              </a:r>
              <a:endParaRPr lang="en-US" altLang="zh-CN" sz="1100" dirty="0" smtClean="0">
                <a:solidFill>
                  <a:srgbClr val="D4CFB4"/>
                </a:solidFill>
                <a:ea typeface="微软雅黑" pitchFamily="34" charset="-122"/>
              </a:endParaRPr>
            </a:p>
            <a:p>
              <a:pPr>
                <a:lnSpc>
                  <a:spcPts val="1800"/>
                </a:lnSpc>
              </a:pPr>
              <a:r>
                <a:rPr lang="en-US" altLang="zh-CN" sz="1100" dirty="0" smtClean="0">
                  <a:solidFill>
                    <a:srgbClr val="D4CFB4"/>
                  </a:solidFill>
                  <a:ea typeface="微软雅黑" pitchFamily="34" charset="-122"/>
                </a:rPr>
                <a:t>1978-1981</a:t>
              </a:r>
              <a:r>
                <a:rPr lang="zh-CN" altLang="en-US" sz="1100" dirty="0" smtClean="0">
                  <a:solidFill>
                    <a:srgbClr val="D4CFB4"/>
                  </a:solidFill>
                  <a:ea typeface="微软雅黑" pitchFamily="34" charset="-122"/>
                </a:rPr>
                <a:t>任北京大学校长 </a:t>
              </a:r>
            </a:p>
          </p:txBody>
        </p:sp>
        <p:sp>
          <p:nvSpPr>
            <p:cNvPr id="79" name="矩形 78"/>
            <p:cNvSpPr/>
            <p:nvPr/>
          </p:nvSpPr>
          <p:spPr>
            <a:xfrm>
              <a:off x="9849761" y="-48466"/>
              <a:ext cx="2609850" cy="553998"/>
            </a:xfrm>
            <a:prstGeom prst="rect">
              <a:avLst/>
            </a:prstGeom>
          </p:spPr>
          <p:txBody>
            <a:bodyPr>
              <a:spAutoFit/>
            </a:bodyPr>
            <a:lstStyle/>
            <a:p>
              <a:pPr lvl="0">
                <a:lnSpc>
                  <a:spcPts val="1800"/>
                </a:lnSpc>
              </a:pPr>
              <a:r>
                <a:rPr lang="zh-CN" altLang="en-US" sz="1100" dirty="0" smtClean="0">
                  <a:solidFill>
                    <a:srgbClr val="D4CFB4"/>
                  </a:solidFill>
                  <a:ea typeface="微软雅黑" pitchFamily="34" charset="-122"/>
                </a:rPr>
                <a:t>史绍熙</a:t>
              </a:r>
              <a:endParaRPr lang="en-US" altLang="zh-CN" sz="1100" dirty="0" smtClean="0">
                <a:solidFill>
                  <a:srgbClr val="D4CFB4"/>
                </a:solidFill>
                <a:ea typeface="微软雅黑" pitchFamily="34" charset="-122"/>
              </a:endParaRPr>
            </a:p>
            <a:p>
              <a:pPr lvl="0">
                <a:lnSpc>
                  <a:spcPts val="1800"/>
                </a:lnSpc>
              </a:pPr>
              <a:r>
                <a:rPr lang="en-US" altLang="zh-CN" sz="1100" dirty="0" smtClean="0">
                  <a:solidFill>
                    <a:srgbClr val="D4CFB4"/>
                  </a:solidFill>
                  <a:ea typeface="微软雅黑" pitchFamily="34" charset="-122"/>
                </a:rPr>
                <a:t>1982-1986</a:t>
              </a:r>
              <a:r>
                <a:rPr lang="zh-CN" altLang="en-US" sz="1100" dirty="0" smtClean="0">
                  <a:solidFill>
                    <a:srgbClr val="D4CFB4"/>
                  </a:solidFill>
                  <a:ea typeface="微软雅黑" pitchFamily="34" charset="-122"/>
                </a:rPr>
                <a:t>任天津大学校长 </a:t>
              </a:r>
              <a:endParaRPr lang="zh-CN" altLang="en-US" sz="1100" dirty="0">
                <a:solidFill>
                  <a:srgbClr val="D4CFB4"/>
                </a:solidFill>
                <a:ea typeface="微软雅黑" pitchFamily="34" charset="-122"/>
              </a:endParaRPr>
            </a:p>
          </p:txBody>
        </p:sp>
        <p:sp>
          <p:nvSpPr>
            <p:cNvPr id="80" name="矩形 79"/>
            <p:cNvSpPr/>
            <p:nvPr/>
          </p:nvSpPr>
          <p:spPr>
            <a:xfrm>
              <a:off x="14020127" y="2032775"/>
              <a:ext cx="2609850" cy="553998"/>
            </a:xfrm>
            <a:prstGeom prst="rect">
              <a:avLst/>
            </a:prstGeom>
          </p:spPr>
          <p:txBody>
            <a:bodyPr>
              <a:spAutoFit/>
            </a:bodyPr>
            <a:lstStyle/>
            <a:p>
              <a:pPr lvl="0">
                <a:lnSpc>
                  <a:spcPts val="1800"/>
                </a:lnSpc>
              </a:pPr>
              <a:r>
                <a:rPr lang="zh-CN" altLang="en-US" sz="1100" dirty="0" smtClean="0">
                  <a:solidFill>
                    <a:srgbClr val="CCC6A8"/>
                  </a:solidFill>
                  <a:ea typeface="微软雅黑" pitchFamily="34" charset="-122"/>
                </a:rPr>
                <a:t>蒋德明</a:t>
              </a:r>
              <a:endParaRPr lang="en-US" altLang="zh-CN" sz="1100" dirty="0" smtClean="0">
                <a:solidFill>
                  <a:srgbClr val="CCC6A8"/>
                </a:solidFill>
                <a:ea typeface="微软雅黑" pitchFamily="34" charset="-122"/>
              </a:endParaRPr>
            </a:p>
            <a:p>
              <a:pPr lvl="0">
                <a:lnSpc>
                  <a:spcPts val="1800"/>
                </a:lnSpc>
              </a:pPr>
              <a:r>
                <a:rPr lang="en-US" altLang="zh-CN" sz="1100" dirty="0" smtClean="0">
                  <a:solidFill>
                    <a:srgbClr val="CCC6A8"/>
                  </a:solidFill>
                  <a:ea typeface="微软雅黑" pitchFamily="34" charset="-122"/>
                </a:rPr>
                <a:t>1990-1997</a:t>
              </a:r>
              <a:r>
                <a:rPr lang="zh-CN" altLang="en-US" sz="1100" dirty="0" smtClean="0">
                  <a:solidFill>
                    <a:srgbClr val="CCC6A8"/>
                  </a:solidFill>
                  <a:ea typeface="微软雅黑" pitchFamily="34" charset="-122"/>
                </a:rPr>
                <a:t>任西安交通大学校长 </a:t>
              </a:r>
            </a:p>
          </p:txBody>
        </p:sp>
        <p:sp>
          <p:nvSpPr>
            <p:cNvPr id="81" name="矩形 80"/>
            <p:cNvSpPr/>
            <p:nvPr/>
          </p:nvSpPr>
          <p:spPr>
            <a:xfrm>
              <a:off x="18228665" y="2982113"/>
              <a:ext cx="2609850" cy="553998"/>
            </a:xfrm>
            <a:prstGeom prst="rect">
              <a:avLst/>
            </a:prstGeom>
          </p:spPr>
          <p:txBody>
            <a:bodyPr>
              <a:spAutoFit/>
            </a:bodyPr>
            <a:lstStyle/>
            <a:p>
              <a:pPr lvl="0">
                <a:lnSpc>
                  <a:spcPts val="1800"/>
                </a:lnSpc>
              </a:pPr>
              <a:r>
                <a:rPr lang="zh-CN" altLang="en-US" sz="1100" dirty="0" smtClean="0">
                  <a:solidFill>
                    <a:srgbClr val="E2DFCC"/>
                  </a:solidFill>
                  <a:ea typeface="微软雅黑" pitchFamily="34" charset="-122"/>
                </a:rPr>
                <a:t>谈哲敏</a:t>
              </a:r>
              <a:endParaRPr lang="en-US" altLang="zh-CN" sz="1100" dirty="0" smtClean="0">
                <a:solidFill>
                  <a:srgbClr val="E2DFCC"/>
                </a:solidFill>
                <a:ea typeface="微软雅黑" pitchFamily="34" charset="-122"/>
              </a:endParaRPr>
            </a:p>
            <a:p>
              <a:pPr lvl="0">
                <a:lnSpc>
                  <a:spcPts val="1800"/>
                </a:lnSpc>
              </a:pPr>
              <a:r>
                <a:rPr lang="en-US" altLang="zh-CN" sz="1100" dirty="0" smtClean="0">
                  <a:solidFill>
                    <a:srgbClr val="E2DFCC"/>
                  </a:solidFill>
                  <a:ea typeface="微软雅黑" pitchFamily="34" charset="-122"/>
                </a:rPr>
                <a:t>2009- </a:t>
              </a:r>
              <a:r>
                <a:rPr lang="zh-CN" altLang="en-US" sz="1100" dirty="0" smtClean="0">
                  <a:solidFill>
                    <a:srgbClr val="E2DFCC"/>
                  </a:solidFill>
                  <a:ea typeface="微软雅黑" pitchFamily="34" charset="-122"/>
                </a:rPr>
                <a:t>任南京大学副校长 </a:t>
              </a:r>
            </a:p>
          </p:txBody>
        </p:sp>
        <p:sp>
          <p:nvSpPr>
            <p:cNvPr id="83" name="矩形 82"/>
            <p:cNvSpPr/>
            <p:nvPr/>
          </p:nvSpPr>
          <p:spPr>
            <a:xfrm>
              <a:off x="12559607" y="-1545499"/>
              <a:ext cx="2609850" cy="553998"/>
            </a:xfrm>
            <a:prstGeom prst="rect">
              <a:avLst/>
            </a:prstGeom>
          </p:spPr>
          <p:txBody>
            <a:bodyPr>
              <a:spAutoFit/>
            </a:bodyPr>
            <a:lstStyle/>
            <a:p>
              <a:pPr lvl="0">
                <a:lnSpc>
                  <a:spcPts val="1800"/>
                </a:lnSpc>
              </a:pPr>
              <a:r>
                <a:rPr lang="zh-CN" altLang="en-US" sz="1100" dirty="0" smtClean="0">
                  <a:solidFill>
                    <a:srgbClr val="D4CFB4"/>
                  </a:solidFill>
                  <a:ea typeface="微软雅黑" pitchFamily="34" charset="-122"/>
                </a:rPr>
                <a:t>蒋南翔</a:t>
              </a:r>
              <a:endParaRPr lang="en-US" altLang="zh-CN" sz="1100" dirty="0" smtClean="0">
                <a:solidFill>
                  <a:srgbClr val="D4CFB4"/>
                </a:solidFill>
                <a:ea typeface="微软雅黑" pitchFamily="34" charset="-122"/>
              </a:endParaRPr>
            </a:p>
            <a:p>
              <a:pPr lvl="0">
                <a:lnSpc>
                  <a:spcPts val="1800"/>
                </a:lnSpc>
              </a:pPr>
              <a:r>
                <a:rPr lang="en-US" altLang="zh-CN" sz="1100" dirty="0" smtClean="0">
                  <a:solidFill>
                    <a:srgbClr val="D4CFB4"/>
                  </a:solidFill>
                  <a:ea typeface="微软雅黑" pitchFamily="34" charset="-122"/>
                </a:rPr>
                <a:t>1952-1966</a:t>
              </a:r>
              <a:r>
                <a:rPr lang="zh-CN" altLang="en-US" sz="1100" dirty="0" smtClean="0">
                  <a:solidFill>
                    <a:srgbClr val="D4CFB4"/>
                  </a:solidFill>
                  <a:ea typeface="微软雅黑" pitchFamily="34" charset="-122"/>
                </a:rPr>
                <a:t>任清华大学校长 </a:t>
              </a:r>
            </a:p>
          </p:txBody>
        </p:sp>
        <p:sp>
          <p:nvSpPr>
            <p:cNvPr id="84" name="矩形 83"/>
            <p:cNvSpPr/>
            <p:nvPr/>
          </p:nvSpPr>
          <p:spPr>
            <a:xfrm>
              <a:off x="13253354" y="1485080"/>
              <a:ext cx="2609850" cy="553998"/>
            </a:xfrm>
            <a:prstGeom prst="rect">
              <a:avLst/>
            </a:prstGeom>
          </p:spPr>
          <p:txBody>
            <a:bodyPr>
              <a:spAutoFit/>
            </a:bodyPr>
            <a:lstStyle/>
            <a:p>
              <a:pPr lvl="0">
                <a:lnSpc>
                  <a:spcPts val="1800"/>
                </a:lnSpc>
              </a:pPr>
              <a:r>
                <a:rPr lang="zh-CN" altLang="en-US" sz="1100" dirty="0" smtClean="0">
                  <a:solidFill>
                    <a:srgbClr val="C4BC96"/>
                  </a:solidFill>
                  <a:ea typeface="微软雅黑" pitchFamily="34" charset="-122"/>
                </a:rPr>
                <a:t>沙健孙</a:t>
              </a:r>
              <a:endParaRPr lang="en-US" altLang="zh-CN" sz="1100" dirty="0" smtClean="0">
                <a:solidFill>
                  <a:srgbClr val="C4BC96"/>
                </a:solidFill>
                <a:ea typeface="微软雅黑" pitchFamily="34" charset="-122"/>
              </a:endParaRPr>
            </a:p>
            <a:p>
              <a:pPr lvl="0">
                <a:lnSpc>
                  <a:spcPts val="1800"/>
                </a:lnSpc>
              </a:pPr>
              <a:r>
                <a:rPr lang="en-US" altLang="zh-CN" sz="1100" dirty="0" smtClean="0">
                  <a:solidFill>
                    <a:srgbClr val="C4BC96"/>
                  </a:solidFill>
                  <a:ea typeface="微软雅黑" pitchFamily="34" charset="-122"/>
                </a:rPr>
                <a:t>1984-1986</a:t>
              </a:r>
              <a:r>
                <a:rPr lang="zh-CN" altLang="en-US" sz="1100" dirty="0" smtClean="0">
                  <a:solidFill>
                    <a:srgbClr val="C4BC96"/>
                  </a:solidFill>
                  <a:ea typeface="微软雅黑" pitchFamily="34" charset="-122"/>
                </a:rPr>
                <a:t>任北京大学副校长 </a:t>
              </a:r>
            </a:p>
          </p:txBody>
        </p:sp>
      </p:grpSp>
      <p:grpSp>
        <p:nvGrpSpPr>
          <p:cNvPr id="99" name="组合 98"/>
          <p:cNvGrpSpPr/>
          <p:nvPr/>
        </p:nvGrpSpPr>
        <p:grpSpPr>
          <a:xfrm>
            <a:off x="35648" y="901666"/>
            <a:ext cx="10003271" cy="4679967"/>
            <a:chOff x="12559607" y="3675860"/>
            <a:chExt cx="10003271" cy="4679967"/>
          </a:xfrm>
        </p:grpSpPr>
        <p:sp>
          <p:nvSpPr>
            <p:cNvPr id="82" name="矩形 81"/>
            <p:cNvSpPr/>
            <p:nvPr/>
          </p:nvSpPr>
          <p:spPr>
            <a:xfrm>
              <a:off x="15626699" y="7801829"/>
              <a:ext cx="2609850" cy="553998"/>
            </a:xfrm>
            <a:prstGeom prst="rect">
              <a:avLst/>
            </a:prstGeom>
          </p:spPr>
          <p:txBody>
            <a:bodyPr>
              <a:spAutoFit/>
            </a:bodyPr>
            <a:lstStyle/>
            <a:p>
              <a:pPr lvl="0">
                <a:lnSpc>
                  <a:spcPts val="1800"/>
                </a:lnSpc>
              </a:pPr>
              <a:r>
                <a:rPr lang="zh-CN" altLang="en-US" sz="1100" dirty="0" smtClean="0">
                  <a:solidFill>
                    <a:srgbClr val="BBB287"/>
                  </a:solidFill>
                  <a:ea typeface="微软雅黑" pitchFamily="34" charset="-122"/>
                </a:rPr>
                <a:t>潘 菽</a:t>
              </a:r>
              <a:endParaRPr lang="en-US" altLang="zh-CN" sz="1100" dirty="0" smtClean="0">
                <a:solidFill>
                  <a:srgbClr val="BBB287"/>
                </a:solidFill>
                <a:ea typeface="微软雅黑" pitchFamily="34" charset="-122"/>
              </a:endParaRPr>
            </a:p>
            <a:p>
              <a:pPr lvl="0">
                <a:lnSpc>
                  <a:spcPts val="1800"/>
                </a:lnSpc>
              </a:pPr>
              <a:r>
                <a:rPr lang="en-US" altLang="zh-CN" sz="1100" dirty="0" smtClean="0">
                  <a:solidFill>
                    <a:srgbClr val="BBB287"/>
                  </a:solidFill>
                  <a:ea typeface="微软雅黑" pitchFamily="34" charset="-122"/>
                </a:rPr>
                <a:t>1951-1957</a:t>
              </a:r>
              <a:r>
                <a:rPr lang="zh-CN" altLang="en-US" sz="1100" dirty="0" smtClean="0">
                  <a:solidFill>
                    <a:srgbClr val="BBB287"/>
                  </a:solidFill>
                  <a:ea typeface="微软雅黑" pitchFamily="34" charset="-122"/>
                </a:rPr>
                <a:t>任南京大学校长 </a:t>
              </a:r>
            </a:p>
          </p:txBody>
        </p:sp>
        <p:sp>
          <p:nvSpPr>
            <p:cNvPr id="87" name="矩形 86"/>
            <p:cNvSpPr/>
            <p:nvPr/>
          </p:nvSpPr>
          <p:spPr>
            <a:xfrm>
              <a:off x="12559607" y="7297916"/>
              <a:ext cx="3140118" cy="430887"/>
            </a:xfrm>
            <a:prstGeom prst="rect">
              <a:avLst/>
            </a:prstGeom>
          </p:spPr>
          <p:txBody>
            <a:bodyPr wrap="square">
              <a:spAutoFit/>
            </a:bodyPr>
            <a:lstStyle/>
            <a:p>
              <a:r>
                <a:rPr lang="zh-CN" altLang="en-US" sz="1100" dirty="0" smtClean="0">
                  <a:solidFill>
                    <a:srgbClr val="CCC6A8"/>
                  </a:solidFill>
                  <a:ea typeface="微软雅黑" pitchFamily="34" charset="-122"/>
                </a:rPr>
                <a:t>卢松明</a:t>
              </a:r>
              <a:endParaRPr lang="en-US" altLang="zh-CN" sz="1100" dirty="0" smtClean="0">
                <a:solidFill>
                  <a:srgbClr val="CCC6A8"/>
                </a:solidFill>
                <a:ea typeface="微软雅黑" pitchFamily="34" charset="-122"/>
              </a:endParaRPr>
            </a:p>
            <a:p>
              <a:r>
                <a:rPr lang="en-US" altLang="zh-CN" sz="1100" dirty="0" smtClean="0">
                  <a:solidFill>
                    <a:srgbClr val="CCC6A8"/>
                  </a:solidFill>
                  <a:ea typeface="微软雅黑" pitchFamily="34" charset="-122"/>
                </a:rPr>
                <a:t>1995-1997</a:t>
              </a:r>
              <a:r>
                <a:rPr lang="zh-CN" altLang="en-US" sz="1100" dirty="0" smtClean="0">
                  <a:solidFill>
                    <a:srgbClr val="CCC6A8"/>
                  </a:solidFill>
                  <a:ea typeface="微软雅黑" pitchFamily="34" charset="-122"/>
                </a:rPr>
                <a:t>任北京航空航天大学副校长</a:t>
              </a:r>
              <a:endParaRPr lang="zh-CN" altLang="en-US" sz="1100" dirty="0">
                <a:solidFill>
                  <a:srgbClr val="CCC6A8"/>
                </a:solidFill>
                <a:ea typeface="微软雅黑" pitchFamily="34" charset="-122"/>
              </a:endParaRPr>
            </a:p>
          </p:txBody>
        </p:sp>
        <p:sp>
          <p:nvSpPr>
            <p:cNvPr id="88" name="矩形 87"/>
            <p:cNvSpPr/>
            <p:nvPr/>
          </p:nvSpPr>
          <p:spPr>
            <a:xfrm>
              <a:off x="20519441" y="7188377"/>
              <a:ext cx="1885453" cy="430887"/>
            </a:xfrm>
            <a:prstGeom prst="rect">
              <a:avLst/>
            </a:prstGeom>
          </p:spPr>
          <p:txBody>
            <a:bodyPr wrap="none">
              <a:spAutoFit/>
            </a:bodyPr>
            <a:lstStyle/>
            <a:p>
              <a:pPr lvl="0"/>
              <a:r>
                <a:rPr lang="zh-CN" altLang="en-US" sz="1100" dirty="0" smtClean="0">
                  <a:solidFill>
                    <a:srgbClr val="CCC6A8"/>
                  </a:solidFill>
                  <a:ea typeface="微软雅黑" pitchFamily="34" charset="-122"/>
                </a:rPr>
                <a:t>唐敖庆</a:t>
              </a:r>
              <a:endParaRPr lang="en-US" altLang="zh-CN" sz="1100" dirty="0" smtClean="0">
                <a:solidFill>
                  <a:srgbClr val="CCC6A8"/>
                </a:solidFill>
                <a:ea typeface="微软雅黑" pitchFamily="34" charset="-122"/>
              </a:endParaRPr>
            </a:p>
            <a:p>
              <a:pPr lvl="0"/>
              <a:r>
                <a:rPr lang="en-US" altLang="zh-CN" sz="1100" dirty="0" smtClean="0">
                  <a:solidFill>
                    <a:srgbClr val="CCC6A8"/>
                  </a:solidFill>
                  <a:ea typeface="微软雅黑" pitchFamily="34" charset="-122"/>
                </a:rPr>
                <a:t>1978-1986</a:t>
              </a:r>
              <a:r>
                <a:rPr lang="zh-CN" altLang="en-US" sz="1100" dirty="0" smtClean="0">
                  <a:solidFill>
                    <a:srgbClr val="CCC6A8"/>
                  </a:solidFill>
                  <a:ea typeface="微软雅黑" pitchFamily="34" charset="-122"/>
                </a:rPr>
                <a:t>任吉林大学校长 </a:t>
              </a:r>
            </a:p>
          </p:txBody>
        </p:sp>
        <p:sp>
          <p:nvSpPr>
            <p:cNvPr id="89" name="矩形 88"/>
            <p:cNvSpPr/>
            <p:nvPr/>
          </p:nvSpPr>
          <p:spPr>
            <a:xfrm>
              <a:off x="13654997" y="4011746"/>
              <a:ext cx="2609850" cy="430887"/>
            </a:xfrm>
            <a:prstGeom prst="rect">
              <a:avLst/>
            </a:prstGeom>
          </p:spPr>
          <p:txBody>
            <a:bodyPr>
              <a:spAutoFit/>
            </a:bodyPr>
            <a:lstStyle/>
            <a:p>
              <a:pPr lvl="0"/>
              <a:r>
                <a:rPr lang="zh-CN" altLang="en-US" sz="1100" dirty="0" smtClean="0">
                  <a:solidFill>
                    <a:srgbClr val="CCC6A8"/>
                  </a:solidFill>
                  <a:ea typeface="微软雅黑" pitchFamily="34" charset="-122"/>
                </a:rPr>
                <a:t>蒋仲乐 </a:t>
              </a:r>
              <a:endParaRPr lang="en-US" altLang="zh-CN" sz="1100" dirty="0" smtClean="0">
                <a:solidFill>
                  <a:srgbClr val="CCC6A8"/>
                </a:solidFill>
                <a:ea typeface="微软雅黑" pitchFamily="34" charset="-122"/>
              </a:endParaRPr>
            </a:p>
            <a:p>
              <a:pPr lvl="0"/>
              <a:r>
                <a:rPr lang="zh-CN" altLang="en-US" sz="1100" dirty="0" smtClean="0">
                  <a:solidFill>
                    <a:srgbClr val="CCC6A8"/>
                  </a:solidFill>
                  <a:ea typeface="微软雅黑" pitchFamily="34" charset="-122"/>
                </a:rPr>
                <a:t>任东北大学校长 </a:t>
              </a:r>
            </a:p>
          </p:txBody>
        </p:sp>
        <p:sp>
          <p:nvSpPr>
            <p:cNvPr id="90" name="矩形 89"/>
            <p:cNvSpPr/>
            <p:nvPr/>
          </p:nvSpPr>
          <p:spPr>
            <a:xfrm>
              <a:off x="13399406" y="3675860"/>
              <a:ext cx="2026517" cy="430887"/>
            </a:xfrm>
            <a:prstGeom prst="rect">
              <a:avLst/>
            </a:prstGeom>
          </p:spPr>
          <p:txBody>
            <a:bodyPr wrap="none">
              <a:spAutoFit/>
            </a:bodyPr>
            <a:lstStyle/>
            <a:p>
              <a:r>
                <a:rPr lang="zh-CN" altLang="en-US" sz="1100" dirty="0" smtClean="0">
                  <a:solidFill>
                    <a:srgbClr val="CCC6A8"/>
                  </a:solidFill>
                  <a:ea typeface="微软雅黑" pitchFamily="34" charset="-122"/>
                </a:rPr>
                <a:t>方林虎</a:t>
              </a:r>
              <a:endParaRPr lang="en-US" altLang="zh-CN" sz="1100" dirty="0" smtClean="0">
                <a:solidFill>
                  <a:srgbClr val="CCC6A8"/>
                </a:solidFill>
                <a:ea typeface="微软雅黑" pitchFamily="34" charset="-122"/>
              </a:endParaRPr>
            </a:p>
            <a:p>
              <a:r>
                <a:rPr lang="en-US" altLang="zh-CN" sz="1100" dirty="0" smtClean="0">
                  <a:solidFill>
                    <a:srgbClr val="CCC6A8"/>
                  </a:solidFill>
                  <a:ea typeface="微软雅黑" pitchFamily="34" charset="-122"/>
                </a:rPr>
                <a:t>1993-1999</a:t>
              </a:r>
              <a:r>
                <a:rPr lang="zh-CN" altLang="en-US" sz="1100" dirty="0" smtClean="0">
                  <a:solidFill>
                    <a:srgbClr val="CCC6A8"/>
                  </a:solidFill>
                  <a:ea typeface="微软雅黑" pitchFamily="34" charset="-122"/>
                </a:rPr>
                <a:t>任复旦大学副校长 </a:t>
              </a:r>
              <a:endParaRPr lang="zh-CN" altLang="en-US" dirty="0"/>
            </a:p>
          </p:txBody>
        </p:sp>
        <p:sp>
          <p:nvSpPr>
            <p:cNvPr id="91" name="矩形 90"/>
            <p:cNvSpPr/>
            <p:nvPr/>
          </p:nvSpPr>
          <p:spPr>
            <a:xfrm>
              <a:off x="12575859" y="5946935"/>
              <a:ext cx="2064989" cy="430887"/>
            </a:xfrm>
            <a:prstGeom prst="rect">
              <a:avLst/>
            </a:prstGeom>
          </p:spPr>
          <p:txBody>
            <a:bodyPr wrap="none">
              <a:spAutoFit/>
            </a:bodyPr>
            <a:lstStyle/>
            <a:p>
              <a:pPr lvl="0"/>
              <a:r>
                <a:rPr lang="zh-CN" altLang="en-US" sz="1100" dirty="0" smtClean="0">
                  <a:solidFill>
                    <a:srgbClr val="CCC6A8"/>
                  </a:solidFill>
                  <a:ea typeface="微软雅黑" pitchFamily="34" charset="-122"/>
                </a:rPr>
                <a:t>李寿恒</a:t>
              </a:r>
              <a:endParaRPr lang="en-US" altLang="zh-CN" sz="1100" dirty="0" smtClean="0">
                <a:solidFill>
                  <a:srgbClr val="CCC6A8"/>
                </a:solidFill>
                <a:ea typeface="微软雅黑" pitchFamily="34" charset="-122"/>
              </a:endParaRPr>
            </a:p>
            <a:p>
              <a:pPr lvl="0"/>
              <a:r>
                <a:rPr lang="en-US" altLang="zh-CN" sz="1100" dirty="0" smtClean="0">
                  <a:solidFill>
                    <a:srgbClr val="CCC6A8"/>
                  </a:solidFill>
                  <a:ea typeface="微软雅黑" pitchFamily="34" charset="-122"/>
                </a:rPr>
                <a:t>1956-1958</a:t>
              </a:r>
              <a:r>
                <a:rPr lang="zh-CN" altLang="en-US" sz="1100" dirty="0" smtClean="0">
                  <a:solidFill>
                    <a:srgbClr val="CCC6A8"/>
                  </a:solidFill>
                  <a:ea typeface="微软雅黑" pitchFamily="34" charset="-122"/>
                </a:rPr>
                <a:t>任浙江大学副校长 </a:t>
              </a:r>
            </a:p>
          </p:txBody>
        </p:sp>
        <p:sp>
          <p:nvSpPr>
            <p:cNvPr id="92" name="矩形 91"/>
            <p:cNvSpPr/>
            <p:nvPr/>
          </p:nvSpPr>
          <p:spPr>
            <a:xfrm>
              <a:off x="20592467" y="5391971"/>
              <a:ext cx="1970411" cy="430887"/>
            </a:xfrm>
            <a:prstGeom prst="rect">
              <a:avLst/>
            </a:prstGeom>
          </p:spPr>
          <p:txBody>
            <a:bodyPr wrap="none">
              <a:spAutoFit/>
            </a:bodyPr>
            <a:lstStyle/>
            <a:p>
              <a:r>
                <a:rPr lang="zh-CN" altLang="en-US" sz="1100" dirty="0" smtClean="0">
                  <a:solidFill>
                    <a:srgbClr val="CCC6A8"/>
                  </a:solidFill>
                  <a:ea typeface="微软雅黑" pitchFamily="34" charset="-122"/>
                </a:rPr>
                <a:t>胡建雄</a:t>
              </a:r>
              <a:endParaRPr lang="en-US" altLang="zh-CN" sz="1100" dirty="0" smtClean="0">
                <a:solidFill>
                  <a:srgbClr val="CCC6A8"/>
                </a:solidFill>
                <a:ea typeface="微软雅黑" pitchFamily="34" charset="-122"/>
              </a:endParaRPr>
            </a:p>
            <a:p>
              <a:r>
                <a:rPr lang="en-US" altLang="zh-CN" sz="1100" dirty="0" smtClean="0">
                  <a:solidFill>
                    <a:srgbClr val="CCC6A8"/>
                  </a:solidFill>
                  <a:ea typeface="微软雅黑" pitchFamily="34" charset="-122"/>
                </a:rPr>
                <a:t>1987</a:t>
              </a:r>
              <a:r>
                <a:rPr lang="zh-CN" altLang="en-US" sz="1100" dirty="0" smtClean="0">
                  <a:solidFill>
                    <a:srgbClr val="CCC6A8"/>
                  </a:solidFill>
                  <a:ea typeface="微软雅黑" pitchFamily="34" charset="-122"/>
                </a:rPr>
                <a:t>？</a:t>
              </a:r>
              <a:r>
                <a:rPr lang="en-US" altLang="zh-CN" sz="1100" dirty="0" smtClean="0">
                  <a:solidFill>
                    <a:srgbClr val="CCC6A8"/>
                  </a:solidFill>
                  <a:ea typeface="微软雅黑" pitchFamily="34" charset="-122"/>
                </a:rPr>
                <a:t>- ?</a:t>
              </a:r>
              <a:r>
                <a:rPr lang="zh-CN" altLang="en-US" sz="1100" dirty="0" smtClean="0">
                  <a:solidFill>
                    <a:srgbClr val="CCC6A8"/>
                  </a:solidFill>
                  <a:ea typeface="微软雅黑" pitchFamily="34" charset="-122"/>
                </a:rPr>
                <a:t>任浙江大学副校长 </a:t>
              </a:r>
              <a:endParaRPr lang="zh-CN" altLang="en-US" dirty="0"/>
            </a:p>
          </p:txBody>
        </p:sp>
        <p:sp>
          <p:nvSpPr>
            <p:cNvPr id="94" name="矩形 93"/>
            <p:cNvSpPr/>
            <p:nvPr/>
          </p:nvSpPr>
          <p:spPr>
            <a:xfrm>
              <a:off x="13545458" y="7845611"/>
              <a:ext cx="2008883" cy="430887"/>
            </a:xfrm>
            <a:prstGeom prst="rect">
              <a:avLst/>
            </a:prstGeom>
          </p:spPr>
          <p:txBody>
            <a:bodyPr wrap="none">
              <a:spAutoFit/>
            </a:bodyPr>
            <a:lstStyle/>
            <a:p>
              <a:r>
                <a:rPr lang="zh-CN" altLang="en-US" sz="1100" dirty="0" smtClean="0">
                  <a:solidFill>
                    <a:srgbClr val="CCC6A8"/>
                  </a:solidFill>
                  <a:ea typeface="微软雅黑" pitchFamily="34" charset="-122"/>
                </a:rPr>
                <a:t>王达时</a:t>
              </a:r>
              <a:endParaRPr lang="en-US" altLang="zh-CN" sz="1100" dirty="0" smtClean="0">
                <a:solidFill>
                  <a:srgbClr val="CCC6A8"/>
                </a:solidFill>
                <a:ea typeface="微软雅黑" pitchFamily="34" charset="-122"/>
              </a:endParaRPr>
            </a:p>
            <a:p>
              <a:r>
                <a:rPr lang="en-US" altLang="zh-CN" sz="1100" dirty="0" smtClean="0">
                  <a:solidFill>
                    <a:srgbClr val="CCC6A8"/>
                  </a:solidFill>
                  <a:ea typeface="微软雅黑" pitchFamily="34" charset="-122"/>
                </a:rPr>
                <a:t>1956 </a:t>
              </a:r>
              <a:r>
                <a:rPr lang="zh-CN" altLang="en-US" sz="1100" dirty="0" smtClean="0">
                  <a:solidFill>
                    <a:srgbClr val="CCC6A8"/>
                  </a:solidFill>
                  <a:ea typeface="微软雅黑" pitchFamily="34" charset="-122"/>
                </a:rPr>
                <a:t>？</a:t>
              </a:r>
              <a:r>
                <a:rPr lang="en-US" altLang="zh-CN" sz="1100" dirty="0" smtClean="0">
                  <a:solidFill>
                    <a:srgbClr val="CCC6A8"/>
                  </a:solidFill>
                  <a:ea typeface="微软雅黑" pitchFamily="34" charset="-122"/>
                </a:rPr>
                <a:t>- ?</a:t>
              </a:r>
              <a:r>
                <a:rPr lang="zh-CN" altLang="en-US" sz="1100" dirty="0" smtClean="0">
                  <a:solidFill>
                    <a:srgbClr val="CCC6A8"/>
                  </a:solidFill>
                  <a:ea typeface="微软雅黑" pitchFamily="34" charset="-122"/>
                </a:rPr>
                <a:t>任同济大学副校长 </a:t>
              </a:r>
              <a:endParaRPr lang="zh-CN" altLang="en-US" dirty="0"/>
            </a:p>
          </p:txBody>
        </p:sp>
        <p:sp>
          <p:nvSpPr>
            <p:cNvPr id="95" name="矩形 94"/>
            <p:cNvSpPr/>
            <p:nvPr/>
          </p:nvSpPr>
          <p:spPr>
            <a:xfrm>
              <a:off x="17160245" y="6336169"/>
              <a:ext cx="2026517" cy="430887"/>
            </a:xfrm>
            <a:prstGeom prst="rect">
              <a:avLst/>
            </a:prstGeom>
          </p:spPr>
          <p:txBody>
            <a:bodyPr wrap="none">
              <a:spAutoFit/>
            </a:bodyPr>
            <a:lstStyle/>
            <a:p>
              <a:r>
                <a:rPr lang="zh-CN" altLang="en-US" sz="1100" dirty="0" smtClean="0">
                  <a:solidFill>
                    <a:srgbClr val="C3BC99"/>
                  </a:solidFill>
                  <a:ea typeface="微软雅黑" pitchFamily="34" charset="-122"/>
                </a:rPr>
                <a:t>王卓君</a:t>
              </a:r>
              <a:endParaRPr lang="en-US" altLang="zh-CN" sz="1100" dirty="0" smtClean="0">
                <a:solidFill>
                  <a:srgbClr val="C3BC99"/>
                </a:solidFill>
                <a:ea typeface="微软雅黑" pitchFamily="34" charset="-122"/>
              </a:endParaRPr>
            </a:p>
            <a:p>
              <a:r>
                <a:rPr lang="en-US" altLang="zh-CN" sz="1100" dirty="0" smtClean="0">
                  <a:solidFill>
                    <a:srgbClr val="C3BC99"/>
                  </a:solidFill>
                  <a:ea typeface="微软雅黑" pitchFamily="34" charset="-122"/>
                </a:rPr>
                <a:t>1998-2001</a:t>
              </a:r>
              <a:r>
                <a:rPr lang="zh-CN" altLang="en-US" sz="1100" dirty="0" smtClean="0">
                  <a:solidFill>
                    <a:srgbClr val="C3BC99"/>
                  </a:solidFill>
                  <a:ea typeface="微软雅黑" pitchFamily="34" charset="-122"/>
                </a:rPr>
                <a:t>任东南大学副校长 </a:t>
              </a:r>
              <a:endParaRPr lang="zh-CN" altLang="en-US" dirty="0">
                <a:solidFill>
                  <a:srgbClr val="C3BC99"/>
                </a:solidFill>
              </a:endParaRPr>
            </a:p>
          </p:txBody>
        </p:sp>
        <p:sp>
          <p:nvSpPr>
            <p:cNvPr id="96" name="矩形 95"/>
            <p:cNvSpPr/>
            <p:nvPr/>
          </p:nvSpPr>
          <p:spPr>
            <a:xfrm>
              <a:off x="13983614" y="6421604"/>
              <a:ext cx="2032929" cy="430887"/>
            </a:xfrm>
            <a:prstGeom prst="rect">
              <a:avLst/>
            </a:prstGeom>
          </p:spPr>
          <p:txBody>
            <a:bodyPr wrap="none">
              <a:spAutoFit/>
            </a:bodyPr>
            <a:lstStyle/>
            <a:p>
              <a:r>
                <a:rPr lang="zh-CN" altLang="en-US" sz="1100" dirty="0" smtClean="0">
                  <a:solidFill>
                    <a:srgbClr val="CCC6A8"/>
                  </a:solidFill>
                  <a:ea typeface="微软雅黑" pitchFamily="34" charset="-122"/>
                </a:rPr>
                <a:t>陈 群</a:t>
              </a:r>
              <a:endParaRPr lang="en-US" altLang="zh-CN" sz="1100" dirty="0" smtClean="0">
                <a:solidFill>
                  <a:srgbClr val="CCC6A8"/>
                </a:solidFill>
                <a:ea typeface="微软雅黑" pitchFamily="34" charset="-122"/>
              </a:endParaRPr>
            </a:p>
            <a:p>
              <a:r>
                <a:rPr lang="en-US" altLang="zh-CN" sz="1100" dirty="0" smtClean="0">
                  <a:solidFill>
                    <a:srgbClr val="CCC6A8"/>
                  </a:solidFill>
                  <a:ea typeface="微软雅黑" pitchFamily="34" charset="-122"/>
                </a:rPr>
                <a:t>2003- </a:t>
              </a:r>
              <a:r>
                <a:rPr lang="zh-CN" altLang="en-US" sz="1100" dirty="0" smtClean="0">
                  <a:solidFill>
                    <a:srgbClr val="CCC6A8"/>
                  </a:solidFill>
                  <a:ea typeface="微软雅黑" pitchFamily="34" charset="-122"/>
                </a:rPr>
                <a:t>任华东师范大学副校长 </a:t>
              </a:r>
              <a:endParaRPr lang="zh-CN" altLang="en-US" dirty="0"/>
            </a:p>
          </p:txBody>
        </p:sp>
        <p:sp>
          <p:nvSpPr>
            <p:cNvPr id="97" name="矩形 96"/>
            <p:cNvSpPr/>
            <p:nvPr/>
          </p:nvSpPr>
          <p:spPr>
            <a:xfrm>
              <a:off x="16576037" y="3967964"/>
              <a:ext cx="2609850" cy="430887"/>
            </a:xfrm>
            <a:prstGeom prst="rect">
              <a:avLst/>
            </a:prstGeom>
          </p:spPr>
          <p:txBody>
            <a:bodyPr>
              <a:spAutoFit/>
            </a:bodyPr>
            <a:lstStyle/>
            <a:p>
              <a:r>
                <a:rPr lang="zh-CN" altLang="en-US" sz="1100" dirty="0" smtClean="0">
                  <a:solidFill>
                    <a:srgbClr val="CCC6A8"/>
                  </a:solidFill>
                  <a:ea typeface="微软雅黑" pitchFamily="34" charset="-122"/>
                </a:rPr>
                <a:t>王培生 </a:t>
              </a:r>
              <a:r>
                <a:rPr lang="en-US" altLang="zh-CN" sz="1100" dirty="0" smtClean="0">
                  <a:solidFill>
                    <a:srgbClr val="CCC6A8"/>
                  </a:solidFill>
                  <a:ea typeface="微软雅黑" pitchFamily="34" charset="-122"/>
                </a:rPr>
                <a:t>1977-</a:t>
              </a:r>
              <a:r>
                <a:rPr lang="zh-CN" altLang="en-US" sz="1100" dirty="0" smtClean="0">
                  <a:solidFill>
                    <a:srgbClr val="CCC6A8"/>
                  </a:solidFill>
                  <a:ea typeface="微软雅黑" pitchFamily="34" charset="-122"/>
                </a:rPr>
                <a:t>？</a:t>
              </a:r>
              <a:endParaRPr lang="en-US" altLang="zh-CN" sz="1100" dirty="0" smtClean="0">
                <a:solidFill>
                  <a:srgbClr val="CCC6A8"/>
                </a:solidFill>
                <a:ea typeface="微软雅黑" pitchFamily="34" charset="-122"/>
              </a:endParaRPr>
            </a:p>
            <a:p>
              <a:r>
                <a:rPr lang="zh-CN" altLang="en-US" sz="1100" dirty="0" smtClean="0">
                  <a:solidFill>
                    <a:srgbClr val="CCC6A8"/>
                  </a:solidFill>
                  <a:ea typeface="微软雅黑" pitchFamily="34" charset="-122"/>
                </a:rPr>
                <a:t>任西北工业大学副校长 </a:t>
              </a:r>
              <a:endParaRPr lang="zh-CN" altLang="en-US" dirty="0"/>
            </a:p>
          </p:txBody>
        </p:sp>
        <p:sp>
          <p:nvSpPr>
            <p:cNvPr id="98" name="矩形 97"/>
            <p:cNvSpPr/>
            <p:nvPr/>
          </p:nvSpPr>
          <p:spPr>
            <a:xfrm>
              <a:off x="16612550" y="5793614"/>
              <a:ext cx="2173993" cy="430887"/>
            </a:xfrm>
            <a:prstGeom prst="rect">
              <a:avLst/>
            </a:prstGeom>
          </p:spPr>
          <p:txBody>
            <a:bodyPr wrap="none">
              <a:spAutoFit/>
            </a:bodyPr>
            <a:lstStyle/>
            <a:p>
              <a:r>
                <a:rPr lang="zh-CN" altLang="en-US" sz="1100" dirty="0" smtClean="0">
                  <a:solidFill>
                    <a:srgbClr val="CCC6A8"/>
                  </a:solidFill>
                  <a:ea typeface="微软雅黑" pitchFamily="34" charset="-122"/>
                </a:rPr>
                <a:t>任南琪</a:t>
              </a:r>
              <a:endParaRPr lang="en-US" altLang="zh-CN" sz="1100" dirty="0" smtClean="0">
                <a:solidFill>
                  <a:srgbClr val="CCC6A8"/>
                </a:solidFill>
                <a:ea typeface="微软雅黑" pitchFamily="34" charset="-122"/>
              </a:endParaRPr>
            </a:p>
            <a:p>
              <a:r>
                <a:rPr lang="en-US" altLang="zh-CN" sz="1100" dirty="0" smtClean="0">
                  <a:solidFill>
                    <a:srgbClr val="CCC6A8"/>
                  </a:solidFill>
                  <a:ea typeface="微软雅黑" pitchFamily="34" charset="-122"/>
                </a:rPr>
                <a:t>2009- </a:t>
              </a:r>
              <a:r>
                <a:rPr lang="zh-CN" altLang="en-US" sz="1100" dirty="0" smtClean="0">
                  <a:solidFill>
                    <a:srgbClr val="CCC6A8"/>
                  </a:solidFill>
                  <a:ea typeface="微软雅黑" pitchFamily="34" charset="-122"/>
                </a:rPr>
                <a:t>任哈尔滨工业大学副校长 </a:t>
              </a:r>
              <a:endParaRPr lang="zh-CN" altLang="en-US" dirty="0"/>
            </a:p>
          </p:txBody>
        </p:sp>
      </p:grpSp>
      <p:sp>
        <p:nvSpPr>
          <p:cNvPr id="2" name="TextBox 1"/>
          <p:cNvSpPr txBox="1"/>
          <p:nvPr/>
        </p:nvSpPr>
        <p:spPr>
          <a:xfrm>
            <a:off x="5219700" y="5464997"/>
            <a:ext cx="1971702" cy="374461"/>
          </a:xfrm>
          <a:prstGeom prst="rect">
            <a:avLst/>
          </a:prstGeom>
          <a:noFill/>
        </p:spPr>
        <p:txBody>
          <a:bodyPr wrap="square" rtlCol="0">
            <a:spAutoFit/>
          </a:bodyPr>
          <a:lstStyle/>
          <a:p>
            <a:pPr lvl="0" algn="ctr">
              <a:lnSpc>
                <a:spcPts val="2200"/>
              </a:lnSpc>
            </a:pPr>
            <a:r>
              <a:rPr lang="en-US" altLang="zh-CN" sz="6000" dirty="0" smtClean="0">
                <a:solidFill>
                  <a:srgbClr val="003300"/>
                </a:solidFill>
                <a:latin typeface="微软雅黑"/>
                <a:ea typeface="微软雅黑"/>
              </a:rPr>
              <a:t>……</a:t>
            </a:r>
          </a:p>
        </p:txBody>
      </p:sp>
      <p:sp>
        <p:nvSpPr>
          <p:cNvPr id="4" name="TextBox 3"/>
          <p:cNvSpPr txBox="1"/>
          <p:nvPr/>
        </p:nvSpPr>
        <p:spPr>
          <a:xfrm>
            <a:off x="474132" y="1069241"/>
            <a:ext cx="9425517" cy="634917"/>
          </a:xfrm>
          <a:prstGeom prst="rect">
            <a:avLst/>
          </a:prstGeom>
          <a:noFill/>
        </p:spPr>
        <p:txBody>
          <a:bodyPr wrap="square" rtlCol="0">
            <a:spAutoFit/>
          </a:bodyPr>
          <a:lstStyle/>
          <a:p>
            <a:pPr>
              <a:lnSpc>
                <a:spcPts val="2200"/>
              </a:lnSpc>
              <a:spcBef>
                <a:spcPts val="0"/>
              </a:spcBef>
              <a:spcAft>
                <a:spcPts val="0"/>
              </a:spcAft>
            </a:pPr>
            <a:r>
              <a:rPr lang="zh-CN" altLang="en-US" sz="1600" b="1" dirty="0" smtClean="0">
                <a:latin typeface="+mn-ea"/>
                <a:ea typeface="+mn-ea"/>
              </a:rPr>
              <a:t>阳羡风景区占有宜兴</a:t>
            </a:r>
            <a:r>
              <a:rPr lang="en-US" altLang="zh-CN" sz="1600" b="1" dirty="0" smtClean="0">
                <a:latin typeface="+mn-ea"/>
                <a:ea typeface="+mn-ea"/>
              </a:rPr>
              <a:t>70%</a:t>
            </a:r>
            <a:r>
              <a:rPr lang="zh-CN" altLang="en-US" sz="1600" b="1" dirty="0" smtClean="0">
                <a:latin typeface="+mn-ea"/>
                <a:ea typeface="+mn-ea"/>
              </a:rPr>
              <a:t>的旅游资源，人文资源丰厚，生态环境优良，具难得的旅游潜力</a:t>
            </a:r>
            <a:r>
              <a:rPr lang="zh-CN" altLang="en-US" sz="1600" b="1" dirty="0" smtClean="0">
                <a:latin typeface="+mn-ea"/>
                <a:ea typeface="+mn-ea"/>
              </a:rPr>
              <a:t>。</a:t>
            </a:r>
            <a:endParaRPr lang="en-US" altLang="zh-CN" sz="1600" b="1" dirty="0" smtClean="0">
              <a:latin typeface="+mn-ea"/>
              <a:ea typeface="+mn-ea"/>
            </a:endParaRPr>
          </a:p>
          <a:p>
            <a:pPr>
              <a:lnSpc>
                <a:spcPts val="2200"/>
              </a:lnSpc>
              <a:spcBef>
                <a:spcPts val="0"/>
              </a:spcBef>
              <a:spcAft>
                <a:spcPts val="0"/>
              </a:spcAft>
            </a:pPr>
            <a:r>
              <a:rPr lang="zh-CN" altLang="en-US" sz="1600" b="1" dirty="0" smtClean="0">
                <a:latin typeface="+mn-ea"/>
                <a:ea typeface="+mn-ea"/>
              </a:rPr>
              <a:t>根据</a:t>
            </a:r>
            <a:r>
              <a:rPr lang="zh-CN" altLang="en-US" sz="1600" b="1" dirty="0" smtClean="0">
                <a:latin typeface="+mn-ea"/>
                <a:ea typeface="+mn-ea"/>
              </a:rPr>
              <a:t>阳羡风景区发展休闲旅游的愿望，我们从休闲旅游的角度审视阳羡资源的价值。</a:t>
            </a:r>
          </a:p>
        </p:txBody>
      </p:sp>
      <p:sp>
        <p:nvSpPr>
          <p:cNvPr id="5" name="矩形 4"/>
          <p:cNvSpPr/>
          <p:nvPr/>
        </p:nvSpPr>
        <p:spPr>
          <a:xfrm>
            <a:off x="445526" y="599437"/>
            <a:ext cx="4774174" cy="374461"/>
          </a:xfrm>
          <a:prstGeom prst="rect">
            <a:avLst/>
          </a:prstGeom>
          <a:effectLst>
            <a:outerShdw blurRad="50800" dist="38100" dir="5400000" algn="t" rotWithShape="0">
              <a:prstClr val="black">
                <a:alpha val="20000"/>
              </a:prstClr>
            </a:outerShdw>
          </a:effectLst>
        </p:spPr>
        <p:txBody>
          <a:bodyPr wrap="square">
            <a:spAutoFit/>
          </a:bodyPr>
          <a:lstStyle/>
          <a:p>
            <a:pPr lvl="0">
              <a:lnSpc>
                <a:spcPts val="2200"/>
              </a:lnSpc>
              <a:spcBef>
                <a:spcPts val="400"/>
              </a:spcBef>
              <a:spcAft>
                <a:spcPts val="400"/>
              </a:spcAft>
            </a:pPr>
            <a:r>
              <a:rPr lang="zh-CN" altLang="en-US" b="1" dirty="0" smtClean="0">
                <a:solidFill>
                  <a:srgbClr val="003300"/>
                </a:solidFill>
                <a:latin typeface="微软雅黑"/>
                <a:ea typeface="微软雅黑"/>
              </a:rPr>
              <a:t>人文资源</a:t>
            </a:r>
            <a:r>
              <a:rPr lang="en-US" altLang="zh-CN" b="1" dirty="0" smtClean="0">
                <a:solidFill>
                  <a:srgbClr val="003300"/>
                </a:solidFill>
                <a:latin typeface="微软雅黑"/>
                <a:ea typeface="微软雅黑"/>
              </a:rPr>
              <a:t>——</a:t>
            </a:r>
            <a:r>
              <a:rPr lang="zh-CN" altLang="en-US" b="1" dirty="0" smtClean="0">
                <a:solidFill>
                  <a:srgbClr val="003300"/>
                </a:solidFill>
                <a:latin typeface="微软雅黑"/>
                <a:ea typeface="微软雅黑"/>
              </a:rPr>
              <a:t>文化背景</a:t>
            </a:r>
            <a:endParaRPr lang="en-US" altLang="zh-CN" b="1" dirty="0" smtClean="0">
              <a:solidFill>
                <a:srgbClr val="003300"/>
              </a:solidFill>
              <a:latin typeface="微软雅黑"/>
              <a:ea typeface="微软雅黑"/>
            </a:endParaRPr>
          </a:p>
        </p:txBody>
      </p:sp>
      <p:sp>
        <p:nvSpPr>
          <p:cNvPr id="6" name="矩形 5"/>
          <p:cNvSpPr/>
          <p:nvPr/>
        </p:nvSpPr>
        <p:spPr>
          <a:xfrm>
            <a:off x="3112133" y="2105801"/>
            <a:ext cx="4215133" cy="461665"/>
          </a:xfrm>
          <a:prstGeom prst="rect">
            <a:avLst/>
          </a:prstGeom>
        </p:spPr>
        <p:txBody>
          <a:bodyPr wrap="square">
            <a:spAutoFit/>
          </a:bodyPr>
          <a:lstStyle/>
          <a:p>
            <a:pPr algn="ctr"/>
            <a:r>
              <a:rPr lang="zh-CN" altLang="en-US" b="1" dirty="0" smtClean="0">
                <a:solidFill>
                  <a:srgbClr val="003300"/>
                </a:solidFill>
                <a:latin typeface="微软雅黑"/>
                <a:ea typeface="微软雅黑"/>
              </a:rPr>
              <a:t>全国著名的</a:t>
            </a:r>
            <a:r>
              <a:rPr lang="en-US" altLang="en-US" b="1" dirty="0" smtClean="0">
                <a:solidFill>
                  <a:srgbClr val="003300"/>
                </a:solidFill>
              </a:rPr>
              <a:t>“</a:t>
            </a:r>
            <a:r>
              <a:rPr lang="zh-CN" altLang="en-US" b="1" dirty="0" smtClean="0">
                <a:solidFill>
                  <a:srgbClr val="003300"/>
                </a:solidFill>
                <a:latin typeface="微软雅黑"/>
                <a:ea typeface="微软雅黑"/>
              </a:rPr>
              <a:t>陶都</a:t>
            </a:r>
            <a:r>
              <a:rPr lang="en-US" altLang="en-US" b="1" dirty="0" smtClean="0">
                <a:solidFill>
                  <a:srgbClr val="003300"/>
                </a:solidFill>
              </a:rPr>
              <a:t>”</a:t>
            </a:r>
            <a:r>
              <a:rPr lang="zh-CN" altLang="en-US" b="1" dirty="0" smtClean="0">
                <a:solidFill>
                  <a:srgbClr val="003300"/>
                </a:solidFill>
                <a:latin typeface="微软雅黑"/>
                <a:ea typeface="微软雅黑"/>
              </a:rPr>
              <a:t> </a:t>
            </a:r>
            <a:endParaRPr lang="zh-CN" altLang="en-US" b="1" dirty="0"/>
          </a:p>
        </p:txBody>
      </p:sp>
      <p:sp>
        <p:nvSpPr>
          <p:cNvPr id="7" name="矩形 6"/>
          <p:cNvSpPr/>
          <p:nvPr/>
        </p:nvSpPr>
        <p:spPr>
          <a:xfrm>
            <a:off x="2627276" y="2105801"/>
            <a:ext cx="5184847" cy="461665"/>
          </a:xfrm>
          <a:prstGeom prst="rect">
            <a:avLst/>
          </a:prstGeom>
        </p:spPr>
        <p:txBody>
          <a:bodyPr wrap="square">
            <a:spAutoFit/>
          </a:bodyPr>
          <a:lstStyle/>
          <a:p>
            <a:pPr algn="ctr"/>
            <a:r>
              <a:rPr lang="zh-CN" altLang="en-US" b="1" dirty="0" smtClean="0">
                <a:solidFill>
                  <a:srgbClr val="003300"/>
                </a:solidFill>
                <a:latin typeface="微软雅黑"/>
                <a:ea typeface="微软雅黑"/>
              </a:rPr>
              <a:t>国家级非物质文化遗产</a:t>
            </a:r>
            <a:r>
              <a:rPr lang="en-US" altLang="en-US" b="1" dirty="0" smtClean="0">
                <a:solidFill>
                  <a:srgbClr val="003300"/>
                </a:solidFill>
              </a:rPr>
              <a:t>“</a:t>
            </a:r>
            <a:r>
              <a:rPr lang="zh-CN" altLang="en-US" b="1" dirty="0" smtClean="0">
                <a:solidFill>
                  <a:srgbClr val="003300"/>
                </a:solidFill>
                <a:latin typeface="微软雅黑"/>
                <a:ea typeface="微软雅黑"/>
              </a:rPr>
              <a:t>紫砂陶</a:t>
            </a:r>
            <a:r>
              <a:rPr lang="en-US" altLang="en-US" b="1" dirty="0" smtClean="0">
                <a:solidFill>
                  <a:srgbClr val="003300"/>
                </a:solidFill>
              </a:rPr>
              <a:t>”</a:t>
            </a:r>
            <a:endParaRPr lang="zh-CN" altLang="en-US" b="1" dirty="0"/>
          </a:p>
        </p:txBody>
      </p:sp>
      <p:grpSp>
        <p:nvGrpSpPr>
          <p:cNvPr id="29" name="组合 28"/>
          <p:cNvGrpSpPr/>
          <p:nvPr/>
        </p:nvGrpSpPr>
        <p:grpSpPr>
          <a:xfrm>
            <a:off x="1605706" y="1631132"/>
            <a:ext cx="8142400" cy="1984777"/>
            <a:chOff x="1605706" y="1631132"/>
            <a:chExt cx="8142400" cy="1984777"/>
          </a:xfrm>
        </p:grpSpPr>
        <p:sp>
          <p:nvSpPr>
            <p:cNvPr id="24" name="矩形 23"/>
            <p:cNvSpPr/>
            <p:nvPr/>
          </p:nvSpPr>
          <p:spPr>
            <a:xfrm>
              <a:off x="4344181" y="2836061"/>
              <a:ext cx="5184847" cy="461665"/>
            </a:xfrm>
            <a:prstGeom prst="rect">
              <a:avLst/>
            </a:prstGeom>
          </p:spPr>
          <p:txBody>
            <a:bodyPr wrap="square">
              <a:spAutoFit/>
            </a:bodyPr>
            <a:lstStyle/>
            <a:p>
              <a:pPr algn="ctr"/>
              <a:r>
                <a:rPr lang="zh-CN" altLang="en-US" b="1" dirty="0" smtClean="0">
                  <a:solidFill>
                    <a:schemeClr val="bg2">
                      <a:lumMod val="90000"/>
                    </a:schemeClr>
                  </a:solidFill>
                  <a:latin typeface="微软雅黑"/>
                  <a:ea typeface="微软雅黑"/>
                </a:rPr>
                <a:t>文化遗产</a:t>
              </a:r>
              <a:r>
                <a:rPr lang="en-US" altLang="en-US" b="1" dirty="0" smtClean="0">
                  <a:solidFill>
                    <a:schemeClr val="bg2">
                      <a:lumMod val="90000"/>
                    </a:schemeClr>
                  </a:solidFill>
                </a:rPr>
                <a:t>“</a:t>
              </a:r>
              <a:r>
                <a:rPr lang="zh-CN" altLang="en-US" b="1" dirty="0" smtClean="0">
                  <a:solidFill>
                    <a:schemeClr val="bg2">
                      <a:lumMod val="90000"/>
                    </a:schemeClr>
                  </a:solidFill>
                  <a:latin typeface="微软雅黑"/>
                  <a:ea typeface="微软雅黑"/>
                </a:rPr>
                <a:t>紫砂陶</a:t>
              </a:r>
              <a:r>
                <a:rPr lang="en-US" altLang="en-US" b="1" dirty="0" smtClean="0">
                  <a:solidFill>
                    <a:schemeClr val="bg2">
                      <a:lumMod val="90000"/>
                    </a:schemeClr>
                  </a:solidFill>
                </a:rPr>
                <a:t>”</a:t>
              </a:r>
              <a:endParaRPr lang="zh-CN" altLang="en-US" b="1" dirty="0">
                <a:solidFill>
                  <a:schemeClr val="bg2">
                    <a:lumMod val="90000"/>
                  </a:schemeClr>
                </a:solidFill>
              </a:endParaRPr>
            </a:p>
          </p:txBody>
        </p:sp>
        <p:grpSp>
          <p:nvGrpSpPr>
            <p:cNvPr id="28" name="组合 27"/>
            <p:cNvGrpSpPr/>
            <p:nvPr/>
          </p:nvGrpSpPr>
          <p:grpSpPr>
            <a:xfrm>
              <a:off x="1605706" y="1631132"/>
              <a:ext cx="8142400" cy="1984777"/>
              <a:chOff x="1605706" y="1631132"/>
              <a:chExt cx="8142400" cy="1984777"/>
            </a:xfrm>
          </p:grpSpPr>
          <p:sp>
            <p:nvSpPr>
              <p:cNvPr id="21" name="矩形 20"/>
              <p:cNvSpPr/>
              <p:nvPr/>
            </p:nvSpPr>
            <p:spPr>
              <a:xfrm>
                <a:off x="1899470" y="1740671"/>
                <a:ext cx="5219700" cy="584775"/>
              </a:xfrm>
              <a:prstGeom prst="rect">
                <a:avLst/>
              </a:prstGeom>
            </p:spPr>
            <p:txBody>
              <a:bodyPr>
                <a:spAutoFit/>
              </a:bodyPr>
              <a:lstStyle/>
              <a:p>
                <a:pPr indent="365125"/>
                <a:r>
                  <a:rPr lang="zh-CN" altLang="en-US" sz="1000" dirty="0" smtClean="0">
                    <a:solidFill>
                      <a:schemeClr val="bg2">
                        <a:lumMod val="50000"/>
                      </a:schemeClr>
                    </a:solidFill>
                    <a:ea typeface="微软雅黑" pitchFamily="34" charset="-122"/>
                  </a:rPr>
                  <a:t>宜兴陶瓷的“五朵金花”</a:t>
                </a:r>
                <a:endParaRPr lang="en-US" altLang="zh-CN" sz="1000" dirty="0" smtClean="0">
                  <a:solidFill>
                    <a:schemeClr val="bg2">
                      <a:lumMod val="50000"/>
                    </a:schemeClr>
                  </a:solidFill>
                  <a:ea typeface="微软雅黑" pitchFamily="34" charset="-122"/>
                </a:endParaRPr>
              </a:p>
              <a:p>
                <a:r>
                  <a:rPr lang="zh-CN" altLang="en-US" sz="1100" dirty="0" smtClean="0">
                    <a:solidFill>
                      <a:schemeClr val="bg2">
                        <a:lumMod val="50000"/>
                      </a:schemeClr>
                    </a:solidFill>
                    <a:ea typeface="微软雅黑" pitchFamily="34" charset="-122"/>
                  </a:rPr>
                  <a:t>紫砂、青瓷、均陶、彩陶、精陶</a:t>
                </a:r>
                <a:endParaRPr lang="en-US" altLang="zh-CN" sz="1100" dirty="0" smtClean="0">
                  <a:solidFill>
                    <a:schemeClr val="bg2">
                      <a:lumMod val="50000"/>
                    </a:schemeClr>
                  </a:solidFill>
                  <a:ea typeface="微软雅黑" pitchFamily="34" charset="-122"/>
                </a:endParaRPr>
              </a:p>
              <a:p>
                <a:pPr indent="450850"/>
                <a:r>
                  <a:rPr lang="zh-CN" altLang="en-US" sz="1000" dirty="0" smtClean="0">
                    <a:solidFill>
                      <a:schemeClr val="bg2">
                        <a:lumMod val="50000"/>
                      </a:schemeClr>
                    </a:solidFill>
                    <a:ea typeface="微软雅黑" pitchFamily="34" charset="-122"/>
                  </a:rPr>
                  <a:t>饮誉海内外</a:t>
                </a:r>
                <a:endParaRPr lang="zh-CN" altLang="en-US" sz="1000" dirty="0">
                  <a:solidFill>
                    <a:schemeClr val="bg2">
                      <a:lumMod val="50000"/>
                    </a:schemeClr>
                  </a:solidFill>
                  <a:ea typeface="微软雅黑" pitchFamily="34" charset="-122"/>
                </a:endParaRPr>
              </a:p>
            </p:txBody>
          </p:sp>
          <p:grpSp>
            <p:nvGrpSpPr>
              <p:cNvPr id="27" name="组合 26"/>
              <p:cNvGrpSpPr/>
              <p:nvPr/>
            </p:nvGrpSpPr>
            <p:grpSpPr>
              <a:xfrm>
                <a:off x="1605706" y="2580470"/>
                <a:ext cx="5184847" cy="1035439"/>
                <a:chOff x="3382891" y="4406120"/>
                <a:chExt cx="5184847" cy="1035439"/>
              </a:xfrm>
            </p:grpSpPr>
            <p:sp>
              <p:nvSpPr>
                <p:cNvPr id="25" name="矩形 24"/>
                <p:cNvSpPr/>
                <p:nvPr/>
              </p:nvSpPr>
              <p:spPr>
                <a:xfrm>
                  <a:off x="3382891" y="4406120"/>
                  <a:ext cx="5184847" cy="1015663"/>
                </a:xfrm>
                <a:prstGeom prst="rect">
                  <a:avLst/>
                </a:prstGeom>
              </p:spPr>
              <p:txBody>
                <a:bodyPr wrap="square">
                  <a:spAutoFit/>
                </a:bodyPr>
                <a:lstStyle/>
                <a:p>
                  <a:pPr indent="801688">
                    <a:lnSpc>
                      <a:spcPts val="1800"/>
                    </a:lnSpc>
                  </a:pPr>
                  <a:r>
                    <a:rPr lang="zh-CN" altLang="en-US" sz="1200" b="1" dirty="0" smtClean="0">
                      <a:solidFill>
                        <a:srgbClr val="D8D3BA"/>
                      </a:solidFill>
                      <a:latin typeface="微软雅黑"/>
                      <a:ea typeface="微软雅黑"/>
                    </a:rPr>
                    <a:t>宜兴紫砂工艺</a:t>
                  </a:r>
                  <a:endParaRPr lang="en-US" altLang="zh-CN" sz="1200" b="1" dirty="0" smtClean="0">
                    <a:solidFill>
                      <a:srgbClr val="D8D3BA"/>
                    </a:solidFill>
                    <a:latin typeface="微软雅黑"/>
                    <a:ea typeface="微软雅黑"/>
                  </a:endParaRPr>
                </a:p>
                <a:p>
                  <a:pPr indent="450850">
                    <a:lnSpc>
                      <a:spcPts val="1800"/>
                    </a:lnSpc>
                  </a:pPr>
                  <a:r>
                    <a:rPr lang="zh-CN" altLang="en-US" sz="1200" b="1" dirty="0" smtClean="0">
                      <a:solidFill>
                        <a:srgbClr val="D8D3BA"/>
                      </a:solidFill>
                      <a:latin typeface="微软雅黑"/>
                      <a:ea typeface="微软雅黑"/>
                    </a:rPr>
                    <a:t>始于北宋，盛于明清，繁荣于当今</a:t>
                  </a:r>
                  <a:endParaRPr lang="en-US" altLang="zh-CN" sz="1200" b="1" dirty="0" smtClean="0">
                    <a:solidFill>
                      <a:srgbClr val="D8D3BA"/>
                    </a:solidFill>
                    <a:latin typeface="微软雅黑"/>
                    <a:ea typeface="微软雅黑"/>
                  </a:endParaRPr>
                </a:p>
                <a:p>
                  <a:pPr indent="987425">
                    <a:lnSpc>
                      <a:spcPts val="1800"/>
                    </a:lnSpc>
                  </a:pPr>
                  <a:r>
                    <a:rPr lang="zh-CN" altLang="en-US" sz="1200" b="1" dirty="0" smtClean="0">
                      <a:solidFill>
                        <a:srgbClr val="D8D3BA"/>
                      </a:solidFill>
                      <a:latin typeface="微软雅黑"/>
                      <a:ea typeface="微软雅黑"/>
                    </a:rPr>
                    <a:t>集</a:t>
                  </a:r>
                  <a:r>
                    <a:rPr lang="zh-CN" altLang="en-US" sz="1600" b="1" dirty="0" smtClean="0">
                      <a:solidFill>
                        <a:srgbClr val="D8D3BA"/>
                      </a:solidFill>
                      <a:latin typeface="微软雅黑"/>
                      <a:ea typeface="微软雅黑"/>
                    </a:rPr>
                    <a:t>书画、诗文、篆刻、雕塑</a:t>
                  </a:r>
                  <a:r>
                    <a:rPr lang="zh-CN" altLang="en-US" sz="1200" b="1" dirty="0" smtClean="0">
                      <a:solidFill>
                        <a:srgbClr val="D8D3BA"/>
                      </a:solidFill>
                      <a:latin typeface="微软雅黑"/>
                      <a:ea typeface="微软雅黑"/>
                    </a:rPr>
                    <a:t>于一体</a:t>
                  </a:r>
                  <a:endParaRPr lang="en-US" altLang="zh-CN" sz="1200" b="1" dirty="0" smtClean="0">
                    <a:solidFill>
                      <a:srgbClr val="D8D3BA"/>
                    </a:solidFill>
                    <a:latin typeface="微软雅黑"/>
                    <a:ea typeface="微软雅黑"/>
                  </a:endParaRPr>
                </a:p>
                <a:p>
                  <a:pPr indent="1350963">
                    <a:lnSpc>
                      <a:spcPts val="1800"/>
                    </a:lnSpc>
                  </a:pPr>
                  <a:r>
                    <a:rPr lang="zh-CN" altLang="en-US" sz="1200" b="1" dirty="0" smtClean="0">
                      <a:solidFill>
                        <a:srgbClr val="D8D3BA"/>
                      </a:solidFill>
                      <a:latin typeface="微软雅黑"/>
                      <a:ea typeface="微软雅黑"/>
                    </a:rPr>
                    <a:t>成为</a:t>
                  </a:r>
                </a:p>
              </p:txBody>
            </p:sp>
            <p:sp>
              <p:nvSpPr>
                <p:cNvPr id="26" name="矩形 25"/>
                <p:cNvSpPr/>
                <p:nvPr/>
              </p:nvSpPr>
              <p:spPr>
                <a:xfrm>
                  <a:off x="5084617" y="5118394"/>
                  <a:ext cx="1620957" cy="323165"/>
                </a:xfrm>
                <a:prstGeom prst="rect">
                  <a:avLst/>
                </a:prstGeom>
              </p:spPr>
              <p:txBody>
                <a:bodyPr wrap="square">
                  <a:spAutoFit/>
                </a:bodyPr>
                <a:lstStyle/>
                <a:p>
                  <a:pPr>
                    <a:lnSpc>
                      <a:spcPts val="1800"/>
                    </a:lnSpc>
                  </a:pPr>
                  <a:r>
                    <a:rPr lang="zh-CN" altLang="en-US" sz="1400" b="1" dirty="0" smtClean="0">
                      <a:solidFill>
                        <a:srgbClr val="D8D3BA"/>
                      </a:solidFill>
                      <a:latin typeface="微软雅黑"/>
                      <a:ea typeface="微软雅黑"/>
                    </a:rPr>
                    <a:t>独步世界的艺术品</a:t>
                  </a:r>
                  <a:endParaRPr lang="zh-CN" altLang="en-US" sz="2800" dirty="0"/>
                </a:p>
              </p:txBody>
            </p:sp>
          </p:grpSp>
          <p:grpSp>
            <p:nvGrpSpPr>
              <p:cNvPr id="20" name="组合 19"/>
              <p:cNvGrpSpPr/>
              <p:nvPr/>
            </p:nvGrpSpPr>
            <p:grpSpPr>
              <a:xfrm>
                <a:off x="2732057" y="1631132"/>
                <a:ext cx="7016049" cy="1804810"/>
                <a:chOff x="2732057" y="1631132"/>
                <a:chExt cx="7016049" cy="1804810"/>
              </a:xfrm>
            </p:grpSpPr>
            <p:sp>
              <p:nvSpPr>
                <p:cNvPr id="14" name="矩形 13"/>
                <p:cNvSpPr/>
                <p:nvPr/>
              </p:nvSpPr>
              <p:spPr>
                <a:xfrm>
                  <a:off x="2732057" y="2705114"/>
                  <a:ext cx="2082621" cy="276999"/>
                </a:xfrm>
                <a:prstGeom prst="rect">
                  <a:avLst/>
                </a:prstGeom>
              </p:spPr>
              <p:txBody>
                <a:bodyPr wrap="none">
                  <a:spAutoFit/>
                </a:bodyPr>
                <a:lstStyle/>
                <a:p>
                  <a:r>
                    <a:rPr lang="zh-CN" altLang="en-US" sz="1200" dirty="0" smtClean="0">
                      <a:solidFill>
                        <a:schemeClr val="bg2">
                          <a:lumMod val="50000"/>
                        </a:schemeClr>
                      </a:solidFill>
                      <a:latin typeface="Arial" pitchFamily="34" charset="0"/>
                      <a:ea typeface="+mj-ea"/>
                    </a:rPr>
                    <a:t>宜兴有</a:t>
                  </a:r>
                  <a:r>
                    <a:rPr lang="en-US" altLang="zh-CN" sz="1200" dirty="0" smtClean="0">
                      <a:solidFill>
                        <a:schemeClr val="bg2">
                          <a:lumMod val="50000"/>
                        </a:schemeClr>
                      </a:solidFill>
                      <a:latin typeface="Arial" pitchFamily="34" charset="0"/>
                      <a:ea typeface="+mj-ea"/>
                    </a:rPr>
                    <a:t>7000</a:t>
                  </a:r>
                  <a:r>
                    <a:rPr lang="zh-CN" altLang="en-US" sz="1200" dirty="0" smtClean="0">
                      <a:solidFill>
                        <a:schemeClr val="bg2">
                          <a:lumMod val="50000"/>
                        </a:schemeClr>
                      </a:solidFill>
                      <a:latin typeface="Arial" pitchFamily="34" charset="0"/>
                      <a:ea typeface="+mj-ea"/>
                    </a:rPr>
                    <a:t>多年的制陶历史</a:t>
                  </a:r>
                  <a:endParaRPr lang="zh-CN" altLang="en-US" sz="1200" dirty="0">
                    <a:solidFill>
                      <a:schemeClr val="bg2">
                        <a:lumMod val="50000"/>
                      </a:schemeClr>
                    </a:solidFill>
                    <a:latin typeface="Arial" pitchFamily="34" charset="0"/>
                    <a:ea typeface="+mj-ea"/>
                  </a:endParaRPr>
                </a:p>
              </p:txBody>
            </p:sp>
            <p:sp>
              <p:nvSpPr>
                <p:cNvPr id="15" name="矩形 14"/>
                <p:cNvSpPr/>
                <p:nvPr/>
              </p:nvSpPr>
              <p:spPr>
                <a:xfrm>
                  <a:off x="5147468" y="1631132"/>
                  <a:ext cx="3771132" cy="523220"/>
                </a:xfrm>
                <a:prstGeom prst="rect">
                  <a:avLst/>
                </a:prstGeom>
              </p:spPr>
              <p:txBody>
                <a:bodyPr wrap="square">
                  <a:spAutoFit/>
                </a:bodyPr>
                <a:lstStyle/>
                <a:p>
                  <a:pPr indent="539750"/>
                  <a:r>
                    <a:rPr lang="zh-CN" altLang="en-US" sz="1200" dirty="0" smtClean="0">
                      <a:solidFill>
                        <a:schemeClr val="bg2">
                          <a:lumMod val="75000"/>
                        </a:schemeClr>
                      </a:solidFill>
                      <a:ea typeface="微软雅黑" pitchFamily="34" charset="-122"/>
                    </a:rPr>
                    <a:t>古往今来的工艺大师</a:t>
                  </a:r>
                  <a:endParaRPr lang="en-US" altLang="zh-CN" sz="1200" dirty="0" smtClean="0">
                    <a:solidFill>
                      <a:schemeClr val="bg2">
                        <a:lumMod val="75000"/>
                      </a:schemeClr>
                    </a:solidFill>
                    <a:ea typeface="微软雅黑" pitchFamily="34" charset="-122"/>
                  </a:endParaRPr>
                </a:p>
                <a:p>
                  <a:r>
                    <a:rPr lang="zh-CN" altLang="en-US" sz="1200" dirty="0" smtClean="0">
                      <a:solidFill>
                        <a:schemeClr val="bg2">
                          <a:lumMod val="75000"/>
                        </a:schemeClr>
                      </a:solidFill>
                      <a:ea typeface="微软雅黑" pitchFamily="34" charset="-122"/>
                    </a:rPr>
                    <a:t>和民间艺人</a:t>
                  </a:r>
                  <a:r>
                    <a:rPr lang="zh-CN" altLang="en-US" sz="1600" dirty="0" smtClean="0">
                      <a:solidFill>
                        <a:schemeClr val="bg2">
                          <a:lumMod val="75000"/>
                        </a:schemeClr>
                      </a:solidFill>
                      <a:ea typeface="微软雅黑" pitchFamily="34" charset="-122"/>
                    </a:rPr>
                    <a:t>薪火相传</a:t>
                  </a:r>
                  <a:endParaRPr lang="en-US" altLang="zh-CN" sz="1200" dirty="0" smtClean="0">
                    <a:solidFill>
                      <a:schemeClr val="bg2">
                        <a:lumMod val="75000"/>
                      </a:schemeClr>
                    </a:solidFill>
                    <a:ea typeface="微软雅黑" pitchFamily="34" charset="-122"/>
                  </a:endParaRPr>
                </a:p>
              </p:txBody>
            </p:sp>
            <p:sp>
              <p:nvSpPr>
                <p:cNvPr id="16" name="矩形 15"/>
                <p:cNvSpPr/>
                <p:nvPr/>
              </p:nvSpPr>
              <p:spPr>
                <a:xfrm>
                  <a:off x="3316265" y="2970075"/>
                  <a:ext cx="4204548" cy="461665"/>
                </a:xfrm>
                <a:prstGeom prst="rect">
                  <a:avLst/>
                </a:prstGeom>
              </p:spPr>
              <p:txBody>
                <a:bodyPr wrap="square">
                  <a:spAutoFit/>
                </a:bodyPr>
                <a:lstStyle/>
                <a:p>
                  <a:r>
                    <a:rPr lang="zh-CN" altLang="en-US" sz="1100" dirty="0" smtClean="0">
                      <a:solidFill>
                        <a:schemeClr val="bg2">
                          <a:lumMod val="50000"/>
                        </a:schemeClr>
                      </a:solidFill>
                      <a:ea typeface="微软雅黑" pitchFamily="34" charset="-122"/>
                    </a:rPr>
                    <a:t>紫砂陶雄踞国家首批非物质遗产名录</a:t>
                  </a:r>
                  <a:endParaRPr lang="en-US" altLang="zh-CN" sz="1100" dirty="0" smtClean="0">
                    <a:solidFill>
                      <a:schemeClr val="bg2">
                        <a:lumMod val="50000"/>
                      </a:schemeClr>
                    </a:solidFill>
                    <a:ea typeface="微软雅黑" pitchFamily="34" charset="-122"/>
                  </a:endParaRPr>
                </a:p>
                <a:p>
                  <a:pPr indent="1260475"/>
                  <a:r>
                    <a:rPr lang="zh-CN" altLang="en-US" sz="1200" dirty="0" smtClean="0">
                      <a:solidFill>
                        <a:schemeClr val="bg2">
                          <a:lumMod val="50000"/>
                        </a:schemeClr>
                      </a:solidFill>
                      <a:ea typeface="微软雅黑" pitchFamily="34" charset="-122"/>
                    </a:rPr>
                    <a:t>传统手工技艺</a:t>
                  </a:r>
                  <a:endParaRPr lang="zh-CN" altLang="en-US" sz="1800" dirty="0">
                    <a:solidFill>
                      <a:schemeClr val="bg2">
                        <a:lumMod val="50000"/>
                      </a:schemeClr>
                    </a:solidFill>
                  </a:endParaRPr>
                </a:p>
              </p:txBody>
            </p:sp>
            <p:sp>
              <p:nvSpPr>
                <p:cNvPr id="17" name="矩形 16"/>
                <p:cNvSpPr/>
                <p:nvPr/>
              </p:nvSpPr>
              <p:spPr>
                <a:xfrm>
                  <a:off x="5950754" y="2458893"/>
                  <a:ext cx="3797352" cy="523220"/>
                </a:xfrm>
                <a:prstGeom prst="rect">
                  <a:avLst/>
                </a:prstGeom>
              </p:spPr>
              <p:txBody>
                <a:bodyPr wrap="square">
                  <a:spAutoFit/>
                </a:bodyPr>
                <a:lstStyle/>
                <a:p>
                  <a:pPr lvl="0"/>
                  <a:r>
                    <a:rPr lang="zh-CN" altLang="en-US" sz="1100" b="1" dirty="0" smtClean="0">
                      <a:solidFill>
                        <a:srgbClr val="D2CDAE"/>
                      </a:solidFill>
                      <a:ea typeface="微软雅黑" pitchFamily="34" charset="-122"/>
                    </a:rPr>
                    <a:t>见证中华文明的</a:t>
                  </a:r>
                  <a:r>
                    <a:rPr lang="zh-CN" altLang="en-US" sz="1400" b="1" dirty="0" smtClean="0">
                      <a:solidFill>
                        <a:srgbClr val="D2CDAE"/>
                      </a:solidFill>
                      <a:ea typeface="微软雅黑" pitchFamily="34" charset="-122"/>
                    </a:rPr>
                    <a:t>发展源泉</a:t>
                  </a:r>
                  <a:endParaRPr lang="en-US" altLang="zh-CN" sz="1100" b="1" dirty="0" smtClean="0">
                    <a:solidFill>
                      <a:srgbClr val="D2CDAE"/>
                    </a:solidFill>
                    <a:ea typeface="微软雅黑" pitchFamily="34" charset="-122"/>
                  </a:endParaRPr>
                </a:p>
                <a:p>
                  <a:pPr lvl="0" indent="360363"/>
                  <a:r>
                    <a:rPr lang="zh-CN" altLang="en-US" sz="1100" b="1" dirty="0" smtClean="0">
                      <a:solidFill>
                        <a:srgbClr val="D2CDAE"/>
                      </a:solidFill>
                      <a:ea typeface="微软雅黑" pitchFamily="34" charset="-122"/>
                    </a:rPr>
                    <a:t>和</a:t>
                  </a:r>
                  <a:r>
                    <a:rPr lang="zh-CN" altLang="en-US" sz="1400" b="1" dirty="0" smtClean="0">
                      <a:solidFill>
                        <a:srgbClr val="D2CDAE"/>
                      </a:solidFill>
                      <a:ea typeface="微软雅黑" pitchFamily="34" charset="-122"/>
                    </a:rPr>
                    <a:t>永恒魅力</a:t>
                  </a:r>
                  <a:endParaRPr lang="zh-CN" altLang="en-US" sz="1100" b="1" dirty="0">
                    <a:solidFill>
                      <a:srgbClr val="D2CDAE"/>
                    </a:solidFill>
                    <a:ea typeface="微软雅黑" pitchFamily="34" charset="-122"/>
                  </a:endParaRPr>
                </a:p>
              </p:txBody>
            </p:sp>
            <p:sp>
              <p:nvSpPr>
                <p:cNvPr id="18" name="矩形 17"/>
                <p:cNvSpPr/>
                <p:nvPr/>
              </p:nvSpPr>
              <p:spPr>
                <a:xfrm>
                  <a:off x="5516554" y="3128165"/>
                  <a:ext cx="543739" cy="307777"/>
                </a:xfrm>
                <a:prstGeom prst="rect">
                  <a:avLst/>
                </a:prstGeom>
              </p:spPr>
              <p:txBody>
                <a:bodyPr wrap="square">
                  <a:spAutoFit/>
                </a:bodyPr>
                <a:lstStyle/>
                <a:p>
                  <a:r>
                    <a:rPr lang="zh-CN" altLang="en-US" sz="1400" dirty="0" smtClean="0">
                      <a:solidFill>
                        <a:schemeClr val="bg2">
                          <a:lumMod val="50000"/>
                        </a:schemeClr>
                      </a:solidFill>
                      <a:ea typeface="微软雅黑" pitchFamily="34" charset="-122"/>
                    </a:rPr>
                    <a:t>首位</a:t>
                  </a:r>
                  <a:endParaRPr lang="zh-CN" altLang="en-US" sz="1800" dirty="0">
                    <a:solidFill>
                      <a:schemeClr val="bg2">
                        <a:lumMod val="50000"/>
                      </a:schemeClr>
                    </a:solidFill>
                  </a:endParaRPr>
                </a:p>
              </p:txBody>
            </p:sp>
          </p:grpSp>
          <p:sp>
            <p:nvSpPr>
              <p:cNvPr id="22" name="TextBox 21"/>
              <p:cNvSpPr txBox="1"/>
              <p:nvPr/>
            </p:nvSpPr>
            <p:spPr>
              <a:xfrm>
                <a:off x="5293520" y="2447422"/>
                <a:ext cx="1643085" cy="461665"/>
              </a:xfrm>
              <a:prstGeom prst="rect">
                <a:avLst/>
              </a:prstGeom>
              <a:noFill/>
            </p:spPr>
            <p:txBody>
              <a:bodyPr wrap="square" rtlCol="0">
                <a:spAutoFit/>
              </a:bodyPr>
              <a:lstStyle/>
              <a:p>
                <a:r>
                  <a:rPr lang="en-US" altLang="zh-CN" dirty="0" smtClean="0">
                    <a:solidFill>
                      <a:schemeClr val="bg2">
                        <a:lumMod val="50000"/>
                      </a:schemeClr>
                    </a:solidFill>
                  </a:rPr>
                  <a:t>……</a:t>
                </a:r>
                <a:endParaRPr lang="zh-CN" altLang="en-US" dirty="0">
                  <a:solidFill>
                    <a:schemeClr val="bg2">
                      <a:lumMod val="50000"/>
                    </a:schemeClr>
                  </a:solidFill>
                </a:endParaRPr>
              </a:p>
            </p:txBody>
          </p:sp>
        </p:grpSp>
        <p:sp>
          <p:nvSpPr>
            <p:cNvPr id="23" name="TextBox 22"/>
            <p:cNvSpPr txBox="1"/>
            <p:nvPr/>
          </p:nvSpPr>
          <p:spPr>
            <a:xfrm>
              <a:off x="3979052" y="1663443"/>
              <a:ext cx="1643085" cy="369332"/>
            </a:xfrm>
            <a:prstGeom prst="rect">
              <a:avLst/>
            </a:prstGeom>
            <a:noFill/>
          </p:spPr>
          <p:txBody>
            <a:bodyPr wrap="square" rtlCol="0">
              <a:spAutoFit/>
            </a:bodyPr>
            <a:lstStyle/>
            <a:p>
              <a:r>
                <a:rPr lang="en-US" altLang="zh-CN" sz="1800" b="1" dirty="0" smtClean="0">
                  <a:solidFill>
                    <a:schemeClr val="bg2">
                      <a:lumMod val="75000"/>
                    </a:schemeClr>
                  </a:solidFill>
                </a:rPr>
                <a:t>……</a:t>
              </a:r>
              <a:endParaRPr lang="zh-CN" altLang="en-US" sz="1800" b="1" dirty="0">
                <a:solidFill>
                  <a:schemeClr val="bg2">
                    <a:lumMod val="75000"/>
                  </a:schemeClr>
                </a:solidFill>
              </a:endParaRPr>
            </a:p>
          </p:txBody>
        </p:sp>
      </p:grpSp>
      <p:grpSp>
        <p:nvGrpSpPr>
          <p:cNvPr id="46" name="组合 45"/>
          <p:cNvGrpSpPr/>
          <p:nvPr/>
        </p:nvGrpSpPr>
        <p:grpSpPr>
          <a:xfrm>
            <a:off x="2482019" y="1521593"/>
            <a:ext cx="5823769" cy="2079708"/>
            <a:chOff x="2482019" y="3702719"/>
            <a:chExt cx="5823769" cy="2079708"/>
          </a:xfrm>
        </p:grpSpPr>
        <p:sp>
          <p:nvSpPr>
            <p:cNvPr id="45" name="矩形 44"/>
            <p:cNvSpPr/>
            <p:nvPr/>
          </p:nvSpPr>
          <p:spPr>
            <a:xfrm>
              <a:off x="5268959" y="3963478"/>
              <a:ext cx="2945601" cy="1015663"/>
            </a:xfrm>
            <a:prstGeom prst="rect">
              <a:avLst/>
            </a:prstGeom>
          </p:spPr>
          <p:txBody>
            <a:bodyPr wrap="square">
              <a:spAutoFit/>
            </a:bodyPr>
            <a:lstStyle/>
            <a:p>
              <a:pPr indent="628650">
                <a:lnSpc>
                  <a:spcPts val="1000"/>
                </a:lnSpc>
              </a:pPr>
              <a:r>
                <a:rPr lang="zh-CN" altLang="en-US" sz="1050" dirty="0" smtClean="0">
                  <a:solidFill>
                    <a:srgbClr val="D2CDAE"/>
                  </a:solidFill>
                  <a:ea typeface="微软雅黑" pitchFamily="34" charset="-122"/>
                </a:rPr>
                <a:t>阳羡茶始于</a:t>
              </a:r>
              <a:endParaRPr lang="en-US" altLang="zh-CN" sz="1050" dirty="0" smtClean="0">
                <a:solidFill>
                  <a:srgbClr val="D2CDAE"/>
                </a:solidFill>
                <a:ea typeface="微软雅黑" pitchFamily="34" charset="-122"/>
              </a:endParaRPr>
            </a:p>
            <a:p>
              <a:pPr indent="447675">
                <a:lnSpc>
                  <a:spcPts val="2800"/>
                </a:lnSpc>
              </a:pPr>
              <a:r>
                <a:rPr lang="en-US" altLang="zh-CN" sz="1050" dirty="0" smtClean="0">
                  <a:solidFill>
                    <a:srgbClr val="D2CDAE"/>
                  </a:solidFill>
                  <a:ea typeface="微软雅黑" pitchFamily="34" charset="-122"/>
                </a:rPr>
                <a:t>1800</a:t>
              </a:r>
              <a:r>
                <a:rPr lang="zh-CN" altLang="en-US" sz="1050" dirty="0" smtClean="0">
                  <a:solidFill>
                    <a:srgbClr val="D2CDAE"/>
                  </a:solidFill>
                  <a:ea typeface="微软雅黑" pitchFamily="34" charset="-122"/>
                </a:rPr>
                <a:t>多年前的东汉末期</a:t>
              </a:r>
              <a:endParaRPr lang="en-US" altLang="zh-CN" sz="1050" dirty="0" smtClean="0">
                <a:solidFill>
                  <a:srgbClr val="D2CDAE"/>
                </a:solidFill>
                <a:ea typeface="微软雅黑" pitchFamily="34" charset="-122"/>
              </a:endParaRPr>
            </a:p>
            <a:p>
              <a:pPr>
                <a:lnSpc>
                  <a:spcPts val="2200"/>
                </a:lnSpc>
              </a:pPr>
              <a:r>
                <a:rPr lang="zh-CN" altLang="en-US" sz="1050" b="1" dirty="0" smtClean="0">
                  <a:solidFill>
                    <a:srgbClr val="D2CDAE"/>
                  </a:solidFill>
                  <a:ea typeface="微软雅黑" pitchFamily="34" charset="-122"/>
                </a:rPr>
                <a:t>盛于唐朝，成熟于宋、明、清</a:t>
              </a:r>
              <a:endParaRPr lang="en-US" altLang="zh-CN" sz="1050" b="1" dirty="0" smtClean="0">
                <a:solidFill>
                  <a:srgbClr val="D2CDAE"/>
                </a:solidFill>
                <a:ea typeface="微软雅黑" pitchFamily="34" charset="-122"/>
              </a:endParaRPr>
            </a:p>
            <a:p>
              <a:pPr indent="266700">
                <a:lnSpc>
                  <a:spcPts val="1200"/>
                </a:lnSpc>
              </a:pPr>
              <a:r>
                <a:rPr lang="zh-CN" altLang="en-US" sz="1050" dirty="0" smtClean="0">
                  <a:solidFill>
                    <a:srgbClr val="D2CDAE"/>
                  </a:solidFill>
                  <a:ea typeface="微软雅黑" pitchFamily="34" charset="-122"/>
                </a:rPr>
                <a:t>衰于民国，复兴于今</a:t>
              </a:r>
              <a:endParaRPr lang="zh-CN" altLang="en-US" sz="1050" dirty="0">
                <a:solidFill>
                  <a:srgbClr val="D2CDAE"/>
                </a:solidFill>
                <a:ea typeface="微软雅黑" pitchFamily="34" charset="-122"/>
              </a:endParaRPr>
            </a:p>
          </p:txBody>
        </p:sp>
        <p:grpSp>
          <p:nvGrpSpPr>
            <p:cNvPr id="43" name="组合 42"/>
            <p:cNvGrpSpPr/>
            <p:nvPr/>
          </p:nvGrpSpPr>
          <p:grpSpPr>
            <a:xfrm>
              <a:off x="2482019" y="3702719"/>
              <a:ext cx="5823769" cy="2079708"/>
              <a:chOff x="4015565" y="3676143"/>
              <a:chExt cx="5823769" cy="2079708"/>
            </a:xfrm>
          </p:grpSpPr>
          <p:grpSp>
            <p:nvGrpSpPr>
              <p:cNvPr id="37" name="组合 36"/>
              <p:cNvGrpSpPr/>
              <p:nvPr/>
            </p:nvGrpSpPr>
            <p:grpSpPr>
              <a:xfrm>
                <a:off x="6181784" y="4961084"/>
                <a:ext cx="3237705" cy="794767"/>
                <a:chOff x="4679950" y="5347697"/>
                <a:chExt cx="2475733" cy="794767"/>
              </a:xfrm>
            </p:grpSpPr>
            <p:sp>
              <p:nvSpPr>
                <p:cNvPr id="31" name="矩形 30"/>
                <p:cNvSpPr/>
                <p:nvPr/>
              </p:nvSpPr>
              <p:spPr>
                <a:xfrm>
                  <a:off x="4679950" y="5347697"/>
                  <a:ext cx="2475733" cy="738664"/>
                </a:xfrm>
                <a:prstGeom prst="rect">
                  <a:avLst/>
                </a:prstGeom>
              </p:spPr>
              <p:txBody>
                <a:bodyPr wrap="square">
                  <a:spAutoFit/>
                </a:bodyPr>
                <a:lstStyle/>
                <a:p>
                  <a:pPr indent="361950"/>
                  <a:r>
                    <a:rPr lang="zh-CN" altLang="en-US" sz="1200" dirty="0" smtClean="0">
                      <a:solidFill>
                        <a:srgbClr val="D3CEB1"/>
                      </a:solidFill>
                      <a:ea typeface="微软雅黑" pitchFamily="34" charset="-122"/>
                    </a:rPr>
                    <a:t>宜兴盛产被茶圣陆羽称为</a:t>
                  </a:r>
                  <a:endParaRPr lang="en-US" altLang="zh-CN" sz="1200" dirty="0" smtClean="0">
                    <a:solidFill>
                      <a:srgbClr val="D3CEB1"/>
                    </a:solidFill>
                    <a:ea typeface="微软雅黑" pitchFamily="34" charset="-122"/>
                  </a:endParaRPr>
                </a:p>
                <a:p>
                  <a:r>
                    <a:rPr lang="zh-CN" altLang="en-US" sz="1800" b="1" dirty="0" smtClean="0">
                      <a:solidFill>
                        <a:srgbClr val="D4CFB4"/>
                      </a:solidFill>
                      <a:ea typeface="微软雅黑" pitchFamily="34" charset="-122"/>
                    </a:rPr>
                    <a:t>“芳香冠世产，可以上供朝廷</a:t>
                  </a:r>
                  <a:r>
                    <a:rPr lang="zh-CN" altLang="en-US" sz="1800" b="1" dirty="0" smtClean="0">
                      <a:solidFill>
                        <a:schemeClr val="bg2">
                          <a:lumMod val="90000"/>
                        </a:schemeClr>
                      </a:solidFill>
                      <a:ea typeface="微软雅黑" pitchFamily="34" charset="-122"/>
                    </a:rPr>
                    <a:t>”</a:t>
                  </a:r>
                  <a:endParaRPr lang="en-US" altLang="zh-CN" sz="1800" b="1" dirty="0" smtClean="0">
                    <a:solidFill>
                      <a:schemeClr val="bg2">
                        <a:lumMod val="90000"/>
                      </a:schemeClr>
                    </a:solidFill>
                    <a:ea typeface="微软雅黑" pitchFamily="34" charset="-122"/>
                  </a:endParaRPr>
                </a:p>
                <a:p>
                  <a:pPr indent="542925"/>
                  <a:r>
                    <a:rPr lang="zh-CN" altLang="en-US" sz="1200" dirty="0" smtClean="0">
                      <a:solidFill>
                        <a:srgbClr val="CDC8A7"/>
                      </a:solidFill>
                      <a:ea typeface="微软雅黑" pitchFamily="34" charset="-122"/>
                    </a:rPr>
                    <a:t>的</a:t>
                  </a:r>
                  <a:endParaRPr lang="en-US" altLang="zh-CN" sz="1200" dirty="0" smtClean="0">
                    <a:solidFill>
                      <a:srgbClr val="CDC8A7"/>
                    </a:solidFill>
                    <a:ea typeface="微软雅黑" pitchFamily="34" charset="-122"/>
                  </a:endParaRPr>
                </a:p>
              </p:txBody>
            </p:sp>
            <p:sp>
              <p:nvSpPr>
                <p:cNvPr id="35" name="矩形 34"/>
                <p:cNvSpPr/>
                <p:nvPr/>
              </p:nvSpPr>
              <p:spPr>
                <a:xfrm>
                  <a:off x="5229209" y="5788521"/>
                  <a:ext cx="949277" cy="353943"/>
                </a:xfrm>
                <a:prstGeom prst="rect">
                  <a:avLst/>
                </a:prstGeom>
              </p:spPr>
              <p:txBody>
                <a:bodyPr wrap="square">
                  <a:spAutoFit/>
                </a:bodyPr>
                <a:lstStyle/>
                <a:p>
                  <a:r>
                    <a:rPr lang="zh-CN" altLang="en-US" sz="1700" dirty="0" smtClean="0">
                      <a:solidFill>
                        <a:srgbClr val="D0CBAC"/>
                      </a:solidFill>
                      <a:ea typeface="微软雅黑" pitchFamily="34" charset="-122"/>
                    </a:rPr>
                    <a:t>阳羡茶</a:t>
                  </a:r>
                  <a:endParaRPr lang="zh-CN" altLang="en-US" sz="1700" dirty="0">
                    <a:solidFill>
                      <a:srgbClr val="D0CBAC"/>
                    </a:solidFill>
                  </a:endParaRPr>
                </a:p>
              </p:txBody>
            </p:sp>
          </p:grpSp>
          <p:sp>
            <p:nvSpPr>
              <p:cNvPr id="30" name="矩形 29"/>
              <p:cNvSpPr/>
              <p:nvPr/>
            </p:nvSpPr>
            <p:spPr>
              <a:xfrm>
                <a:off x="4417208" y="4441383"/>
                <a:ext cx="2336832" cy="577081"/>
              </a:xfrm>
              <a:prstGeom prst="rect">
                <a:avLst/>
              </a:prstGeom>
            </p:spPr>
            <p:txBody>
              <a:bodyPr wrap="square">
                <a:spAutoFit/>
              </a:bodyPr>
              <a:lstStyle/>
              <a:p>
                <a:pPr indent="719138"/>
                <a:r>
                  <a:rPr lang="zh-CN" altLang="en-US" sz="1050" b="1" dirty="0" smtClean="0">
                    <a:solidFill>
                      <a:srgbClr val="CDC8A7"/>
                    </a:solidFill>
                    <a:ea typeface="微软雅黑" pitchFamily="34" charset="-122"/>
                  </a:rPr>
                  <a:t>中国是茶的故乡</a:t>
                </a:r>
                <a:endParaRPr lang="en-US" altLang="zh-CN" sz="1050" b="1" dirty="0" smtClean="0">
                  <a:solidFill>
                    <a:srgbClr val="CDC8A7"/>
                  </a:solidFill>
                  <a:ea typeface="微软雅黑" pitchFamily="34" charset="-122"/>
                </a:endParaRPr>
              </a:p>
              <a:p>
                <a:r>
                  <a:rPr lang="zh-CN" altLang="en-US" sz="1050" dirty="0" smtClean="0">
                    <a:solidFill>
                      <a:srgbClr val="D3CDB1"/>
                    </a:solidFill>
                    <a:ea typeface="微软雅黑" pitchFamily="34" charset="-122"/>
                  </a:rPr>
                  <a:t>世界给了宜兴一把紫砂壶</a:t>
                </a:r>
                <a:endParaRPr lang="en-US" altLang="zh-CN" sz="1050" dirty="0" smtClean="0">
                  <a:solidFill>
                    <a:srgbClr val="D3CDB1"/>
                  </a:solidFill>
                  <a:ea typeface="微软雅黑" pitchFamily="34" charset="-122"/>
                </a:endParaRPr>
              </a:p>
              <a:p>
                <a:pPr indent="268288"/>
                <a:r>
                  <a:rPr lang="zh-CN" altLang="en-US" sz="1050" dirty="0" smtClean="0">
                    <a:solidFill>
                      <a:schemeClr val="bg2">
                        <a:lumMod val="75000"/>
                      </a:schemeClr>
                    </a:solidFill>
                    <a:ea typeface="微软雅黑" pitchFamily="34" charset="-122"/>
                  </a:rPr>
                  <a:t>并没有忘记在里面放一片茶叶 </a:t>
                </a:r>
                <a:endParaRPr lang="zh-CN" altLang="en-US" sz="1050" dirty="0">
                  <a:solidFill>
                    <a:schemeClr val="bg2">
                      <a:lumMod val="75000"/>
                    </a:schemeClr>
                  </a:solidFill>
                  <a:ea typeface="微软雅黑" pitchFamily="34" charset="-122"/>
                </a:endParaRPr>
              </a:p>
            </p:txBody>
          </p:sp>
          <p:sp>
            <p:nvSpPr>
              <p:cNvPr id="32" name="矩形 31"/>
              <p:cNvSpPr/>
              <p:nvPr/>
            </p:nvSpPr>
            <p:spPr>
              <a:xfrm>
                <a:off x="7046144" y="4077928"/>
                <a:ext cx="723275" cy="253916"/>
              </a:xfrm>
              <a:prstGeom prst="rect">
                <a:avLst/>
              </a:prstGeom>
            </p:spPr>
            <p:txBody>
              <a:bodyPr wrap="none">
                <a:spAutoFit/>
              </a:bodyPr>
              <a:lstStyle/>
              <a:p>
                <a:r>
                  <a:rPr lang="zh-CN" altLang="en-US" sz="1050" dirty="0" smtClean="0">
                    <a:solidFill>
                      <a:srgbClr val="BBB287"/>
                    </a:solidFill>
                    <a:latin typeface="+mn-ea"/>
                    <a:ea typeface="+mn-ea"/>
                  </a:rPr>
                  <a:t>茶的绿洲</a:t>
                </a:r>
                <a:endParaRPr lang="zh-CN" altLang="en-US" sz="1050" dirty="0">
                  <a:solidFill>
                    <a:srgbClr val="BBB287"/>
                  </a:solidFill>
                  <a:latin typeface="+mn-ea"/>
                  <a:ea typeface="+mn-ea"/>
                </a:endParaRPr>
              </a:p>
            </p:txBody>
          </p:sp>
          <p:sp>
            <p:nvSpPr>
              <p:cNvPr id="33" name="矩形 32"/>
              <p:cNvSpPr/>
              <p:nvPr/>
            </p:nvSpPr>
            <p:spPr>
              <a:xfrm>
                <a:off x="8170287" y="4683119"/>
                <a:ext cx="1669047" cy="415498"/>
              </a:xfrm>
              <a:prstGeom prst="rect">
                <a:avLst/>
              </a:prstGeom>
            </p:spPr>
            <p:txBody>
              <a:bodyPr wrap="none">
                <a:spAutoFit/>
              </a:bodyPr>
              <a:lstStyle/>
              <a:p>
                <a:pPr indent="536575"/>
                <a:r>
                  <a:rPr lang="zh-CN" altLang="en-US" sz="1050" dirty="0" smtClean="0">
                    <a:solidFill>
                      <a:srgbClr val="A99E67"/>
                    </a:solidFill>
                    <a:latin typeface="+mn-ea"/>
                    <a:ea typeface="+mn-ea"/>
                  </a:rPr>
                  <a:t>天子须尝阳羡茶</a:t>
                </a:r>
                <a:endParaRPr lang="en-US" altLang="zh-CN" sz="1050" dirty="0" smtClean="0">
                  <a:solidFill>
                    <a:srgbClr val="A99E67"/>
                  </a:solidFill>
                  <a:latin typeface="+mn-ea"/>
                  <a:ea typeface="+mn-ea"/>
                </a:endParaRPr>
              </a:p>
              <a:p>
                <a:pPr indent="85725"/>
                <a:r>
                  <a:rPr lang="zh-CN" altLang="en-US" sz="1050" dirty="0" smtClean="0">
                    <a:solidFill>
                      <a:srgbClr val="BBB287"/>
                    </a:solidFill>
                    <a:latin typeface="+mn-ea"/>
                    <a:ea typeface="+mn-ea"/>
                  </a:rPr>
                  <a:t>百草不敢先开花</a:t>
                </a:r>
                <a:endParaRPr lang="zh-CN" altLang="en-US" sz="1050" dirty="0">
                  <a:solidFill>
                    <a:srgbClr val="BBB287"/>
                  </a:solidFill>
                  <a:latin typeface="+mn-ea"/>
                  <a:ea typeface="+mn-ea"/>
                </a:endParaRPr>
              </a:p>
            </p:txBody>
          </p:sp>
          <p:sp>
            <p:nvSpPr>
              <p:cNvPr id="34" name="矩形 33"/>
              <p:cNvSpPr/>
              <p:nvPr/>
            </p:nvSpPr>
            <p:spPr>
              <a:xfrm>
                <a:off x="4015565" y="4917727"/>
                <a:ext cx="1935145" cy="253916"/>
              </a:xfrm>
              <a:prstGeom prst="rect">
                <a:avLst/>
              </a:prstGeom>
            </p:spPr>
            <p:txBody>
              <a:bodyPr wrap="none">
                <a:spAutoFit/>
              </a:bodyPr>
              <a:lstStyle/>
              <a:p>
                <a:r>
                  <a:rPr lang="zh-CN" altLang="en-US" sz="1050" b="1" dirty="0" smtClean="0">
                    <a:solidFill>
                      <a:srgbClr val="BBB287"/>
                    </a:solidFill>
                    <a:ea typeface="微软雅黑" pitchFamily="34" charset="-122"/>
                  </a:rPr>
                  <a:t>宜兴是江苏省最大的茶叶产区</a:t>
                </a:r>
                <a:endParaRPr lang="zh-CN" altLang="en-US" sz="2800" b="1" dirty="0">
                  <a:solidFill>
                    <a:srgbClr val="BBB287"/>
                  </a:solidFill>
                </a:endParaRPr>
              </a:p>
            </p:txBody>
          </p:sp>
          <p:grpSp>
            <p:nvGrpSpPr>
              <p:cNvPr id="40" name="组合 39"/>
              <p:cNvGrpSpPr/>
              <p:nvPr/>
            </p:nvGrpSpPr>
            <p:grpSpPr>
              <a:xfrm>
                <a:off x="4672799" y="3904875"/>
                <a:ext cx="2132139" cy="511608"/>
                <a:chOff x="4198130" y="3810441"/>
                <a:chExt cx="2132139" cy="511608"/>
              </a:xfrm>
            </p:grpSpPr>
            <p:sp>
              <p:nvSpPr>
                <p:cNvPr id="36" name="矩形 35"/>
                <p:cNvSpPr/>
                <p:nvPr/>
              </p:nvSpPr>
              <p:spPr>
                <a:xfrm>
                  <a:off x="4198130" y="3883467"/>
                  <a:ext cx="2081241" cy="438582"/>
                </a:xfrm>
                <a:prstGeom prst="rect">
                  <a:avLst/>
                </a:prstGeom>
              </p:spPr>
              <p:txBody>
                <a:bodyPr wrap="square">
                  <a:spAutoFit/>
                </a:bodyPr>
                <a:lstStyle/>
                <a:p>
                  <a:pPr lvl="0" indent="266700"/>
                  <a:r>
                    <a:rPr lang="zh-CN" altLang="en-US" sz="1050" dirty="0" smtClean="0">
                      <a:solidFill>
                        <a:srgbClr val="EEECE1">
                          <a:lumMod val="75000"/>
                        </a:srgbClr>
                      </a:solidFill>
                      <a:ea typeface="微软雅黑" pitchFamily="34" charset="-122"/>
                    </a:rPr>
                    <a:t>唐朝以</a:t>
                  </a:r>
                  <a:endParaRPr lang="en-US" altLang="zh-CN" sz="1050" dirty="0" smtClean="0">
                    <a:solidFill>
                      <a:srgbClr val="EEECE1">
                        <a:lumMod val="75000"/>
                      </a:srgbClr>
                    </a:solidFill>
                    <a:ea typeface="微软雅黑" pitchFamily="34" charset="-122"/>
                  </a:endParaRPr>
                </a:p>
                <a:p>
                  <a:pPr lvl="0" indent="622300"/>
                  <a:r>
                    <a:rPr lang="zh-CN" altLang="en-US" sz="1200" dirty="0" smtClean="0">
                      <a:solidFill>
                        <a:srgbClr val="EEECE1">
                          <a:lumMod val="75000"/>
                        </a:srgbClr>
                      </a:solidFill>
                      <a:ea typeface="微软雅黑" pitchFamily="34" charset="-122"/>
                    </a:rPr>
                    <a:t>名扬天下</a:t>
                  </a:r>
                </a:p>
              </p:txBody>
            </p:sp>
            <p:sp>
              <p:nvSpPr>
                <p:cNvPr id="39" name="矩形 38"/>
                <p:cNvSpPr/>
                <p:nvPr/>
              </p:nvSpPr>
              <p:spPr>
                <a:xfrm>
                  <a:off x="4709312" y="3810441"/>
                  <a:ext cx="1620957" cy="338554"/>
                </a:xfrm>
                <a:prstGeom prst="rect">
                  <a:avLst/>
                </a:prstGeom>
              </p:spPr>
              <p:txBody>
                <a:bodyPr wrap="none">
                  <a:spAutoFit/>
                </a:bodyPr>
                <a:lstStyle/>
                <a:p>
                  <a:r>
                    <a:rPr lang="zh-CN" altLang="en-US" sz="1600" dirty="0" smtClean="0">
                      <a:solidFill>
                        <a:srgbClr val="BBB287"/>
                      </a:solidFill>
                      <a:ea typeface="微软雅黑" pitchFamily="34" charset="-122"/>
                    </a:rPr>
                    <a:t>“阳羡唐贡茶”</a:t>
                  </a:r>
                  <a:endParaRPr lang="zh-CN" altLang="en-US" sz="4400" dirty="0">
                    <a:solidFill>
                      <a:srgbClr val="BBB287"/>
                    </a:solidFill>
                  </a:endParaRPr>
                </a:p>
              </p:txBody>
            </p:sp>
          </p:grpSp>
          <p:sp>
            <p:nvSpPr>
              <p:cNvPr id="41" name="TextBox 40"/>
              <p:cNvSpPr txBox="1"/>
              <p:nvPr/>
            </p:nvSpPr>
            <p:spPr>
              <a:xfrm>
                <a:off x="4636286" y="3676143"/>
                <a:ext cx="1095390" cy="400110"/>
              </a:xfrm>
              <a:prstGeom prst="rect">
                <a:avLst/>
              </a:prstGeom>
              <a:noFill/>
            </p:spPr>
            <p:txBody>
              <a:bodyPr wrap="square" rtlCol="0">
                <a:spAutoFit/>
              </a:bodyPr>
              <a:lstStyle/>
              <a:p>
                <a:r>
                  <a:rPr lang="en-US" altLang="zh-CN" sz="2000" b="1" dirty="0" smtClean="0">
                    <a:solidFill>
                      <a:schemeClr val="bg2">
                        <a:lumMod val="75000"/>
                      </a:schemeClr>
                    </a:solidFill>
                  </a:rPr>
                  <a:t>……</a:t>
                </a:r>
                <a:endParaRPr lang="zh-CN" altLang="en-US" sz="2000" b="1" dirty="0">
                  <a:solidFill>
                    <a:schemeClr val="bg2">
                      <a:lumMod val="75000"/>
                    </a:schemeClr>
                  </a:solidFill>
                </a:endParaRPr>
              </a:p>
            </p:txBody>
          </p:sp>
          <p:sp>
            <p:nvSpPr>
              <p:cNvPr id="42" name="TextBox 41"/>
              <p:cNvSpPr txBox="1"/>
              <p:nvPr/>
            </p:nvSpPr>
            <p:spPr>
              <a:xfrm>
                <a:off x="5877728" y="5213324"/>
                <a:ext cx="1095390" cy="276999"/>
              </a:xfrm>
              <a:prstGeom prst="rect">
                <a:avLst/>
              </a:prstGeom>
              <a:noFill/>
            </p:spPr>
            <p:txBody>
              <a:bodyPr wrap="square" rtlCol="0">
                <a:spAutoFit/>
              </a:bodyPr>
              <a:lstStyle/>
              <a:p>
                <a:r>
                  <a:rPr lang="en-US" altLang="zh-CN" sz="1200" b="1" dirty="0" smtClean="0">
                    <a:solidFill>
                      <a:schemeClr val="bg2">
                        <a:lumMod val="50000"/>
                      </a:schemeClr>
                    </a:solidFill>
                  </a:rPr>
                  <a:t>……</a:t>
                </a:r>
                <a:endParaRPr lang="zh-CN" altLang="en-US" sz="1200" b="1" dirty="0">
                  <a:solidFill>
                    <a:schemeClr val="bg2">
                      <a:lumMod val="50000"/>
                    </a:schemeClr>
                  </a:solidFill>
                </a:endParaRPr>
              </a:p>
            </p:txBody>
          </p:sp>
        </p:grpSp>
      </p:grpSp>
      <p:sp>
        <p:nvSpPr>
          <p:cNvPr id="9" name="矩形 8"/>
          <p:cNvSpPr/>
          <p:nvPr/>
        </p:nvSpPr>
        <p:spPr>
          <a:xfrm>
            <a:off x="4052078" y="2179150"/>
            <a:ext cx="2316503" cy="374461"/>
          </a:xfrm>
          <a:prstGeom prst="rect">
            <a:avLst/>
          </a:prstGeom>
        </p:spPr>
        <p:txBody>
          <a:bodyPr wrap="square">
            <a:spAutoFit/>
          </a:bodyPr>
          <a:lstStyle/>
          <a:p>
            <a:pPr lvl="0" algn="ctr">
              <a:lnSpc>
                <a:spcPts val="2200"/>
              </a:lnSpc>
            </a:pPr>
            <a:r>
              <a:rPr lang="zh-CN" altLang="en-US" b="1" dirty="0" smtClean="0">
                <a:solidFill>
                  <a:srgbClr val="003300"/>
                </a:solidFill>
                <a:latin typeface="微软雅黑"/>
                <a:ea typeface="微软雅黑"/>
              </a:rPr>
              <a:t>茶 文 化</a:t>
            </a:r>
          </a:p>
        </p:txBody>
      </p:sp>
      <p:grpSp>
        <p:nvGrpSpPr>
          <p:cNvPr id="55" name="组合 54"/>
          <p:cNvGrpSpPr/>
          <p:nvPr/>
        </p:nvGrpSpPr>
        <p:grpSpPr>
          <a:xfrm>
            <a:off x="1313603" y="1667645"/>
            <a:ext cx="8586047" cy="1784858"/>
            <a:chOff x="1313603" y="3627309"/>
            <a:chExt cx="8586047" cy="1784858"/>
          </a:xfrm>
        </p:grpSpPr>
        <p:sp>
          <p:nvSpPr>
            <p:cNvPr id="44" name="矩形 43"/>
            <p:cNvSpPr/>
            <p:nvPr/>
          </p:nvSpPr>
          <p:spPr>
            <a:xfrm>
              <a:off x="2116889" y="3854223"/>
              <a:ext cx="2492990" cy="369332"/>
            </a:xfrm>
            <a:prstGeom prst="rect">
              <a:avLst/>
            </a:prstGeom>
          </p:spPr>
          <p:txBody>
            <a:bodyPr wrap="none">
              <a:spAutoFit/>
            </a:bodyPr>
            <a:lstStyle/>
            <a:p>
              <a:r>
                <a:rPr lang="zh-CN" altLang="en-US" sz="1800" b="1" dirty="0" smtClean="0">
                  <a:solidFill>
                    <a:schemeClr val="bg2">
                      <a:lumMod val="75000"/>
                    </a:schemeClr>
                  </a:solidFill>
                  <a:ea typeface="微软雅黑" pitchFamily="34" charset="-122"/>
                </a:rPr>
                <a:t>东方的</a:t>
              </a:r>
              <a:r>
                <a:rPr lang="zh-CN" altLang="en-US" sz="1400" b="1" dirty="0" smtClean="0">
                  <a:solidFill>
                    <a:schemeClr val="bg2">
                      <a:lumMod val="75000"/>
                    </a:schemeClr>
                  </a:solidFill>
                  <a:ea typeface="微软雅黑" pitchFamily="34" charset="-122"/>
                </a:rPr>
                <a:t>“罗密欧与朱丽叶”</a:t>
              </a:r>
              <a:endParaRPr lang="zh-CN" altLang="en-US" sz="1600" b="1" dirty="0">
                <a:solidFill>
                  <a:schemeClr val="bg2">
                    <a:lumMod val="75000"/>
                  </a:schemeClr>
                </a:solidFill>
                <a:ea typeface="微软雅黑" pitchFamily="34" charset="-122"/>
              </a:endParaRPr>
            </a:p>
          </p:txBody>
        </p:sp>
        <p:sp>
          <p:nvSpPr>
            <p:cNvPr id="47" name="矩形 46"/>
            <p:cNvSpPr/>
            <p:nvPr/>
          </p:nvSpPr>
          <p:spPr>
            <a:xfrm>
              <a:off x="1313603" y="4369607"/>
              <a:ext cx="3185487" cy="369332"/>
            </a:xfrm>
            <a:prstGeom prst="rect">
              <a:avLst/>
            </a:prstGeom>
          </p:spPr>
          <p:txBody>
            <a:bodyPr wrap="none">
              <a:spAutoFit/>
            </a:bodyPr>
            <a:lstStyle/>
            <a:p>
              <a:r>
                <a:rPr lang="zh-CN" altLang="en-US" sz="1800" b="1" dirty="0" smtClean="0">
                  <a:solidFill>
                    <a:srgbClr val="DBD7BF"/>
                  </a:solidFill>
                  <a:ea typeface="微软雅黑" pitchFamily="34" charset="-122"/>
                </a:rPr>
                <a:t>“中国梁山伯与祝英台之乡”</a:t>
              </a:r>
              <a:endParaRPr lang="zh-CN" altLang="en-US" sz="1800" b="1" dirty="0">
                <a:solidFill>
                  <a:srgbClr val="DBD7BF"/>
                </a:solidFill>
                <a:ea typeface="微软雅黑" pitchFamily="34" charset="-122"/>
              </a:endParaRPr>
            </a:p>
          </p:txBody>
        </p:sp>
        <p:grpSp>
          <p:nvGrpSpPr>
            <p:cNvPr id="53" name="组合 52"/>
            <p:cNvGrpSpPr/>
            <p:nvPr/>
          </p:nvGrpSpPr>
          <p:grpSpPr>
            <a:xfrm>
              <a:off x="4307668" y="4333094"/>
              <a:ext cx="5591981" cy="1079073"/>
              <a:chOff x="4380695" y="4397149"/>
              <a:chExt cx="5219700" cy="1079073"/>
            </a:xfrm>
          </p:grpSpPr>
          <p:sp>
            <p:nvSpPr>
              <p:cNvPr id="51" name="矩形 50"/>
              <p:cNvSpPr/>
              <p:nvPr/>
            </p:nvSpPr>
            <p:spPr>
              <a:xfrm>
                <a:off x="4380695" y="4397149"/>
                <a:ext cx="5219700" cy="1015663"/>
              </a:xfrm>
              <a:prstGeom prst="rect">
                <a:avLst/>
              </a:prstGeom>
            </p:spPr>
            <p:txBody>
              <a:bodyPr>
                <a:spAutoFit/>
              </a:bodyPr>
              <a:lstStyle/>
              <a:p>
                <a:pPr indent="1076325">
                  <a:lnSpc>
                    <a:spcPts val="1800"/>
                  </a:lnSpc>
                </a:pPr>
                <a:r>
                  <a:rPr lang="zh-CN" altLang="en-US" sz="2000" b="1" dirty="0" smtClean="0">
                    <a:solidFill>
                      <a:srgbClr val="E2DFCC"/>
                    </a:solidFill>
                    <a:ea typeface="微软雅黑" pitchFamily="34" charset="-122"/>
                  </a:rPr>
                  <a:t>梁祝文化</a:t>
                </a:r>
                <a:endParaRPr lang="en-US" altLang="zh-CN" sz="2000" b="1" dirty="0" smtClean="0">
                  <a:solidFill>
                    <a:srgbClr val="E2DFCC"/>
                  </a:solidFill>
                  <a:ea typeface="微软雅黑" pitchFamily="34" charset="-122"/>
                </a:endParaRPr>
              </a:p>
              <a:p>
                <a:pPr indent="893763">
                  <a:lnSpc>
                    <a:spcPts val="1800"/>
                  </a:lnSpc>
                </a:pPr>
                <a:r>
                  <a:rPr lang="zh-CN" altLang="en-US" sz="1200" b="1" dirty="0" smtClean="0">
                    <a:solidFill>
                      <a:srgbClr val="E2DFCC"/>
                    </a:solidFill>
                    <a:ea typeface="微软雅黑" pitchFamily="34" charset="-122"/>
                  </a:rPr>
                  <a:t>像一条悠久的历史长河从远古流到现在，从现在流向</a:t>
                </a:r>
                <a:r>
                  <a:rPr lang="zh-CN" altLang="en-US" sz="2000" b="1" dirty="0" smtClean="0">
                    <a:solidFill>
                      <a:srgbClr val="E2DFCC"/>
                    </a:solidFill>
                    <a:ea typeface="微软雅黑" pitchFamily="34" charset="-122"/>
                  </a:rPr>
                  <a:t>未来</a:t>
                </a:r>
                <a:endParaRPr lang="en-US" altLang="zh-CN" sz="1600" b="1" dirty="0" smtClean="0">
                  <a:solidFill>
                    <a:srgbClr val="E2DFCC"/>
                  </a:solidFill>
                  <a:ea typeface="微软雅黑" pitchFamily="34" charset="-122"/>
                </a:endParaRPr>
              </a:p>
              <a:p>
                <a:pPr indent="355600">
                  <a:lnSpc>
                    <a:spcPts val="1800"/>
                  </a:lnSpc>
                </a:pPr>
                <a:r>
                  <a:rPr lang="zh-CN" altLang="en-US" sz="1200" b="1" dirty="0" smtClean="0">
                    <a:solidFill>
                      <a:srgbClr val="E2DFCC"/>
                    </a:solidFill>
                    <a:ea typeface="微软雅黑" pitchFamily="34" charset="-122"/>
                  </a:rPr>
                  <a:t>长河映射出中华民族儿女</a:t>
                </a:r>
                <a:r>
                  <a:rPr lang="zh-CN" altLang="en-US" sz="1600" b="1" dirty="0" smtClean="0">
                    <a:solidFill>
                      <a:srgbClr val="E2DFCC"/>
                    </a:solidFill>
                    <a:ea typeface="微软雅黑" pitchFamily="34" charset="-122"/>
                  </a:rPr>
                  <a:t>千年风雨烟尘</a:t>
                </a:r>
                <a:endParaRPr lang="en-US" altLang="zh-CN" sz="1600" b="1" dirty="0" smtClean="0">
                  <a:solidFill>
                    <a:srgbClr val="E2DFCC"/>
                  </a:solidFill>
                  <a:ea typeface="微软雅黑" pitchFamily="34" charset="-122"/>
                </a:endParaRPr>
              </a:p>
              <a:p>
                <a:pPr>
                  <a:lnSpc>
                    <a:spcPts val="1800"/>
                  </a:lnSpc>
                </a:pPr>
                <a:r>
                  <a:rPr lang="zh-CN" altLang="en-US" sz="1400" b="1" dirty="0" smtClean="0">
                    <a:solidFill>
                      <a:srgbClr val="E2DFCC"/>
                    </a:solidFill>
                    <a:ea typeface="微软雅黑" pitchFamily="34" charset="-122"/>
                  </a:rPr>
                  <a:t>回荡着炎黄子孙</a:t>
                </a:r>
                <a:endParaRPr lang="zh-CN" altLang="en-US" sz="1400" b="1" dirty="0">
                  <a:solidFill>
                    <a:srgbClr val="E2DFCC"/>
                  </a:solidFill>
                  <a:ea typeface="微软雅黑" pitchFamily="34" charset="-122"/>
                </a:endParaRPr>
              </a:p>
            </p:txBody>
          </p:sp>
          <p:sp>
            <p:nvSpPr>
              <p:cNvPr id="52" name="矩形 51"/>
              <p:cNvSpPr/>
              <p:nvPr/>
            </p:nvSpPr>
            <p:spPr>
              <a:xfrm>
                <a:off x="5573572" y="5127409"/>
                <a:ext cx="1980029" cy="348813"/>
              </a:xfrm>
              <a:prstGeom prst="rect">
                <a:avLst/>
              </a:prstGeom>
            </p:spPr>
            <p:txBody>
              <a:bodyPr wrap="square">
                <a:spAutoFit/>
              </a:bodyPr>
              <a:lstStyle/>
              <a:p>
                <a:pPr>
                  <a:lnSpc>
                    <a:spcPts val="2000"/>
                  </a:lnSpc>
                </a:pPr>
                <a:r>
                  <a:rPr lang="zh-CN" altLang="en-US" sz="2000" b="1" dirty="0" smtClean="0">
                    <a:solidFill>
                      <a:srgbClr val="E2DFCC"/>
                    </a:solidFill>
                    <a:ea typeface="微软雅黑" pitchFamily="34" charset="-122"/>
                  </a:rPr>
                  <a:t>骄傲自豪的声音</a:t>
                </a:r>
                <a:endParaRPr lang="zh-CN" altLang="en-US" sz="2800" b="1" dirty="0">
                  <a:solidFill>
                    <a:srgbClr val="E2DFCC"/>
                  </a:solidFill>
                </a:endParaRPr>
              </a:p>
            </p:txBody>
          </p:sp>
        </p:grpSp>
        <p:sp>
          <p:nvSpPr>
            <p:cNvPr id="48" name="矩形 47"/>
            <p:cNvSpPr/>
            <p:nvPr/>
          </p:nvSpPr>
          <p:spPr>
            <a:xfrm>
              <a:off x="3814779" y="3627309"/>
              <a:ext cx="3633008" cy="492443"/>
            </a:xfrm>
            <a:prstGeom prst="rect">
              <a:avLst/>
            </a:prstGeom>
          </p:spPr>
          <p:txBody>
            <a:bodyPr wrap="square">
              <a:spAutoFit/>
            </a:bodyPr>
            <a:lstStyle/>
            <a:p>
              <a:r>
                <a:rPr lang="zh-CN" altLang="en-US" sz="1100" b="1" dirty="0" smtClean="0">
                  <a:solidFill>
                    <a:srgbClr val="D1CBAF"/>
                  </a:solidFill>
                  <a:ea typeface="微软雅黑" pitchFamily="34" charset="-122"/>
                </a:rPr>
                <a:t>历史印证了宜兴梁祝文化</a:t>
              </a:r>
              <a:endParaRPr lang="en-US" altLang="zh-CN" sz="1100" b="1" dirty="0" smtClean="0">
                <a:solidFill>
                  <a:srgbClr val="D1CBAF"/>
                </a:solidFill>
                <a:ea typeface="微软雅黑" pitchFamily="34" charset="-122"/>
              </a:endParaRPr>
            </a:p>
            <a:p>
              <a:pPr indent="452438"/>
              <a:r>
                <a:rPr lang="zh-CN" altLang="en-US" sz="1400" b="1" dirty="0" smtClean="0">
                  <a:solidFill>
                    <a:srgbClr val="C2BA94"/>
                  </a:solidFill>
                  <a:ea typeface="微软雅黑" pitchFamily="34" charset="-122"/>
                </a:rPr>
                <a:t>弘扬着中华文化</a:t>
              </a:r>
              <a:endParaRPr lang="zh-CN" altLang="en-US" sz="1400" b="1" dirty="0">
                <a:solidFill>
                  <a:srgbClr val="C2BA94"/>
                </a:solidFill>
                <a:ea typeface="微软雅黑" pitchFamily="34" charset="-122"/>
              </a:endParaRPr>
            </a:p>
          </p:txBody>
        </p:sp>
        <p:sp>
          <p:nvSpPr>
            <p:cNvPr id="49" name="矩形 48"/>
            <p:cNvSpPr/>
            <p:nvPr/>
          </p:nvSpPr>
          <p:spPr>
            <a:xfrm>
              <a:off x="6607988" y="3867227"/>
              <a:ext cx="3291662" cy="830997"/>
            </a:xfrm>
            <a:prstGeom prst="rect">
              <a:avLst/>
            </a:prstGeom>
          </p:spPr>
          <p:txBody>
            <a:bodyPr wrap="square">
              <a:spAutoFit/>
            </a:bodyPr>
            <a:lstStyle/>
            <a:p>
              <a:r>
                <a:rPr lang="zh-CN" altLang="en-US" sz="1600" b="1" dirty="0" smtClean="0">
                  <a:solidFill>
                    <a:srgbClr val="C1BA95"/>
                  </a:solidFill>
                  <a:ea typeface="微软雅黑" pitchFamily="34" charset="-122"/>
                </a:rPr>
                <a:t>宜兴梁祝文化</a:t>
              </a:r>
              <a:endParaRPr lang="en-US" altLang="zh-CN" sz="1600" b="1" dirty="0" smtClean="0">
                <a:solidFill>
                  <a:srgbClr val="C1BA95"/>
                </a:solidFill>
                <a:ea typeface="微软雅黑" pitchFamily="34" charset="-122"/>
              </a:endParaRPr>
            </a:p>
            <a:p>
              <a:pPr indent="628650"/>
              <a:r>
                <a:rPr lang="zh-CN" altLang="en-US" sz="1400" b="1" dirty="0" smtClean="0">
                  <a:solidFill>
                    <a:srgbClr val="ACA16C"/>
                  </a:solidFill>
                  <a:ea typeface="微软雅黑" pitchFamily="34" charset="-122"/>
                </a:rPr>
                <a:t>是梁祝文化</a:t>
              </a:r>
              <a:r>
                <a:rPr lang="zh-CN" altLang="en-US" sz="1800" b="1" dirty="0" smtClean="0">
                  <a:solidFill>
                    <a:srgbClr val="B2A97A"/>
                  </a:solidFill>
                  <a:ea typeface="微软雅黑" pitchFamily="34" charset="-122"/>
                </a:rPr>
                <a:t>思想渊源</a:t>
              </a:r>
            </a:p>
            <a:p>
              <a:pPr indent="628650"/>
              <a:r>
                <a:rPr lang="zh-CN" altLang="en-US" sz="1400" b="1" dirty="0" smtClean="0">
                  <a:solidFill>
                    <a:srgbClr val="C5BE9B"/>
                  </a:solidFill>
                  <a:ea typeface="微软雅黑" pitchFamily="34" charset="-122"/>
                </a:rPr>
                <a:t>分析的基本材料</a:t>
              </a:r>
              <a:endParaRPr lang="zh-CN" altLang="en-US" sz="1400" b="1" dirty="0">
                <a:solidFill>
                  <a:srgbClr val="C5BE9B"/>
                </a:solidFill>
                <a:ea typeface="微软雅黑" pitchFamily="34" charset="-122"/>
              </a:endParaRPr>
            </a:p>
          </p:txBody>
        </p:sp>
        <p:sp>
          <p:nvSpPr>
            <p:cNvPr id="50" name="矩形 49"/>
            <p:cNvSpPr/>
            <p:nvPr/>
          </p:nvSpPr>
          <p:spPr>
            <a:xfrm>
              <a:off x="2410652" y="4552172"/>
              <a:ext cx="5219700" cy="646331"/>
            </a:xfrm>
            <a:prstGeom prst="rect">
              <a:avLst/>
            </a:prstGeom>
          </p:spPr>
          <p:txBody>
            <a:bodyPr>
              <a:spAutoFit/>
            </a:bodyPr>
            <a:lstStyle/>
            <a:p>
              <a:pPr indent="539750"/>
              <a:r>
                <a:rPr lang="zh-CN" altLang="en-US" sz="1200" b="1" dirty="0" smtClean="0">
                  <a:solidFill>
                    <a:srgbClr val="C9C3A3"/>
                  </a:solidFill>
                  <a:ea typeface="微软雅黑" pitchFamily="34" charset="-122"/>
                </a:rPr>
                <a:t>宜兴梁祝文化</a:t>
              </a:r>
              <a:endParaRPr lang="en-US" altLang="zh-CN" sz="1200" b="1" dirty="0" smtClean="0">
                <a:solidFill>
                  <a:srgbClr val="C9C3A3"/>
                </a:solidFill>
                <a:ea typeface="微软雅黑" pitchFamily="34" charset="-122"/>
              </a:endParaRPr>
            </a:p>
            <a:p>
              <a:r>
                <a:rPr lang="zh-CN" altLang="en-US" sz="1200" b="1" dirty="0" smtClean="0">
                  <a:solidFill>
                    <a:srgbClr val="C9C3A3"/>
                  </a:solidFill>
                  <a:ea typeface="微软雅黑" pitchFamily="34" charset="-122"/>
                </a:rPr>
                <a:t>是发展现代文化、经济、旅游的</a:t>
              </a:r>
              <a:endParaRPr lang="en-US" altLang="zh-CN" sz="1200" b="1" dirty="0" smtClean="0">
                <a:solidFill>
                  <a:srgbClr val="C9C3A3"/>
                </a:solidFill>
                <a:ea typeface="微软雅黑" pitchFamily="34" charset="-122"/>
              </a:endParaRPr>
            </a:p>
            <a:p>
              <a:pPr indent="265113"/>
              <a:r>
                <a:rPr lang="zh-CN" altLang="en-US" sz="1200" b="1" dirty="0" smtClean="0">
                  <a:solidFill>
                    <a:srgbClr val="C9C3A3"/>
                  </a:solidFill>
                  <a:ea typeface="微软雅黑" pitchFamily="34" charset="-122"/>
                </a:rPr>
                <a:t>现成条件</a:t>
              </a:r>
              <a:endParaRPr lang="zh-CN" altLang="en-US" sz="1200" b="1" dirty="0">
                <a:solidFill>
                  <a:srgbClr val="C9C3A3"/>
                </a:solidFill>
                <a:ea typeface="微软雅黑" pitchFamily="34" charset="-122"/>
              </a:endParaRPr>
            </a:p>
          </p:txBody>
        </p:sp>
        <p:sp>
          <p:nvSpPr>
            <p:cNvPr id="54" name="矩形 53"/>
            <p:cNvSpPr/>
            <p:nvPr/>
          </p:nvSpPr>
          <p:spPr>
            <a:xfrm>
              <a:off x="4672799" y="4472843"/>
              <a:ext cx="3067092" cy="553998"/>
            </a:xfrm>
            <a:prstGeom prst="rect">
              <a:avLst/>
            </a:prstGeom>
          </p:spPr>
          <p:txBody>
            <a:bodyPr wrap="square">
              <a:spAutoFit/>
            </a:bodyPr>
            <a:lstStyle/>
            <a:p>
              <a:pPr>
                <a:lnSpc>
                  <a:spcPts val="1800"/>
                </a:lnSpc>
              </a:pPr>
              <a:r>
                <a:rPr lang="zh-CN" altLang="en-US" sz="1100" b="1" dirty="0" smtClean="0">
                  <a:solidFill>
                    <a:srgbClr val="CCC6A8"/>
                  </a:solidFill>
                  <a:ea typeface="微软雅黑" pitchFamily="34" charset="-122"/>
                </a:rPr>
                <a:t>梁祝是中国</a:t>
              </a:r>
              <a:r>
                <a:rPr lang="zh-CN" altLang="en-US" sz="1400" b="1" dirty="0" smtClean="0">
                  <a:solidFill>
                    <a:srgbClr val="CCC6A8"/>
                  </a:solidFill>
                  <a:ea typeface="微软雅黑" pitchFamily="34" charset="-122"/>
                </a:rPr>
                <a:t>最具辐射力</a:t>
              </a:r>
              <a:r>
                <a:rPr lang="zh-CN" altLang="en-US" sz="1100" b="1" dirty="0" smtClean="0">
                  <a:solidFill>
                    <a:srgbClr val="CCC6A8"/>
                  </a:solidFill>
                  <a:ea typeface="微软雅黑" pitchFamily="34" charset="-122"/>
                </a:rPr>
                <a:t>的</a:t>
              </a:r>
              <a:endParaRPr lang="en-US" altLang="zh-CN" sz="1100" b="1" dirty="0" smtClean="0">
                <a:solidFill>
                  <a:srgbClr val="CCC6A8"/>
                </a:solidFill>
                <a:ea typeface="微软雅黑" pitchFamily="34" charset="-122"/>
              </a:endParaRPr>
            </a:p>
            <a:p>
              <a:pPr indent="361950">
                <a:lnSpc>
                  <a:spcPts val="1800"/>
                </a:lnSpc>
              </a:pPr>
              <a:r>
                <a:rPr lang="zh-CN" altLang="en-US" sz="1200" b="1" dirty="0" smtClean="0">
                  <a:solidFill>
                    <a:srgbClr val="CCC6A8"/>
                  </a:solidFill>
                  <a:ea typeface="微软雅黑" pitchFamily="34" charset="-122"/>
                </a:rPr>
                <a:t>口头和非物质文化艺术</a:t>
              </a:r>
            </a:p>
          </p:txBody>
        </p:sp>
      </p:grpSp>
      <p:sp>
        <p:nvSpPr>
          <p:cNvPr id="8" name="矩形 7"/>
          <p:cNvSpPr/>
          <p:nvPr/>
        </p:nvSpPr>
        <p:spPr>
          <a:xfrm>
            <a:off x="1978779" y="2190865"/>
            <a:ext cx="6481841" cy="374461"/>
          </a:xfrm>
          <a:prstGeom prst="rect">
            <a:avLst/>
          </a:prstGeom>
        </p:spPr>
        <p:txBody>
          <a:bodyPr wrap="square">
            <a:spAutoFit/>
          </a:bodyPr>
          <a:lstStyle/>
          <a:p>
            <a:pPr lvl="0" algn="ctr">
              <a:lnSpc>
                <a:spcPts val="2200"/>
              </a:lnSpc>
            </a:pPr>
            <a:r>
              <a:rPr lang="zh-CN" altLang="en-US" b="1" dirty="0" smtClean="0">
                <a:solidFill>
                  <a:srgbClr val="003300"/>
                </a:solidFill>
                <a:latin typeface="微软雅黑"/>
                <a:ea typeface="微软雅黑"/>
              </a:rPr>
              <a:t>国家级非物质文化遗产</a:t>
            </a:r>
            <a:r>
              <a:rPr lang="en-US" altLang="en-US" b="1" dirty="0" smtClean="0">
                <a:solidFill>
                  <a:srgbClr val="003300"/>
                </a:solidFill>
              </a:rPr>
              <a:t> “</a:t>
            </a:r>
            <a:r>
              <a:rPr lang="zh-CN" altLang="en-US" b="1" dirty="0" smtClean="0">
                <a:solidFill>
                  <a:srgbClr val="003300"/>
                </a:solidFill>
                <a:latin typeface="微软雅黑"/>
                <a:ea typeface="微软雅黑"/>
              </a:rPr>
              <a:t>梁祝故里</a:t>
            </a:r>
            <a:r>
              <a:rPr lang="en-US" altLang="en-US" b="1" dirty="0" smtClean="0">
                <a:solidFill>
                  <a:srgbClr val="003300"/>
                </a:solidFill>
              </a:rPr>
              <a:t>”</a:t>
            </a:r>
          </a:p>
        </p:txBody>
      </p:sp>
      <p:sp>
        <p:nvSpPr>
          <p:cNvPr id="10" name="矩形 9"/>
          <p:cNvSpPr/>
          <p:nvPr/>
        </p:nvSpPr>
        <p:spPr>
          <a:xfrm>
            <a:off x="4241088" y="2169496"/>
            <a:ext cx="1957223" cy="374461"/>
          </a:xfrm>
          <a:prstGeom prst="rect">
            <a:avLst/>
          </a:prstGeom>
        </p:spPr>
        <p:txBody>
          <a:bodyPr wrap="square">
            <a:spAutoFit/>
          </a:bodyPr>
          <a:lstStyle/>
          <a:p>
            <a:pPr lvl="0" algn="ctr">
              <a:lnSpc>
                <a:spcPts val="2200"/>
              </a:lnSpc>
            </a:pPr>
            <a:r>
              <a:rPr lang="zh-CN" altLang="en-US" b="1" dirty="0" smtClean="0">
                <a:solidFill>
                  <a:srgbClr val="003300"/>
                </a:solidFill>
                <a:latin typeface="微软雅黑"/>
                <a:ea typeface="微软雅黑"/>
              </a:rPr>
              <a:t>财神范蠡</a:t>
            </a:r>
            <a:endParaRPr lang="en-US" altLang="zh-CN" b="1" dirty="0" smtClean="0">
              <a:solidFill>
                <a:srgbClr val="003300"/>
              </a:solidFill>
              <a:latin typeface="微软雅黑"/>
              <a:ea typeface="微软雅黑"/>
            </a:endParaRPr>
          </a:p>
        </p:txBody>
      </p:sp>
      <p:sp>
        <p:nvSpPr>
          <p:cNvPr id="11" name="矩形 10"/>
          <p:cNvSpPr/>
          <p:nvPr/>
        </p:nvSpPr>
        <p:spPr>
          <a:xfrm>
            <a:off x="3029714" y="1886723"/>
            <a:ext cx="1957223" cy="374461"/>
          </a:xfrm>
          <a:prstGeom prst="rect">
            <a:avLst/>
          </a:prstGeom>
        </p:spPr>
        <p:txBody>
          <a:bodyPr wrap="square">
            <a:spAutoFit/>
          </a:bodyPr>
          <a:lstStyle/>
          <a:p>
            <a:pPr lvl="0" algn="ctr">
              <a:lnSpc>
                <a:spcPts val="2200"/>
              </a:lnSpc>
            </a:pPr>
            <a:r>
              <a:rPr lang="zh-CN" altLang="en-US" b="1" dirty="0" smtClean="0">
                <a:solidFill>
                  <a:srgbClr val="003300"/>
                </a:solidFill>
                <a:latin typeface="微软雅黑"/>
                <a:ea typeface="微软雅黑"/>
              </a:rPr>
              <a:t>美人西施</a:t>
            </a:r>
          </a:p>
        </p:txBody>
      </p:sp>
      <p:sp>
        <p:nvSpPr>
          <p:cNvPr id="13" name="矩形 12"/>
          <p:cNvSpPr/>
          <p:nvPr/>
        </p:nvSpPr>
        <p:spPr>
          <a:xfrm>
            <a:off x="6279371" y="2680678"/>
            <a:ext cx="2382707" cy="374461"/>
          </a:xfrm>
          <a:prstGeom prst="rect">
            <a:avLst/>
          </a:prstGeom>
        </p:spPr>
        <p:txBody>
          <a:bodyPr wrap="square">
            <a:spAutoFit/>
          </a:bodyPr>
          <a:lstStyle/>
          <a:p>
            <a:pPr lvl="0" algn="ctr">
              <a:lnSpc>
                <a:spcPts val="2200"/>
              </a:lnSpc>
            </a:pPr>
            <a:r>
              <a:rPr lang="zh-CN" altLang="en-US" b="1" dirty="0" smtClean="0">
                <a:solidFill>
                  <a:srgbClr val="003300"/>
                </a:solidFill>
                <a:latin typeface="微软雅黑"/>
                <a:ea typeface="微软雅黑"/>
              </a:rPr>
              <a:t>道教发祥地</a:t>
            </a:r>
            <a:endParaRPr lang="en-US" altLang="zh-CN" b="1" dirty="0" smtClean="0">
              <a:solidFill>
                <a:srgbClr val="003300"/>
              </a:solidFill>
              <a:latin typeface="微软雅黑"/>
              <a:ea typeface="微软雅黑"/>
            </a:endParaRPr>
          </a:p>
        </p:txBody>
      </p:sp>
      <p:sp>
        <p:nvSpPr>
          <p:cNvPr id="12" name="矩形 11"/>
          <p:cNvSpPr/>
          <p:nvPr/>
        </p:nvSpPr>
        <p:spPr>
          <a:xfrm>
            <a:off x="3906026" y="2498113"/>
            <a:ext cx="1957223" cy="374461"/>
          </a:xfrm>
          <a:prstGeom prst="rect">
            <a:avLst/>
          </a:prstGeom>
        </p:spPr>
        <p:txBody>
          <a:bodyPr wrap="square">
            <a:spAutoFit/>
          </a:bodyPr>
          <a:lstStyle/>
          <a:p>
            <a:pPr lvl="0" algn="ctr">
              <a:lnSpc>
                <a:spcPts val="2200"/>
              </a:lnSpc>
            </a:pPr>
            <a:r>
              <a:rPr lang="zh-CN" altLang="en-US" b="1" dirty="0" smtClean="0">
                <a:solidFill>
                  <a:srgbClr val="003300"/>
                </a:solidFill>
                <a:latin typeface="微软雅黑"/>
                <a:ea typeface="微软雅黑"/>
              </a:rPr>
              <a:t>江南佛国</a:t>
            </a:r>
            <a:endParaRPr lang="en-US" altLang="zh-CN" b="1" dirty="0" smtClean="0">
              <a:solidFill>
                <a:srgbClr val="003300"/>
              </a:solidFill>
              <a:latin typeface="微软雅黑"/>
              <a:ea typeface="微软雅黑"/>
            </a:endParaRPr>
          </a:p>
        </p:txBody>
      </p:sp>
      <p:grpSp>
        <p:nvGrpSpPr>
          <p:cNvPr id="61" name="组合 60"/>
          <p:cNvGrpSpPr/>
          <p:nvPr/>
        </p:nvGrpSpPr>
        <p:grpSpPr>
          <a:xfrm>
            <a:off x="1970837" y="2507444"/>
            <a:ext cx="2868093" cy="666565"/>
            <a:chOff x="1042988" y="3675860"/>
            <a:chExt cx="2868093" cy="666565"/>
          </a:xfrm>
        </p:grpSpPr>
        <p:sp>
          <p:nvSpPr>
            <p:cNvPr id="56" name="矩形 55"/>
            <p:cNvSpPr/>
            <p:nvPr/>
          </p:nvSpPr>
          <p:spPr>
            <a:xfrm>
              <a:off x="1042988" y="3675860"/>
              <a:ext cx="1415772" cy="374461"/>
            </a:xfrm>
            <a:prstGeom prst="rect">
              <a:avLst/>
            </a:prstGeom>
          </p:spPr>
          <p:txBody>
            <a:bodyPr wrap="none">
              <a:spAutoFit/>
            </a:bodyPr>
            <a:lstStyle/>
            <a:p>
              <a:pPr lvl="0" algn="ctr">
                <a:lnSpc>
                  <a:spcPts val="2200"/>
                </a:lnSpc>
              </a:pPr>
              <a:r>
                <a:rPr lang="zh-CN" altLang="en-US" b="1" dirty="0" smtClean="0">
                  <a:solidFill>
                    <a:srgbClr val="003300"/>
                  </a:solidFill>
                  <a:latin typeface="微软雅黑"/>
                  <a:ea typeface="微软雅黑"/>
                </a:rPr>
                <a:t>四位状元</a:t>
              </a:r>
              <a:endParaRPr lang="en-US" altLang="zh-CN" b="1" dirty="0" smtClean="0">
                <a:solidFill>
                  <a:srgbClr val="003300"/>
                </a:solidFill>
                <a:latin typeface="微软雅黑"/>
                <a:ea typeface="微软雅黑"/>
              </a:endParaRPr>
            </a:p>
          </p:txBody>
        </p:sp>
        <p:sp>
          <p:nvSpPr>
            <p:cNvPr id="60" name="矩形 59"/>
            <p:cNvSpPr/>
            <p:nvPr/>
          </p:nvSpPr>
          <p:spPr>
            <a:xfrm>
              <a:off x="1042988" y="3967964"/>
              <a:ext cx="2868093" cy="374461"/>
            </a:xfrm>
            <a:prstGeom prst="rect">
              <a:avLst/>
            </a:prstGeom>
          </p:spPr>
          <p:txBody>
            <a:bodyPr wrap="none">
              <a:spAutoFit/>
            </a:bodyPr>
            <a:lstStyle/>
            <a:p>
              <a:pPr algn="ctr">
                <a:lnSpc>
                  <a:spcPts val="2200"/>
                </a:lnSpc>
              </a:pPr>
              <a:r>
                <a:rPr lang="zh-CN" altLang="en-US" sz="1600" b="1" dirty="0" smtClean="0">
                  <a:solidFill>
                    <a:schemeClr val="bg2">
                      <a:lumMod val="75000"/>
                    </a:schemeClr>
                  </a:solidFill>
                  <a:latin typeface="微软雅黑"/>
                  <a:ea typeface="微软雅黑"/>
                </a:rPr>
                <a:t>佘中  蒋重珍  周延儒  陈于泰 </a:t>
              </a:r>
            </a:p>
          </p:txBody>
        </p:sp>
      </p:grpSp>
      <p:grpSp>
        <p:nvGrpSpPr>
          <p:cNvPr id="63" name="组合 62"/>
          <p:cNvGrpSpPr/>
          <p:nvPr/>
        </p:nvGrpSpPr>
        <p:grpSpPr>
          <a:xfrm>
            <a:off x="4526747" y="2937708"/>
            <a:ext cx="6487362" cy="963534"/>
            <a:chOff x="1042988" y="4406120"/>
            <a:chExt cx="6487362" cy="963534"/>
          </a:xfrm>
        </p:grpSpPr>
        <p:sp>
          <p:nvSpPr>
            <p:cNvPr id="57" name="矩形 56"/>
            <p:cNvSpPr/>
            <p:nvPr/>
          </p:nvSpPr>
          <p:spPr>
            <a:xfrm>
              <a:off x="1042988" y="4406120"/>
              <a:ext cx="1415772" cy="374461"/>
            </a:xfrm>
            <a:prstGeom prst="rect">
              <a:avLst/>
            </a:prstGeom>
          </p:spPr>
          <p:txBody>
            <a:bodyPr wrap="none">
              <a:spAutoFit/>
            </a:bodyPr>
            <a:lstStyle/>
            <a:p>
              <a:pPr lvl="0" algn="ctr">
                <a:lnSpc>
                  <a:spcPts val="2200"/>
                </a:lnSpc>
              </a:pPr>
              <a:r>
                <a:rPr lang="zh-CN" altLang="en-US" b="1" dirty="0" smtClean="0">
                  <a:solidFill>
                    <a:srgbClr val="003300"/>
                  </a:solidFill>
                  <a:latin typeface="微软雅黑"/>
                  <a:ea typeface="微软雅黑"/>
                </a:rPr>
                <a:t>十位宰相</a:t>
              </a:r>
              <a:endParaRPr lang="en-US" altLang="zh-CN" b="1" dirty="0" smtClean="0">
                <a:solidFill>
                  <a:srgbClr val="003300"/>
                </a:solidFill>
                <a:latin typeface="微软雅黑"/>
                <a:ea typeface="微软雅黑"/>
              </a:endParaRPr>
            </a:p>
          </p:txBody>
        </p:sp>
        <p:sp>
          <p:nvSpPr>
            <p:cNvPr id="62" name="矩形 61"/>
            <p:cNvSpPr/>
            <p:nvPr/>
          </p:nvSpPr>
          <p:spPr>
            <a:xfrm>
              <a:off x="1042988" y="4734737"/>
              <a:ext cx="6487362" cy="634917"/>
            </a:xfrm>
            <a:prstGeom prst="rect">
              <a:avLst/>
            </a:prstGeom>
          </p:spPr>
          <p:txBody>
            <a:bodyPr wrap="square">
              <a:spAutoFit/>
            </a:bodyPr>
            <a:lstStyle/>
            <a:p>
              <a:pPr>
                <a:lnSpc>
                  <a:spcPts val="2200"/>
                </a:lnSpc>
              </a:pPr>
              <a:r>
                <a:rPr lang="zh-CN" altLang="en-US" sz="1600" b="1" dirty="0" smtClean="0">
                  <a:solidFill>
                    <a:schemeClr val="bg2">
                      <a:lumMod val="75000"/>
                    </a:schemeClr>
                  </a:solidFill>
                  <a:latin typeface="微软雅黑"/>
                  <a:ea typeface="微软雅黑"/>
                </a:rPr>
                <a:t>许域  蒋伸  周葵  蒋芾  徐溥  周延儒  </a:t>
              </a:r>
              <a:endParaRPr lang="en-US" altLang="zh-CN" sz="1600" b="1" dirty="0" smtClean="0">
                <a:solidFill>
                  <a:schemeClr val="bg2">
                    <a:lumMod val="75000"/>
                  </a:schemeClr>
                </a:solidFill>
                <a:latin typeface="微软雅黑"/>
                <a:ea typeface="微软雅黑"/>
              </a:endParaRPr>
            </a:p>
            <a:p>
              <a:pPr>
                <a:lnSpc>
                  <a:spcPts val="2200"/>
                </a:lnSpc>
              </a:pPr>
              <a:r>
                <a:rPr lang="zh-CN" altLang="en-US" sz="1600" b="1" dirty="0" smtClean="0">
                  <a:solidFill>
                    <a:schemeClr val="bg2">
                      <a:lumMod val="75000"/>
                    </a:schemeClr>
                  </a:solidFill>
                  <a:latin typeface="微软雅黑"/>
                  <a:ea typeface="微软雅黑"/>
                </a:rPr>
                <a:t>吴宗达  吴炳  堵胤锡  吴贞毓 </a:t>
              </a:r>
            </a:p>
          </p:txBody>
        </p:sp>
      </p:grpSp>
      <p:sp>
        <p:nvSpPr>
          <p:cNvPr id="58" name="矩形 57"/>
          <p:cNvSpPr/>
          <p:nvPr/>
        </p:nvSpPr>
        <p:spPr>
          <a:xfrm>
            <a:off x="5206298" y="2470931"/>
            <a:ext cx="2634244" cy="374461"/>
          </a:xfrm>
          <a:prstGeom prst="rect">
            <a:avLst/>
          </a:prstGeom>
        </p:spPr>
        <p:txBody>
          <a:bodyPr wrap="square">
            <a:spAutoFit/>
          </a:bodyPr>
          <a:lstStyle/>
          <a:p>
            <a:pPr lvl="0" algn="ctr">
              <a:lnSpc>
                <a:spcPts val="2200"/>
              </a:lnSpc>
            </a:pPr>
            <a:r>
              <a:rPr lang="zh-CN" altLang="en-US" b="1" dirty="0" smtClean="0">
                <a:solidFill>
                  <a:srgbClr val="003300"/>
                </a:solidFill>
                <a:latin typeface="微软雅黑"/>
                <a:ea typeface="微软雅黑"/>
              </a:rPr>
              <a:t>八千多教授</a:t>
            </a:r>
          </a:p>
        </p:txBody>
      </p:sp>
      <p:sp>
        <p:nvSpPr>
          <p:cNvPr id="59" name="矩形 58"/>
          <p:cNvSpPr/>
          <p:nvPr/>
        </p:nvSpPr>
        <p:spPr>
          <a:xfrm>
            <a:off x="2153402" y="3264886"/>
            <a:ext cx="2339102" cy="374461"/>
          </a:xfrm>
          <a:prstGeom prst="rect">
            <a:avLst/>
          </a:prstGeom>
        </p:spPr>
        <p:txBody>
          <a:bodyPr wrap="none">
            <a:spAutoFit/>
          </a:bodyPr>
          <a:lstStyle/>
          <a:p>
            <a:pPr lvl="0" algn="ctr">
              <a:lnSpc>
                <a:spcPts val="2200"/>
              </a:lnSpc>
            </a:pPr>
            <a:r>
              <a:rPr lang="zh-CN" altLang="en-US" b="1" dirty="0" smtClean="0">
                <a:solidFill>
                  <a:srgbClr val="003300"/>
                </a:solidFill>
                <a:latin typeface="微软雅黑"/>
                <a:ea typeface="微软雅黑"/>
              </a:rPr>
              <a:t>一百位高校校长</a:t>
            </a:r>
            <a:endParaRPr lang="en-US" altLang="zh-CN" b="1" dirty="0" smtClean="0">
              <a:solidFill>
                <a:srgbClr val="003300"/>
              </a:solidFill>
              <a:latin typeface="微软雅黑"/>
              <a:ea typeface="微软雅黑"/>
            </a:endParaRPr>
          </a:p>
        </p:txBody>
      </p:sp>
      <p:sp>
        <p:nvSpPr>
          <p:cNvPr id="100" name="TextBox 99"/>
          <p:cNvSpPr txBox="1"/>
          <p:nvPr/>
        </p:nvSpPr>
        <p:spPr>
          <a:xfrm>
            <a:off x="-2155132" y="1521593"/>
            <a:ext cx="1716976" cy="781752"/>
          </a:xfrm>
          <a:prstGeom prst="rect">
            <a:avLst/>
          </a:prstGeom>
          <a:solidFill>
            <a:srgbClr val="C00000"/>
          </a:solidFill>
        </p:spPr>
        <p:txBody>
          <a:bodyPr wrap="square" rtlCol="0">
            <a:spAutoFit/>
          </a:bodyPr>
          <a:lstStyle/>
          <a:p>
            <a:pPr algn="ctr">
              <a:lnSpc>
                <a:spcPts val="2800"/>
              </a:lnSpc>
            </a:pPr>
            <a:r>
              <a:rPr lang="zh-CN" altLang="en-US" sz="2000" b="1" dirty="0" smtClean="0">
                <a:solidFill>
                  <a:schemeClr val="bg2">
                    <a:lumMod val="90000"/>
                  </a:schemeClr>
                </a:solidFill>
                <a:latin typeface="+mj-ea"/>
                <a:ea typeface="+mj-ea"/>
              </a:rPr>
              <a:t>有动画</a:t>
            </a:r>
            <a:endParaRPr lang="en-US" altLang="zh-CN" sz="2000" b="1" dirty="0" smtClean="0">
              <a:solidFill>
                <a:schemeClr val="bg2">
                  <a:lumMod val="90000"/>
                </a:schemeClr>
              </a:solidFill>
              <a:latin typeface="+mj-ea"/>
              <a:ea typeface="+mj-ea"/>
            </a:endParaRPr>
          </a:p>
          <a:p>
            <a:pPr algn="ctr">
              <a:lnSpc>
                <a:spcPts val="2800"/>
              </a:lnSpc>
            </a:pPr>
            <a:r>
              <a:rPr lang="zh-CN" altLang="en-US" sz="2000" b="1" dirty="0" smtClean="0">
                <a:solidFill>
                  <a:schemeClr val="bg2">
                    <a:lumMod val="90000"/>
                  </a:schemeClr>
                </a:solidFill>
                <a:latin typeface="+mj-ea"/>
                <a:ea typeface="+mj-ea"/>
              </a:rPr>
              <a:t>请全屏浏览</a:t>
            </a:r>
            <a:endParaRPr lang="zh-CN" altLang="en-US" sz="2000" b="1" dirty="0">
              <a:solidFill>
                <a:schemeClr val="bg2">
                  <a:lumMod val="90000"/>
                </a:schemeClr>
              </a:solidFill>
              <a:latin typeface="+mj-ea"/>
              <a:ea typeface="+mj-ea"/>
            </a:endParaRPr>
          </a:p>
        </p:txBody>
      </p:sp>
      <p:sp>
        <p:nvSpPr>
          <p:cNvPr id="101" name="TextBox 100"/>
          <p:cNvSpPr txBox="1"/>
          <p:nvPr/>
        </p:nvSpPr>
        <p:spPr>
          <a:xfrm>
            <a:off x="522269" y="1921963"/>
            <a:ext cx="9377381" cy="2041585"/>
          </a:xfrm>
          <a:prstGeom prst="rect">
            <a:avLst/>
          </a:prstGeom>
          <a:solidFill>
            <a:srgbClr val="003300">
              <a:alpha val="80000"/>
            </a:srgbClr>
          </a:solidFill>
        </p:spPr>
        <p:txBody>
          <a:bodyPr wrap="square" rtlCol="0">
            <a:spAutoFit/>
          </a:bodyPr>
          <a:lstStyle/>
          <a:p>
            <a:pPr>
              <a:lnSpc>
                <a:spcPts val="2200"/>
              </a:lnSpc>
              <a:spcBef>
                <a:spcPts val="200"/>
              </a:spcBef>
              <a:spcAft>
                <a:spcPts val="200"/>
              </a:spcAft>
            </a:pPr>
            <a:r>
              <a:rPr lang="zh-CN" altLang="en-US" sz="1600" b="1" dirty="0" smtClean="0">
                <a:solidFill>
                  <a:schemeClr val="bg2">
                    <a:lumMod val="90000"/>
                  </a:schemeClr>
                </a:solidFill>
                <a:latin typeface="Arial" pitchFamily="34" charset="0"/>
                <a:ea typeface="微软雅黑" pitchFamily="34" charset="-122"/>
              </a:rPr>
              <a:t>阳羡文化背景深厚</a:t>
            </a:r>
            <a:endParaRPr lang="en-US" altLang="zh-CN" sz="1600" b="1" dirty="0" smtClean="0">
              <a:solidFill>
                <a:schemeClr val="bg2">
                  <a:lumMod val="90000"/>
                </a:schemeClr>
              </a:solidFill>
              <a:latin typeface="Arial" pitchFamily="34" charset="0"/>
              <a:ea typeface="微软雅黑" pitchFamily="34" charset="-122"/>
            </a:endParaRPr>
          </a:p>
          <a:p>
            <a:pPr>
              <a:lnSpc>
                <a:spcPts val="2200"/>
              </a:lnSpc>
              <a:spcBef>
                <a:spcPts val="200"/>
              </a:spcBef>
              <a:spcAft>
                <a:spcPts val="200"/>
              </a:spcAft>
            </a:pPr>
            <a:r>
              <a:rPr lang="zh-CN" altLang="en-US" sz="1600" b="1" dirty="0" smtClean="0">
                <a:solidFill>
                  <a:schemeClr val="bg2">
                    <a:lumMod val="90000"/>
                  </a:schemeClr>
                </a:solidFill>
                <a:latin typeface="Arial" pitchFamily="34" charset="0"/>
                <a:ea typeface="微软雅黑" pitchFamily="34" charset="-122"/>
              </a:rPr>
              <a:t>有全国独一无二的“陶都”品牌，又可借势两项国家级非物质文化遗产</a:t>
            </a:r>
            <a:r>
              <a:rPr lang="en-US" altLang="zh-CN" sz="1600" b="1" dirty="0" smtClean="0">
                <a:solidFill>
                  <a:schemeClr val="bg2">
                    <a:lumMod val="90000"/>
                  </a:schemeClr>
                </a:solidFill>
                <a:latin typeface="Arial" pitchFamily="34" charset="0"/>
                <a:ea typeface="微软雅黑" pitchFamily="34" charset="-122"/>
              </a:rPr>
              <a:t>……</a:t>
            </a:r>
          </a:p>
          <a:p>
            <a:pPr>
              <a:lnSpc>
                <a:spcPts val="2200"/>
              </a:lnSpc>
              <a:spcBef>
                <a:spcPts val="200"/>
              </a:spcBef>
              <a:spcAft>
                <a:spcPts val="200"/>
              </a:spcAft>
            </a:pPr>
            <a:r>
              <a:rPr lang="zh-CN" altLang="en-US" sz="1600" b="1" dirty="0" smtClean="0">
                <a:solidFill>
                  <a:schemeClr val="bg2">
                    <a:lumMod val="90000"/>
                  </a:schemeClr>
                </a:solidFill>
                <a:latin typeface="Arial" pitchFamily="34" charset="0"/>
                <a:ea typeface="微软雅黑" pitchFamily="34" charset="-122"/>
              </a:rPr>
              <a:t>茶作为中国人的健康饮品，既休闲且养生</a:t>
            </a:r>
            <a:r>
              <a:rPr lang="en-US" altLang="zh-CN" sz="1600" b="1" dirty="0" smtClean="0">
                <a:solidFill>
                  <a:schemeClr val="bg2">
                    <a:lumMod val="90000"/>
                  </a:schemeClr>
                </a:solidFill>
                <a:latin typeface="Arial" pitchFamily="34" charset="0"/>
                <a:ea typeface="微软雅黑" pitchFamily="34" charset="-122"/>
              </a:rPr>
              <a:t>……</a:t>
            </a:r>
          </a:p>
          <a:p>
            <a:pPr>
              <a:lnSpc>
                <a:spcPts val="2200"/>
              </a:lnSpc>
              <a:spcBef>
                <a:spcPts val="200"/>
              </a:spcBef>
              <a:spcAft>
                <a:spcPts val="200"/>
              </a:spcAft>
            </a:pPr>
            <a:r>
              <a:rPr lang="zh-CN" altLang="en-US" sz="1600" b="1" dirty="0" smtClean="0">
                <a:solidFill>
                  <a:schemeClr val="bg2">
                    <a:lumMod val="90000"/>
                  </a:schemeClr>
                </a:solidFill>
                <a:latin typeface="Arial" pitchFamily="34" charset="0"/>
                <a:ea typeface="微软雅黑" pitchFamily="34" charset="-122"/>
              </a:rPr>
              <a:t>佛道文化不仅有极深的休闲养生内涵更能增添阳羡深邃神秘的休闲氛围</a:t>
            </a:r>
            <a:r>
              <a:rPr lang="en-US" altLang="zh-CN" sz="1600" b="1" dirty="0" smtClean="0">
                <a:solidFill>
                  <a:schemeClr val="bg2">
                    <a:lumMod val="90000"/>
                  </a:schemeClr>
                </a:solidFill>
                <a:latin typeface="Arial" pitchFamily="34" charset="0"/>
                <a:ea typeface="微软雅黑" pitchFamily="34" charset="-122"/>
              </a:rPr>
              <a:t>……</a:t>
            </a:r>
          </a:p>
          <a:p>
            <a:pPr>
              <a:lnSpc>
                <a:spcPts val="2200"/>
              </a:lnSpc>
              <a:spcBef>
                <a:spcPts val="200"/>
              </a:spcBef>
              <a:spcAft>
                <a:spcPts val="200"/>
              </a:spcAft>
            </a:pPr>
            <a:r>
              <a:rPr lang="zh-CN" altLang="en-US" sz="1600" b="1" dirty="0" smtClean="0">
                <a:solidFill>
                  <a:schemeClr val="bg2">
                    <a:lumMod val="90000"/>
                  </a:schemeClr>
                </a:solidFill>
                <a:latin typeface="Arial" pitchFamily="34" charset="0"/>
                <a:ea typeface="微软雅黑" pitchFamily="34" charset="-122"/>
              </a:rPr>
              <a:t>浪漫的爱情（范蠡、西施）更是人类休闲之际永恒的热门话题</a:t>
            </a:r>
            <a:r>
              <a:rPr lang="en-US" altLang="zh-CN" sz="1600" b="1" dirty="0" smtClean="0">
                <a:solidFill>
                  <a:schemeClr val="bg2">
                    <a:lumMod val="90000"/>
                  </a:schemeClr>
                </a:solidFill>
                <a:latin typeface="Arial" pitchFamily="34" charset="0"/>
                <a:ea typeface="微软雅黑" pitchFamily="34" charset="-122"/>
              </a:rPr>
              <a:t>……</a:t>
            </a:r>
          </a:p>
          <a:p>
            <a:pPr>
              <a:lnSpc>
                <a:spcPts val="2200"/>
              </a:lnSpc>
              <a:spcBef>
                <a:spcPts val="200"/>
              </a:spcBef>
              <a:spcAft>
                <a:spcPts val="200"/>
              </a:spcAft>
            </a:pPr>
            <a:r>
              <a:rPr lang="zh-CN" altLang="en-US" sz="1600" b="1" dirty="0" smtClean="0">
                <a:solidFill>
                  <a:schemeClr val="bg2">
                    <a:lumMod val="90000"/>
                  </a:schemeClr>
                </a:solidFill>
                <a:latin typeface="Arial" pitchFamily="34" charset="0"/>
                <a:ea typeface="微软雅黑" pitchFamily="34" charset="-122"/>
              </a:rPr>
              <a:t>人才辈出的阳羡（宜兴）学风浓蕴，对休闲旅游的主力军</a:t>
            </a:r>
            <a:r>
              <a:rPr lang="en-US" altLang="zh-CN" sz="1600" b="1" dirty="0" smtClean="0">
                <a:solidFill>
                  <a:schemeClr val="bg2">
                    <a:lumMod val="90000"/>
                  </a:schemeClr>
                </a:solidFill>
                <a:latin typeface="Arial" pitchFamily="34" charset="0"/>
                <a:ea typeface="微软雅黑" pitchFamily="34" charset="-122"/>
              </a:rPr>
              <a:t>——</a:t>
            </a:r>
            <a:r>
              <a:rPr lang="zh-CN" altLang="en-US" sz="1600" b="1" dirty="0" smtClean="0">
                <a:solidFill>
                  <a:schemeClr val="bg2">
                    <a:lumMod val="90000"/>
                  </a:schemeClr>
                </a:solidFill>
                <a:latin typeface="Arial" pitchFamily="34" charset="0"/>
                <a:ea typeface="微软雅黑" pitchFamily="34" charset="-122"/>
              </a:rPr>
              <a:t>家庭旅游群体无疑具绝对吸引力</a:t>
            </a:r>
            <a:r>
              <a:rPr lang="en-US" altLang="zh-CN" sz="1600" b="1" dirty="0" smtClean="0">
                <a:solidFill>
                  <a:schemeClr val="bg2">
                    <a:lumMod val="90000"/>
                  </a:schemeClr>
                </a:solidFill>
                <a:latin typeface="Arial" pitchFamily="34" charset="0"/>
                <a:ea typeface="微软雅黑"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1000"/>
                            </p:stCondLst>
                            <p:childTnLst>
                              <p:par>
                                <p:cTn id="18" presetID="10" presetClass="exit" presetSubtype="0" fill="hold" grpId="1" nodeType="afterEffect">
                                  <p:stCondLst>
                                    <p:cond delay="50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par>
                          <p:cTn id="21" fill="hold">
                            <p:stCondLst>
                              <p:cond delay="2000"/>
                            </p:stCondLst>
                            <p:childTnLst>
                              <p:par>
                                <p:cTn id="22" presetID="53"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2500"/>
                            </p:stCondLst>
                            <p:childTnLst>
                              <p:par>
                                <p:cTn id="31" presetID="10" presetClass="exit" presetSubtype="0" fill="hold" grpId="1" nodeType="afterEffect">
                                  <p:stCondLst>
                                    <p:cond delay="50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nodeType="withEffect">
                                  <p:stCondLst>
                                    <p:cond delay="500"/>
                                  </p:stCondLst>
                                  <p:childTnLst>
                                    <p:animEffect transition="out" filter="fade">
                                      <p:cBhvr>
                                        <p:cTn id="35" dur="500"/>
                                        <p:tgtEl>
                                          <p:spTgt spid="29"/>
                                        </p:tgtEl>
                                      </p:cBhvr>
                                    </p:animEffect>
                                    <p:set>
                                      <p:cBhvr>
                                        <p:cTn id="36" dur="1" fill="hold">
                                          <p:stCondLst>
                                            <p:cond delay="499"/>
                                          </p:stCondLst>
                                        </p:cTn>
                                        <p:tgtEl>
                                          <p:spTgt spid="29"/>
                                        </p:tgtEl>
                                        <p:attrNameLst>
                                          <p:attrName>style.visibility</p:attrName>
                                        </p:attrNameLst>
                                      </p:cBhvr>
                                      <p:to>
                                        <p:strVal val="hidden"/>
                                      </p:to>
                                    </p:set>
                                  </p:childTnLst>
                                </p:cTn>
                              </p:par>
                            </p:childTnLst>
                          </p:cTn>
                        </p:par>
                        <p:par>
                          <p:cTn id="37" fill="hold">
                            <p:stCondLst>
                              <p:cond delay="3500"/>
                            </p:stCondLst>
                            <p:childTnLst>
                              <p:par>
                                <p:cTn id="38" presetID="53"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0"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childTnLst>
                          </p:cTn>
                        </p:par>
                        <p:par>
                          <p:cTn id="46" fill="hold">
                            <p:stCondLst>
                              <p:cond delay="4000"/>
                            </p:stCondLst>
                            <p:childTnLst>
                              <p:par>
                                <p:cTn id="47" presetID="10" presetClass="exit" presetSubtype="0" fill="hold" grpId="1" nodeType="afterEffect">
                                  <p:stCondLst>
                                    <p:cond delay="50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nodeType="withEffect">
                                  <p:stCondLst>
                                    <p:cond delay="500"/>
                                  </p:stCondLst>
                                  <p:childTnLst>
                                    <p:animEffect transition="out" filter="fade">
                                      <p:cBhvr>
                                        <p:cTn id="51" dur="500"/>
                                        <p:tgtEl>
                                          <p:spTgt spid="46"/>
                                        </p:tgtEl>
                                      </p:cBhvr>
                                    </p:animEffect>
                                    <p:set>
                                      <p:cBhvr>
                                        <p:cTn id="52" dur="1" fill="hold">
                                          <p:stCondLst>
                                            <p:cond delay="499"/>
                                          </p:stCondLst>
                                        </p:cTn>
                                        <p:tgtEl>
                                          <p:spTgt spid="46"/>
                                        </p:tgtEl>
                                        <p:attrNameLst>
                                          <p:attrName>style.visibility</p:attrName>
                                        </p:attrNameLst>
                                      </p:cBhvr>
                                      <p:to>
                                        <p:strVal val="hidden"/>
                                      </p:to>
                                    </p:set>
                                  </p:childTnLst>
                                </p:cTn>
                              </p:par>
                            </p:childTnLst>
                          </p:cTn>
                        </p:par>
                        <p:par>
                          <p:cTn id="53" fill="hold">
                            <p:stCondLst>
                              <p:cond delay="5000"/>
                            </p:stCondLst>
                            <p:childTnLst>
                              <p:par>
                                <p:cTn id="54" presetID="53"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5500"/>
                            </p:stCondLst>
                            <p:childTnLst>
                              <p:par>
                                <p:cTn id="63" presetID="10" presetClass="exit" presetSubtype="0" fill="hold" grpId="1" nodeType="afterEffect">
                                  <p:stCondLst>
                                    <p:cond delay="500"/>
                                  </p:stCondLst>
                                  <p:childTnLst>
                                    <p:animEffect transition="out" filter="fade">
                                      <p:cBhvr>
                                        <p:cTn id="64" dur="500"/>
                                        <p:tgtEl>
                                          <p:spTgt spid="8"/>
                                        </p:tgtEl>
                                      </p:cBhvr>
                                    </p:animEffect>
                                    <p:set>
                                      <p:cBhvr>
                                        <p:cTn id="65" dur="1" fill="hold">
                                          <p:stCondLst>
                                            <p:cond delay="499"/>
                                          </p:stCondLst>
                                        </p:cTn>
                                        <p:tgtEl>
                                          <p:spTgt spid="8"/>
                                        </p:tgtEl>
                                        <p:attrNameLst>
                                          <p:attrName>style.visibility</p:attrName>
                                        </p:attrNameLst>
                                      </p:cBhvr>
                                      <p:to>
                                        <p:strVal val="hidden"/>
                                      </p:to>
                                    </p:set>
                                  </p:childTnLst>
                                </p:cTn>
                              </p:par>
                              <p:par>
                                <p:cTn id="66" presetID="10" presetClass="exit" presetSubtype="0" fill="hold" nodeType="withEffect">
                                  <p:stCondLst>
                                    <p:cond delay="500"/>
                                  </p:stCondLst>
                                  <p:childTnLst>
                                    <p:animEffect transition="out" filter="fade">
                                      <p:cBhvr>
                                        <p:cTn id="67" dur="500"/>
                                        <p:tgtEl>
                                          <p:spTgt spid="55"/>
                                        </p:tgtEl>
                                      </p:cBhvr>
                                    </p:animEffect>
                                    <p:set>
                                      <p:cBhvr>
                                        <p:cTn id="68" dur="1" fill="hold">
                                          <p:stCondLst>
                                            <p:cond delay="499"/>
                                          </p:stCondLst>
                                        </p:cTn>
                                        <p:tgtEl>
                                          <p:spTgt spid="55"/>
                                        </p:tgtEl>
                                        <p:attrNameLst>
                                          <p:attrName>style.visibility</p:attrName>
                                        </p:attrNameLst>
                                      </p:cBhvr>
                                      <p:to>
                                        <p:strVal val="hidden"/>
                                      </p:to>
                                    </p:set>
                                  </p:childTnLst>
                                </p:cTn>
                              </p:par>
                              <p:par>
                                <p:cTn id="69" presetID="53" presetClass="entr" presetSubtype="0" fill="hold" grpId="0" nodeType="withEffect">
                                  <p:stCondLst>
                                    <p:cond delay="100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childTnLst>
                          </p:cTn>
                        </p:par>
                        <p:par>
                          <p:cTn id="74" fill="hold">
                            <p:stCondLst>
                              <p:cond delay="7000"/>
                            </p:stCondLst>
                            <p:childTnLst>
                              <p:par>
                                <p:cTn id="75" presetID="10" presetClass="exit" presetSubtype="0" fill="hold" grpId="1" nodeType="afterEffect">
                                  <p:stCondLst>
                                    <p:cond delay="500"/>
                                  </p:stCondLst>
                                  <p:childTnLst>
                                    <p:animEffect transition="out" filter="fade">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par>
                                <p:cTn id="78" presetID="53" presetClass="entr" presetSubtype="0" fill="hold" grpId="0" nodeType="withEffect">
                                  <p:stCondLst>
                                    <p:cond delay="500"/>
                                  </p:stCondLst>
                                  <p:childTnLst>
                                    <p:set>
                                      <p:cBhvr>
                                        <p:cTn id="79" dur="1" fill="hold">
                                          <p:stCondLst>
                                            <p:cond delay="0"/>
                                          </p:stCondLst>
                                        </p:cTn>
                                        <p:tgtEl>
                                          <p:spTgt spid="11"/>
                                        </p:tgtEl>
                                        <p:attrNameLst>
                                          <p:attrName>style.visibility</p:attrName>
                                        </p:attrNameLst>
                                      </p:cBhvr>
                                      <p:to>
                                        <p:strVal val="visible"/>
                                      </p:to>
                                    </p:set>
                                    <p:anim calcmode="lin" valueType="num">
                                      <p:cBhvr>
                                        <p:cTn id="80" dur="500" fill="hold"/>
                                        <p:tgtEl>
                                          <p:spTgt spid="11"/>
                                        </p:tgtEl>
                                        <p:attrNameLst>
                                          <p:attrName>ppt_w</p:attrName>
                                        </p:attrNameLst>
                                      </p:cBhvr>
                                      <p:tavLst>
                                        <p:tav tm="0">
                                          <p:val>
                                            <p:fltVal val="0"/>
                                          </p:val>
                                        </p:tav>
                                        <p:tav tm="100000">
                                          <p:val>
                                            <p:strVal val="#ppt_w"/>
                                          </p:val>
                                        </p:tav>
                                      </p:tavLst>
                                    </p:anim>
                                    <p:anim calcmode="lin" valueType="num">
                                      <p:cBhvr>
                                        <p:cTn id="81" dur="500" fill="hold"/>
                                        <p:tgtEl>
                                          <p:spTgt spid="11"/>
                                        </p:tgtEl>
                                        <p:attrNameLst>
                                          <p:attrName>ppt_h</p:attrName>
                                        </p:attrNameLst>
                                      </p:cBhvr>
                                      <p:tavLst>
                                        <p:tav tm="0">
                                          <p:val>
                                            <p:fltVal val="0"/>
                                          </p:val>
                                        </p:tav>
                                        <p:tav tm="100000">
                                          <p:val>
                                            <p:strVal val="#ppt_h"/>
                                          </p:val>
                                        </p:tav>
                                      </p:tavLst>
                                    </p:anim>
                                    <p:animEffect transition="in" filter="fade">
                                      <p:cBhvr>
                                        <p:cTn id="82" dur="500"/>
                                        <p:tgtEl>
                                          <p:spTgt spid="11"/>
                                        </p:tgtEl>
                                      </p:cBhvr>
                                    </p:animEffect>
                                  </p:childTnLst>
                                </p:cTn>
                              </p:par>
                            </p:childTnLst>
                          </p:cTn>
                        </p:par>
                        <p:par>
                          <p:cTn id="83" fill="hold">
                            <p:stCondLst>
                              <p:cond delay="8000"/>
                            </p:stCondLst>
                            <p:childTnLst>
                              <p:par>
                                <p:cTn id="84" presetID="10" presetClass="exit" presetSubtype="0" fill="hold" grpId="1" nodeType="afterEffect">
                                  <p:stCondLst>
                                    <p:cond delay="500"/>
                                  </p:stCondLst>
                                  <p:childTnLst>
                                    <p:animEffect transition="out" filter="fade">
                                      <p:cBhvr>
                                        <p:cTn id="85" dur="500"/>
                                        <p:tgtEl>
                                          <p:spTgt spid="11"/>
                                        </p:tgtEl>
                                      </p:cBhvr>
                                    </p:animEffect>
                                    <p:set>
                                      <p:cBhvr>
                                        <p:cTn id="86" dur="1" fill="hold">
                                          <p:stCondLst>
                                            <p:cond delay="499"/>
                                          </p:stCondLst>
                                        </p:cTn>
                                        <p:tgtEl>
                                          <p:spTgt spid="11"/>
                                        </p:tgtEl>
                                        <p:attrNameLst>
                                          <p:attrName>style.visibility</p:attrName>
                                        </p:attrNameLst>
                                      </p:cBhvr>
                                      <p:to>
                                        <p:strVal val="hidden"/>
                                      </p:to>
                                    </p:set>
                                  </p:childTnLst>
                                </p:cTn>
                              </p:par>
                              <p:par>
                                <p:cTn id="87" presetID="53" presetClass="entr" presetSubtype="0" fill="hold" grpId="0" nodeType="with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p:cTn id="89" dur="500" fill="hold"/>
                                        <p:tgtEl>
                                          <p:spTgt spid="13"/>
                                        </p:tgtEl>
                                        <p:attrNameLst>
                                          <p:attrName>ppt_w</p:attrName>
                                        </p:attrNameLst>
                                      </p:cBhvr>
                                      <p:tavLst>
                                        <p:tav tm="0">
                                          <p:val>
                                            <p:fltVal val="0"/>
                                          </p:val>
                                        </p:tav>
                                        <p:tav tm="100000">
                                          <p:val>
                                            <p:strVal val="#ppt_w"/>
                                          </p:val>
                                        </p:tav>
                                      </p:tavLst>
                                    </p:anim>
                                    <p:anim calcmode="lin" valueType="num">
                                      <p:cBhvr>
                                        <p:cTn id="90" dur="500" fill="hold"/>
                                        <p:tgtEl>
                                          <p:spTgt spid="13"/>
                                        </p:tgtEl>
                                        <p:attrNameLst>
                                          <p:attrName>ppt_h</p:attrName>
                                        </p:attrNameLst>
                                      </p:cBhvr>
                                      <p:tavLst>
                                        <p:tav tm="0">
                                          <p:val>
                                            <p:fltVal val="0"/>
                                          </p:val>
                                        </p:tav>
                                        <p:tav tm="100000">
                                          <p:val>
                                            <p:strVal val="#ppt_h"/>
                                          </p:val>
                                        </p:tav>
                                      </p:tavLst>
                                    </p:anim>
                                    <p:animEffect transition="in" filter="fade">
                                      <p:cBhvr>
                                        <p:cTn id="91" dur="500"/>
                                        <p:tgtEl>
                                          <p:spTgt spid="13"/>
                                        </p:tgtEl>
                                      </p:cBhvr>
                                    </p:animEffect>
                                  </p:childTnLst>
                                </p:cTn>
                              </p:par>
                            </p:childTnLst>
                          </p:cTn>
                        </p:par>
                        <p:par>
                          <p:cTn id="92" fill="hold">
                            <p:stCondLst>
                              <p:cond delay="9000"/>
                            </p:stCondLst>
                            <p:childTnLst>
                              <p:par>
                                <p:cTn id="93" presetID="10" presetClass="exit" presetSubtype="0" fill="hold" grpId="1" nodeType="afterEffect">
                                  <p:stCondLst>
                                    <p:cond delay="500"/>
                                  </p:stCondLst>
                                  <p:childTnLst>
                                    <p:animEffect transition="out" filter="fade">
                                      <p:cBhvr>
                                        <p:cTn id="94" dur="500"/>
                                        <p:tgtEl>
                                          <p:spTgt spid="13"/>
                                        </p:tgtEl>
                                      </p:cBhvr>
                                    </p:animEffect>
                                    <p:set>
                                      <p:cBhvr>
                                        <p:cTn id="95" dur="1" fill="hold">
                                          <p:stCondLst>
                                            <p:cond delay="499"/>
                                          </p:stCondLst>
                                        </p:cTn>
                                        <p:tgtEl>
                                          <p:spTgt spid="13"/>
                                        </p:tgtEl>
                                        <p:attrNameLst>
                                          <p:attrName>style.visibility</p:attrName>
                                        </p:attrNameLst>
                                      </p:cBhvr>
                                      <p:to>
                                        <p:strVal val="hidden"/>
                                      </p:to>
                                    </p:set>
                                  </p:childTnLst>
                                </p:cTn>
                              </p:par>
                              <p:par>
                                <p:cTn id="96" presetID="53" presetClass="entr" presetSubtype="0" fill="hold" grpId="0" nodeType="withEffect">
                                  <p:stCondLst>
                                    <p:cond delay="0"/>
                                  </p:stCondLst>
                                  <p:childTnLst>
                                    <p:set>
                                      <p:cBhvr>
                                        <p:cTn id="97" dur="1" fill="hold">
                                          <p:stCondLst>
                                            <p:cond delay="0"/>
                                          </p:stCondLst>
                                        </p:cTn>
                                        <p:tgtEl>
                                          <p:spTgt spid="12"/>
                                        </p:tgtEl>
                                        <p:attrNameLst>
                                          <p:attrName>style.visibility</p:attrName>
                                        </p:attrNameLst>
                                      </p:cBhvr>
                                      <p:to>
                                        <p:strVal val="visible"/>
                                      </p:to>
                                    </p:set>
                                    <p:anim calcmode="lin" valueType="num">
                                      <p:cBhvr>
                                        <p:cTn id="98" dur="500" fill="hold"/>
                                        <p:tgtEl>
                                          <p:spTgt spid="12"/>
                                        </p:tgtEl>
                                        <p:attrNameLst>
                                          <p:attrName>ppt_w</p:attrName>
                                        </p:attrNameLst>
                                      </p:cBhvr>
                                      <p:tavLst>
                                        <p:tav tm="0">
                                          <p:val>
                                            <p:fltVal val="0"/>
                                          </p:val>
                                        </p:tav>
                                        <p:tav tm="100000">
                                          <p:val>
                                            <p:strVal val="#ppt_w"/>
                                          </p:val>
                                        </p:tav>
                                      </p:tavLst>
                                    </p:anim>
                                    <p:anim calcmode="lin" valueType="num">
                                      <p:cBhvr>
                                        <p:cTn id="99" dur="500" fill="hold"/>
                                        <p:tgtEl>
                                          <p:spTgt spid="12"/>
                                        </p:tgtEl>
                                        <p:attrNameLst>
                                          <p:attrName>ppt_h</p:attrName>
                                        </p:attrNameLst>
                                      </p:cBhvr>
                                      <p:tavLst>
                                        <p:tav tm="0">
                                          <p:val>
                                            <p:fltVal val="0"/>
                                          </p:val>
                                        </p:tav>
                                        <p:tav tm="100000">
                                          <p:val>
                                            <p:strVal val="#ppt_h"/>
                                          </p:val>
                                        </p:tav>
                                      </p:tavLst>
                                    </p:anim>
                                    <p:animEffect transition="in" filter="fade">
                                      <p:cBhvr>
                                        <p:cTn id="100" dur="500"/>
                                        <p:tgtEl>
                                          <p:spTgt spid="12"/>
                                        </p:tgtEl>
                                      </p:cBhvr>
                                    </p:animEffect>
                                  </p:childTnLst>
                                </p:cTn>
                              </p:par>
                            </p:childTnLst>
                          </p:cTn>
                        </p:par>
                        <p:par>
                          <p:cTn id="101" fill="hold">
                            <p:stCondLst>
                              <p:cond delay="10000"/>
                            </p:stCondLst>
                            <p:childTnLst>
                              <p:par>
                                <p:cTn id="102" presetID="10" presetClass="exit" presetSubtype="0" fill="hold" grpId="1" nodeType="afterEffect">
                                  <p:stCondLst>
                                    <p:cond delay="500"/>
                                  </p:stCondLst>
                                  <p:childTnLst>
                                    <p:animEffect transition="out" filter="fade">
                                      <p:cBhvr>
                                        <p:cTn id="103" dur="500"/>
                                        <p:tgtEl>
                                          <p:spTgt spid="12"/>
                                        </p:tgtEl>
                                      </p:cBhvr>
                                    </p:animEffect>
                                    <p:set>
                                      <p:cBhvr>
                                        <p:cTn id="104" dur="1" fill="hold">
                                          <p:stCondLst>
                                            <p:cond delay="499"/>
                                          </p:stCondLst>
                                        </p:cTn>
                                        <p:tgtEl>
                                          <p:spTgt spid="12"/>
                                        </p:tgtEl>
                                        <p:attrNameLst>
                                          <p:attrName>style.visibility</p:attrName>
                                        </p:attrNameLst>
                                      </p:cBhvr>
                                      <p:to>
                                        <p:strVal val="hidden"/>
                                      </p:to>
                                    </p:set>
                                  </p:childTnLst>
                                </p:cTn>
                              </p:par>
                              <p:par>
                                <p:cTn id="105" presetID="53" presetClass="entr" presetSubtype="0" fill="hold" nodeType="withEffect">
                                  <p:stCondLst>
                                    <p:cond delay="500"/>
                                  </p:stCondLst>
                                  <p:childTnLst>
                                    <p:set>
                                      <p:cBhvr>
                                        <p:cTn id="106" dur="1" fill="hold">
                                          <p:stCondLst>
                                            <p:cond delay="0"/>
                                          </p:stCondLst>
                                        </p:cTn>
                                        <p:tgtEl>
                                          <p:spTgt spid="61"/>
                                        </p:tgtEl>
                                        <p:attrNameLst>
                                          <p:attrName>style.visibility</p:attrName>
                                        </p:attrNameLst>
                                      </p:cBhvr>
                                      <p:to>
                                        <p:strVal val="visible"/>
                                      </p:to>
                                    </p:set>
                                    <p:anim calcmode="lin" valueType="num">
                                      <p:cBhvr>
                                        <p:cTn id="107" dur="500" fill="hold"/>
                                        <p:tgtEl>
                                          <p:spTgt spid="61"/>
                                        </p:tgtEl>
                                        <p:attrNameLst>
                                          <p:attrName>ppt_w</p:attrName>
                                        </p:attrNameLst>
                                      </p:cBhvr>
                                      <p:tavLst>
                                        <p:tav tm="0">
                                          <p:val>
                                            <p:fltVal val="0"/>
                                          </p:val>
                                        </p:tav>
                                        <p:tav tm="100000">
                                          <p:val>
                                            <p:strVal val="#ppt_w"/>
                                          </p:val>
                                        </p:tav>
                                      </p:tavLst>
                                    </p:anim>
                                    <p:anim calcmode="lin" valueType="num">
                                      <p:cBhvr>
                                        <p:cTn id="108" dur="500" fill="hold"/>
                                        <p:tgtEl>
                                          <p:spTgt spid="61"/>
                                        </p:tgtEl>
                                        <p:attrNameLst>
                                          <p:attrName>ppt_h</p:attrName>
                                        </p:attrNameLst>
                                      </p:cBhvr>
                                      <p:tavLst>
                                        <p:tav tm="0">
                                          <p:val>
                                            <p:fltVal val="0"/>
                                          </p:val>
                                        </p:tav>
                                        <p:tav tm="100000">
                                          <p:val>
                                            <p:strVal val="#ppt_h"/>
                                          </p:val>
                                        </p:tav>
                                      </p:tavLst>
                                    </p:anim>
                                    <p:animEffect transition="in" filter="fade">
                                      <p:cBhvr>
                                        <p:cTn id="109" dur="500"/>
                                        <p:tgtEl>
                                          <p:spTgt spid="61"/>
                                        </p:tgtEl>
                                      </p:cBhvr>
                                    </p:animEffect>
                                  </p:childTnLst>
                                </p:cTn>
                              </p:par>
                            </p:childTnLst>
                          </p:cTn>
                        </p:par>
                        <p:par>
                          <p:cTn id="110" fill="hold">
                            <p:stCondLst>
                              <p:cond delay="11000"/>
                            </p:stCondLst>
                            <p:childTnLst>
                              <p:par>
                                <p:cTn id="111" presetID="53" presetClass="entr" presetSubtype="0" fill="hold" nodeType="afterEffect">
                                  <p:stCondLst>
                                    <p:cond delay="0"/>
                                  </p:stCondLst>
                                  <p:childTnLst>
                                    <p:set>
                                      <p:cBhvr>
                                        <p:cTn id="112" dur="1" fill="hold">
                                          <p:stCondLst>
                                            <p:cond delay="0"/>
                                          </p:stCondLst>
                                        </p:cTn>
                                        <p:tgtEl>
                                          <p:spTgt spid="63"/>
                                        </p:tgtEl>
                                        <p:attrNameLst>
                                          <p:attrName>style.visibility</p:attrName>
                                        </p:attrNameLst>
                                      </p:cBhvr>
                                      <p:to>
                                        <p:strVal val="visible"/>
                                      </p:to>
                                    </p:set>
                                    <p:anim calcmode="lin" valueType="num">
                                      <p:cBhvr>
                                        <p:cTn id="113" dur="500" fill="hold"/>
                                        <p:tgtEl>
                                          <p:spTgt spid="63"/>
                                        </p:tgtEl>
                                        <p:attrNameLst>
                                          <p:attrName>ppt_w</p:attrName>
                                        </p:attrNameLst>
                                      </p:cBhvr>
                                      <p:tavLst>
                                        <p:tav tm="0">
                                          <p:val>
                                            <p:fltVal val="0"/>
                                          </p:val>
                                        </p:tav>
                                        <p:tav tm="100000">
                                          <p:val>
                                            <p:strVal val="#ppt_w"/>
                                          </p:val>
                                        </p:tav>
                                      </p:tavLst>
                                    </p:anim>
                                    <p:anim calcmode="lin" valueType="num">
                                      <p:cBhvr>
                                        <p:cTn id="114" dur="500" fill="hold"/>
                                        <p:tgtEl>
                                          <p:spTgt spid="63"/>
                                        </p:tgtEl>
                                        <p:attrNameLst>
                                          <p:attrName>ppt_h</p:attrName>
                                        </p:attrNameLst>
                                      </p:cBhvr>
                                      <p:tavLst>
                                        <p:tav tm="0">
                                          <p:val>
                                            <p:fltVal val="0"/>
                                          </p:val>
                                        </p:tav>
                                        <p:tav tm="100000">
                                          <p:val>
                                            <p:strVal val="#ppt_h"/>
                                          </p:val>
                                        </p:tav>
                                      </p:tavLst>
                                    </p:anim>
                                    <p:animEffect transition="in" filter="fade">
                                      <p:cBhvr>
                                        <p:cTn id="115" dur="500"/>
                                        <p:tgtEl>
                                          <p:spTgt spid="63"/>
                                        </p:tgtEl>
                                      </p:cBhvr>
                                    </p:animEffect>
                                  </p:childTnLst>
                                </p:cTn>
                              </p:par>
                            </p:childTnLst>
                          </p:cTn>
                        </p:par>
                        <p:par>
                          <p:cTn id="116" fill="hold">
                            <p:stCondLst>
                              <p:cond delay="11500"/>
                            </p:stCondLst>
                            <p:childTnLst>
                              <p:par>
                                <p:cTn id="117" presetID="53" presetClass="entr" presetSubtype="0" fill="hold" grpId="0" nodeType="afterEffect">
                                  <p:stCondLst>
                                    <p:cond delay="0"/>
                                  </p:stCondLst>
                                  <p:childTnLst>
                                    <p:set>
                                      <p:cBhvr>
                                        <p:cTn id="118" dur="1" fill="hold">
                                          <p:stCondLst>
                                            <p:cond delay="0"/>
                                          </p:stCondLst>
                                        </p:cTn>
                                        <p:tgtEl>
                                          <p:spTgt spid="58"/>
                                        </p:tgtEl>
                                        <p:attrNameLst>
                                          <p:attrName>style.visibility</p:attrName>
                                        </p:attrNameLst>
                                      </p:cBhvr>
                                      <p:to>
                                        <p:strVal val="visible"/>
                                      </p:to>
                                    </p:set>
                                    <p:anim calcmode="lin" valueType="num">
                                      <p:cBhvr>
                                        <p:cTn id="119" dur="500" fill="hold"/>
                                        <p:tgtEl>
                                          <p:spTgt spid="58"/>
                                        </p:tgtEl>
                                        <p:attrNameLst>
                                          <p:attrName>ppt_w</p:attrName>
                                        </p:attrNameLst>
                                      </p:cBhvr>
                                      <p:tavLst>
                                        <p:tav tm="0">
                                          <p:val>
                                            <p:fltVal val="0"/>
                                          </p:val>
                                        </p:tav>
                                        <p:tav tm="100000">
                                          <p:val>
                                            <p:strVal val="#ppt_w"/>
                                          </p:val>
                                        </p:tav>
                                      </p:tavLst>
                                    </p:anim>
                                    <p:anim calcmode="lin" valueType="num">
                                      <p:cBhvr>
                                        <p:cTn id="120" dur="500" fill="hold"/>
                                        <p:tgtEl>
                                          <p:spTgt spid="58"/>
                                        </p:tgtEl>
                                        <p:attrNameLst>
                                          <p:attrName>ppt_h</p:attrName>
                                        </p:attrNameLst>
                                      </p:cBhvr>
                                      <p:tavLst>
                                        <p:tav tm="0">
                                          <p:val>
                                            <p:fltVal val="0"/>
                                          </p:val>
                                        </p:tav>
                                        <p:tav tm="100000">
                                          <p:val>
                                            <p:strVal val="#ppt_h"/>
                                          </p:val>
                                        </p:tav>
                                      </p:tavLst>
                                    </p:anim>
                                    <p:animEffect transition="in" filter="fade">
                                      <p:cBhvr>
                                        <p:cTn id="121" dur="500"/>
                                        <p:tgtEl>
                                          <p:spTgt spid="58"/>
                                        </p:tgtEl>
                                      </p:cBhvr>
                                    </p:animEffect>
                                  </p:childTnLst>
                                </p:cTn>
                              </p:par>
                            </p:childTnLst>
                          </p:cTn>
                        </p:par>
                        <p:par>
                          <p:cTn id="122" fill="hold">
                            <p:stCondLst>
                              <p:cond delay="12000"/>
                            </p:stCondLst>
                            <p:childTnLst>
                              <p:par>
                                <p:cTn id="123" presetID="10" presetClass="entr" presetSubtype="0" fill="hold" nodeType="afterEffect">
                                  <p:stCondLst>
                                    <p:cond delay="0"/>
                                  </p:stCondLst>
                                  <p:childTnLst>
                                    <p:set>
                                      <p:cBhvr>
                                        <p:cTn id="124" dur="1" fill="hold">
                                          <p:stCondLst>
                                            <p:cond delay="0"/>
                                          </p:stCondLst>
                                        </p:cTn>
                                        <p:tgtEl>
                                          <p:spTgt spid="77"/>
                                        </p:tgtEl>
                                        <p:attrNameLst>
                                          <p:attrName>style.visibility</p:attrName>
                                        </p:attrNameLst>
                                      </p:cBhvr>
                                      <p:to>
                                        <p:strVal val="visible"/>
                                      </p:to>
                                    </p:set>
                                    <p:animEffect transition="in" filter="fade">
                                      <p:cBhvr>
                                        <p:cTn id="125" dur="500"/>
                                        <p:tgtEl>
                                          <p:spTgt spid="77"/>
                                        </p:tgtEl>
                                      </p:cBhvr>
                                    </p:animEffect>
                                  </p:childTnLst>
                                </p:cTn>
                              </p:par>
                            </p:childTnLst>
                          </p:cTn>
                        </p:par>
                        <p:par>
                          <p:cTn id="126" fill="hold">
                            <p:stCondLst>
                              <p:cond delay="12500"/>
                            </p:stCondLst>
                            <p:childTnLst>
                              <p:par>
                                <p:cTn id="127" presetID="53" presetClass="entr" presetSubtype="0" fill="hold" grpId="0" nodeType="afterEffect">
                                  <p:stCondLst>
                                    <p:cond delay="0"/>
                                  </p:stCondLst>
                                  <p:childTnLst>
                                    <p:set>
                                      <p:cBhvr>
                                        <p:cTn id="128" dur="1" fill="hold">
                                          <p:stCondLst>
                                            <p:cond delay="0"/>
                                          </p:stCondLst>
                                        </p:cTn>
                                        <p:tgtEl>
                                          <p:spTgt spid="59"/>
                                        </p:tgtEl>
                                        <p:attrNameLst>
                                          <p:attrName>style.visibility</p:attrName>
                                        </p:attrNameLst>
                                      </p:cBhvr>
                                      <p:to>
                                        <p:strVal val="visible"/>
                                      </p:to>
                                    </p:set>
                                    <p:anim calcmode="lin" valueType="num">
                                      <p:cBhvr>
                                        <p:cTn id="129" dur="500" fill="hold"/>
                                        <p:tgtEl>
                                          <p:spTgt spid="59"/>
                                        </p:tgtEl>
                                        <p:attrNameLst>
                                          <p:attrName>ppt_w</p:attrName>
                                        </p:attrNameLst>
                                      </p:cBhvr>
                                      <p:tavLst>
                                        <p:tav tm="0">
                                          <p:val>
                                            <p:fltVal val="0"/>
                                          </p:val>
                                        </p:tav>
                                        <p:tav tm="100000">
                                          <p:val>
                                            <p:strVal val="#ppt_w"/>
                                          </p:val>
                                        </p:tav>
                                      </p:tavLst>
                                    </p:anim>
                                    <p:anim calcmode="lin" valueType="num">
                                      <p:cBhvr>
                                        <p:cTn id="130" dur="500" fill="hold"/>
                                        <p:tgtEl>
                                          <p:spTgt spid="59"/>
                                        </p:tgtEl>
                                        <p:attrNameLst>
                                          <p:attrName>ppt_h</p:attrName>
                                        </p:attrNameLst>
                                      </p:cBhvr>
                                      <p:tavLst>
                                        <p:tav tm="0">
                                          <p:val>
                                            <p:fltVal val="0"/>
                                          </p:val>
                                        </p:tav>
                                        <p:tav tm="100000">
                                          <p:val>
                                            <p:strVal val="#ppt_h"/>
                                          </p:val>
                                        </p:tav>
                                      </p:tavLst>
                                    </p:anim>
                                    <p:animEffect transition="in" filter="fade">
                                      <p:cBhvr>
                                        <p:cTn id="131" dur="500"/>
                                        <p:tgtEl>
                                          <p:spTgt spid="59"/>
                                        </p:tgtEl>
                                      </p:cBhvr>
                                    </p:animEffect>
                                  </p:childTnLst>
                                </p:cTn>
                              </p:par>
                              <p:par>
                                <p:cTn id="132" presetID="10" presetClass="entr" presetSubtype="0" fill="hold" nodeType="withEffect">
                                  <p:stCondLst>
                                    <p:cond delay="0"/>
                                  </p:stCondLst>
                                  <p:childTnLst>
                                    <p:set>
                                      <p:cBhvr>
                                        <p:cTn id="133" dur="1" fill="hold">
                                          <p:stCondLst>
                                            <p:cond delay="0"/>
                                          </p:stCondLst>
                                        </p:cTn>
                                        <p:tgtEl>
                                          <p:spTgt spid="85"/>
                                        </p:tgtEl>
                                        <p:attrNameLst>
                                          <p:attrName>style.visibility</p:attrName>
                                        </p:attrNameLst>
                                      </p:cBhvr>
                                      <p:to>
                                        <p:strVal val="visible"/>
                                      </p:to>
                                    </p:set>
                                    <p:animEffect transition="in" filter="fade">
                                      <p:cBhvr>
                                        <p:cTn id="134" dur="500"/>
                                        <p:tgtEl>
                                          <p:spTgt spid="85"/>
                                        </p:tgtEl>
                                      </p:cBhvr>
                                    </p:animEffect>
                                  </p:childTnLst>
                                </p:cTn>
                              </p:par>
                            </p:childTnLst>
                          </p:cTn>
                        </p:par>
                        <p:par>
                          <p:cTn id="135" fill="hold">
                            <p:stCondLst>
                              <p:cond delay="13000"/>
                            </p:stCondLst>
                            <p:childTnLst>
                              <p:par>
                                <p:cTn id="136" presetID="10" presetClass="entr" presetSubtype="0" fill="hold" nodeType="afterEffect">
                                  <p:stCondLst>
                                    <p:cond delay="0"/>
                                  </p:stCondLst>
                                  <p:childTnLst>
                                    <p:set>
                                      <p:cBhvr>
                                        <p:cTn id="137" dur="1" fill="hold">
                                          <p:stCondLst>
                                            <p:cond delay="0"/>
                                          </p:stCondLst>
                                        </p:cTn>
                                        <p:tgtEl>
                                          <p:spTgt spid="99"/>
                                        </p:tgtEl>
                                        <p:attrNameLst>
                                          <p:attrName>style.visibility</p:attrName>
                                        </p:attrNameLst>
                                      </p:cBhvr>
                                      <p:to>
                                        <p:strVal val="visible"/>
                                      </p:to>
                                    </p:set>
                                    <p:animEffect transition="in" filter="fade">
                                      <p:cBhvr>
                                        <p:cTn id="138" dur="500"/>
                                        <p:tgtEl>
                                          <p:spTgt spid="99"/>
                                        </p:tgtEl>
                                      </p:cBhvr>
                                    </p:animEffect>
                                  </p:childTnLst>
                                </p:cTn>
                              </p:par>
                            </p:childTnLst>
                          </p:cTn>
                        </p:par>
                        <p:par>
                          <p:cTn id="139" fill="hold">
                            <p:stCondLst>
                              <p:cond delay="13500"/>
                            </p:stCondLst>
                            <p:childTnLst>
                              <p:par>
                                <p:cTn id="140" presetID="22" presetClass="entr" presetSubtype="8" fill="hold" grpId="0" nodeType="afterEffect">
                                  <p:stCondLst>
                                    <p:cond delay="0"/>
                                  </p:stCondLst>
                                  <p:childTnLst>
                                    <p:set>
                                      <p:cBhvr>
                                        <p:cTn id="141" dur="1" fill="hold">
                                          <p:stCondLst>
                                            <p:cond delay="0"/>
                                          </p:stCondLst>
                                        </p:cTn>
                                        <p:tgtEl>
                                          <p:spTgt spid="2"/>
                                        </p:tgtEl>
                                        <p:attrNameLst>
                                          <p:attrName>style.visibility</p:attrName>
                                        </p:attrNameLst>
                                      </p:cBhvr>
                                      <p:to>
                                        <p:strVal val="visible"/>
                                      </p:to>
                                    </p:set>
                                    <p:animEffect transition="in" filter="wipe(left)">
                                      <p:cBhvr>
                                        <p:cTn id="142" dur="500"/>
                                        <p:tgtEl>
                                          <p:spTgt spid="2"/>
                                        </p:tgtEl>
                                      </p:cBhvr>
                                    </p:animEffect>
                                  </p:childTnLst>
                                </p:cTn>
                              </p:par>
                            </p:childTnLst>
                          </p:cTn>
                        </p:par>
                        <p:par>
                          <p:cTn id="143" fill="hold">
                            <p:stCondLst>
                              <p:cond delay="14000"/>
                            </p:stCondLst>
                            <p:childTnLst>
                              <p:par>
                                <p:cTn id="144" presetID="12" presetClass="entr" presetSubtype="4" fill="hold" grpId="0" nodeType="afterEffect">
                                  <p:stCondLst>
                                    <p:cond delay="0"/>
                                  </p:stCondLst>
                                  <p:childTnLst>
                                    <p:set>
                                      <p:cBhvr>
                                        <p:cTn id="145" dur="1" fill="hold">
                                          <p:stCondLst>
                                            <p:cond delay="0"/>
                                          </p:stCondLst>
                                        </p:cTn>
                                        <p:tgtEl>
                                          <p:spTgt spid="101"/>
                                        </p:tgtEl>
                                        <p:attrNameLst>
                                          <p:attrName>style.visibility</p:attrName>
                                        </p:attrNameLst>
                                      </p:cBhvr>
                                      <p:to>
                                        <p:strVal val="visible"/>
                                      </p:to>
                                    </p:set>
                                    <p:animEffect transition="in" filter="slide(fromBottom)">
                                      <p:cBhvr>
                                        <p:cTn id="14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6" grpId="1"/>
      <p:bldP spid="7" grpId="0"/>
      <p:bldP spid="7" grpId="1"/>
      <p:bldP spid="9" grpId="0"/>
      <p:bldP spid="9" grpId="1"/>
      <p:bldP spid="8" grpId="0"/>
      <p:bldP spid="8" grpId="1"/>
      <p:bldP spid="10" grpId="0"/>
      <p:bldP spid="10" grpId="1"/>
      <p:bldP spid="11" grpId="0"/>
      <p:bldP spid="11" grpId="1"/>
      <p:bldP spid="13" grpId="0"/>
      <p:bldP spid="13" grpId="1"/>
      <p:bldP spid="12" grpId="0"/>
      <p:bldP spid="12" grpId="1"/>
      <p:bldP spid="58" grpId="0"/>
      <p:bldP spid="59" grpId="0"/>
      <p:bldP spid="10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724" y="1079664"/>
            <a:ext cx="8101014" cy="916598"/>
          </a:xfrm>
          <a:prstGeom prst="rect">
            <a:avLst/>
          </a:prstGeom>
          <a:noFill/>
          <a:effectLst>
            <a:outerShdw blurRad="50800" dist="38100" dir="5400000" algn="t" rotWithShape="0">
              <a:prstClr val="black">
                <a:alpha val="20000"/>
              </a:prstClr>
            </a:outerShdw>
          </a:effectLst>
        </p:spPr>
        <p:txBody>
          <a:bodyPr wrap="square" rtlCol="0">
            <a:spAutoFit/>
          </a:bodyPr>
          <a:lstStyle/>
          <a:p>
            <a:pPr>
              <a:lnSpc>
                <a:spcPts val="2200"/>
              </a:lnSpc>
              <a:spcBef>
                <a:spcPts val="400"/>
              </a:spcBef>
              <a:spcAft>
                <a:spcPts val="400"/>
              </a:spcAft>
            </a:pPr>
            <a:r>
              <a:rPr lang="zh-CN" altLang="en-US" sz="1600" b="1" dirty="0" smtClean="0">
                <a:solidFill>
                  <a:srgbClr val="003300"/>
                </a:solidFill>
                <a:latin typeface="Arial" pitchFamily="34" charset="0"/>
                <a:ea typeface="微软雅黑" pitchFamily="34" charset="-122"/>
              </a:rPr>
              <a:t>乾隆亲书“天下第一祖庭”，郭沫若盛赞“天下第一潭” 。以崇恩寺与玉女潭为代表的区域内较具优势的人文资源实体，是旅游活动的重要集散点，也是休闲旅游的重要吸引点之一。其与市场的连线在于恰当的内涵丰富与适宜的市场引导。</a:t>
            </a:r>
            <a:endParaRPr lang="en-US" altLang="zh-CN" sz="1600" b="1" dirty="0" smtClean="0">
              <a:solidFill>
                <a:srgbClr val="003300"/>
              </a:solidFill>
              <a:latin typeface="Arial" pitchFamily="34" charset="0"/>
              <a:ea typeface="微软雅黑" pitchFamily="34" charset="-122"/>
            </a:endParaRPr>
          </a:p>
        </p:txBody>
      </p:sp>
      <p:sp>
        <p:nvSpPr>
          <p:cNvPr id="3" name="矩形 2"/>
          <p:cNvSpPr/>
          <p:nvPr/>
        </p:nvSpPr>
        <p:spPr>
          <a:xfrm>
            <a:off x="445526" y="599437"/>
            <a:ext cx="4774174" cy="374461"/>
          </a:xfrm>
          <a:prstGeom prst="rect">
            <a:avLst/>
          </a:prstGeom>
          <a:effectLst>
            <a:outerShdw blurRad="50800" dist="38100" dir="5400000" algn="t" rotWithShape="0">
              <a:prstClr val="black">
                <a:alpha val="20000"/>
              </a:prstClr>
            </a:outerShdw>
          </a:effectLst>
        </p:spPr>
        <p:txBody>
          <a:bodyPr wrap="square">
            <a:spAutoFit/>
          </a:bodyPr>
          <a:lstStyle/>
          <a:p>
            <a:pPr lvl="0">
              <a:lnSpc>
                <a:spcPts val="2200"/>
              </a:lnSpc>
              <a:spcBef>
                <a:spcPts val="400"/>
              </a:spcBef>
              <a:spcAft>
                <a:spcPts val="400"/>
              </a:spcAft>
            </a:pPr>
            <a:r>
              <a:rPr lang="zh-CN" altLang="en-US" b="1" dirty="0" smtClean="0">
                <a:solidFill>
                  <a:srgbClr val="003300"/>
                </a:solidFill>
                <a:latin typeface="微软雅黑"/>
                <a:ea typeface="微软雅黑"/>
              </a:rPr>
              <a:t>人文资源</a:t>
            </a:r>
            <a:r>
              <a:rPr lang="en-US" altLang="zh-CN" b="1" dirty="0" smtClean="0">
                <a:solidFill>
                  <a:srgbClr val="003300"/>
                </a:solidFill>
                <a:latin typeface="微软雅黑"/>
                <a:ea typeface="微软雅黑"/>
              </a:rPr>
              <a:t>——</a:t>
            </a:r>
            <a:r>
              <a:rPr lang="zh-CN" altLang="en-US" b="1" dirty="0" smtClean="0">
                <a:solidFill>
                  <a:srgbClr val="003300"/>
                </a:solidFill>
                <a:latin typeface="微软雅黑"/>
                <a:ea typeface="微软雅黑"/>
              </a:rPr>
              <a:t>资源实体</a:t>
            </a:r>
            <a:endParaRPr lang="en-US" altLang="zh-CN" b="1" dirty="0" smtClean="0">
              <a:solidFill>
                <a:srgbClr val="003300"/>
              </a:solidFill>
              <a:latin typeface="微软雅黑"/>
              <a:ea typeface="微软雅黑"/>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1232" y="1083437"/>
            <a:ext cx="8106506" cy="1990288"/>
          </a:xfrm>
          <a:prstGeom prst="rect">
            <a:avLst/>
          </a:prstGeom>
          <a:noFill/>
          <a:effectLst>
            <a:outerShdw blurRad="50800" dist="38100" dir="5400000" algn="t" rotWithShape="0">
              <a:prstClr val="black">
                <a:alpha val="20000"/>
              </a:prstClr>
            </a:outerShdw>
          </a:effectLst>
        </p:spPr>
        <p:txBody>
          <a:bodyPr wrap="square" rtlCol="0">
            <a:spAutoFit/>
          </a:bodyPr>
          <a:lstStyle/>
          <a:p>
            <a:pPr>
              <a:lnSpc>
                <a:spcPts val="2200"/>
              </a:lnSpc>
              <a:spcBef>
                <a:spcPts val="400"/>
              </a:spcBef>
              <a:spcAft>
                <a:spcPts val="400"/>
              </a:spcAft>
            </a:pPr>
            <a:r>
              <a:rPr lang="zh-CN" altLang="en-US" sz="1600" b="1" dirty="0" smtClean="0">
                <a:solidFill>
                  <a:srgbClr val="003300"/>
                </a:solidFill>
                <a:latin typeface="Arial" pitchFamily="34" charset="0"/>
                <a:ea typeface="微软雅黑" pitchFamily="34" charset="-122"/>
              </a:rPr>
              <a:t>阳羡有“竹的海洋”、“茶的绿洲”、“绿地家园”之称，其生态杨梅也有近万余亩，生态环境优良，是休闲旅游不可多得优势资源。</a:t>
            </a:r>
            <a:endParaRPr lang="en-US" altLang="zh-CN" sz="1600" b="1" dirty="0" smtClean="0">
              <a:solidFill>
                <a:srgbClr val="003300"/>
              </a:solidFill>
              <a:latin typeface="Arial" pitchFamily="34" charset="0"/>
              <a:ea typeface="微软雅黑" pitchFamily="34" charset="-122"/>
            </a:endParaRPr>
          </a:p>
          <a:p>
            <a:pPr>
              <a:lnSpc>
                <a:spcPts val="2200"/>
              </a:lnSpc>
              <a:spcBef>
                <a:spcPts val="400"/>
              </a:spcBef>
              <a:spcAft>
                <a:spcPts val="400"/>
              </a:spcAft>
            </a:pPr>
            <a:r>
              <a:rPr lang="zh-CN" altLang="en-US" sz="1600" b="1" dirty="0" smtClean="0">
                <a:solidFill>
                  <a:srgbClr val="003300"/>
                </a:solidFill>
                <a:latin typeface="Arial" pitchFamily="34" charset="0"/>
                <a:ea typeface="微软雅黑" pitchFamily="34" charset="-122"/>
              </a:rPr>
              <a:t>而其间诸如有绿肺之称的“竹海”，环境温润、水质清冽的溶洞，这些观感优美又有康体说头的自然景观正是休闲度假的核心吸引力。</a:t>
            </a:r>
            <a:endParaRPr lang="en-US" altLang="zh-CN" sz="1600" b="1" dirty="0" smtClean="0">
              <a:solidFill>
                <a:srgbClr val="003300"/>
              </a:solidFill>
              <a:latin typeface="Arial" pitchFamily="34" charset="0"/>
              <a:ea typeface="微软雅黑" pitchFamily="34" charset="-122"/>
            </a:endParaRPr>
          </a:p>
          <a:p>
            <a:pPr>
              <a:lnSpc>
                <a:spcPts val="2200"/>
              </a:lnSpc>
              <a:spcBef>
                <a:spcPts val="400"/>
              </a:spcBef>
              <a:spcAft>
                <a:spcPts val="400"/>
              </a:spcAft>
            </a:pPr>
            <a:r>
              <a:rPr lang="zh-CN" altLang="en-US" sz="1600" b="1" dirty="0" smtClean="0">
                <a:solidFill>
                  <a:srgbClr val="003300"/>
                </a:solidFill>
                <a:latin typeface="Arial" pitchFamily="34" charset="0"/>
                <a:ea typeface="微软雅黑" pitchFamily="34" charset="-122"/>
              </a:rPr>
              <a:t>至于上古遗迹</a:t>
            </a:r>
            <a:r>
              <a:rPr lang="en-US" altLang="zh-CN" sz="1600" b="1" dirty="0" smtClean="0">
                <a:solidFill>
                  <a:srgbClr val="003300"/>
                </a:solidFill>
                <a:latin typeface="Arial" pitchFamily="34" charset="0"/>
                <a:ea typeface="微软雅黑" pitchFamily="34" charset="-122"/>
              </a:rPr>
              <a:t>——</a:t>
            </a:r>
            <a:r>
              <a:rPr lang="zh-CN" altLang="en-US" sz="1600" b="1" dirty="0" smtClean="0">
                <a:solidFill>
                  <a:srgbClr val="003300"/>
                </a:solidFill>
                <a:latin typeface="Arial" pitchFamily="34" charset="0"/>
                <a:ea typeface="微软雅黑" pitchFamily="34" charset="-122"/>
              </a:rPr>
              <a:t>蝾螈、桃花水母是生态环境优越的佐证，也是休闲旅游的吸引点，更为景区平添古风野趣。</a:t>
            </a:r>
            <a:endParaRPr lang="en-US" altLang="zh-CN" sz="1600" b="1" dirty="0" smtClean="0">
              <a:solidFill>
                <a:srgbClr val="003300"/>
              </a:solidFill>
              <a:latin typeface="Arial" pitchFamily="34" charset="0"/>
              <a:ea typeface="微软雅黑" pitchFamily="34" charset="-122"/>
            </a:endParaRPr>
          </a:p>
        </p:txBody>
      </p:sp>
      <p:sp>
        <p:nvSpPr>
          <p:cNvPr id="3" name="矩形 2"/>
          <p:cNvSpPr/>
          <p:nvPr/>
        </p:nvSpPr>
        <p:spPr>
          <a:xfrm>
            <a:off x="445526" y="599437"/>
            <a:ext cx="4774174" cy="374461"/>
          </a:xfrm>
          <a:prstGeom prst="rect">
            <a:avLst/>
          </a:prstGeom>
          <a:effectLst>
            <a:outerShdw blurRad="50800" dist="38100" dir="5400000" algn="t" rotWithShape="0">
              <a:prstClr val="black">
                <a:alpha val="20000"/>
              </a:prstClr>
            </a:outerShdw>
          </a:effectLst>
        </p:spPr>
        <p:txBody>
          <a:bodyPr wrap="square">
            <a:spAutoFit/>
          </a:bodyPr>
          <a:lstStyle/>
          <a:p>
            <a:pPr lvl="0">
              <a:lnSpc>
                <a:spcPts val="2200"/>
              </a:lnSpc>
              <a:spcBef>
                <a:spcPts val="400"/>
              </a:spcBef>
              <a:spcAft>
                <a:spcPts val="400"/>
              </a:spcAft>
            </a:pPr>
            <a:r>
              <a:rPr lang="zh-CN" altLang="en-US" b="1" dirty="0" smtClean="0">
                <a:solidFill>
                  <a:srgbClr val="003300"/>
                </a:solidFill>
                <a:latin typeface="微软雅黑"/>
                <a:ea typeface="微软雅黑"/>
              </a:rPr>
              <a:t>自然资源</a:t>
            </a:r>
            <a:endParaRPr lang="en-US" altLang="zh-CN" b="1" dirty="0" smtClean="0">
              <a:solidFill>
                <a:srgbClr val="003300"/>
              </a:solidFill>
              <a:latin typeface="微软雅黑"/>
              <a:ea typeface="微软雅黑"/>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0" y="0"/>
          <a:ext cx="10440988" cy="3992880"/>
        </p:xfrm>
        <a:graphic>
          <a:graphicData uri="http://schemas.openxmlformats.org/drawingml/2006/table">
            <a:tbl>
              <a:tblPr firstRow="1" bandRow="1">
                <a:tableStyleId>{5C22544A-7EE6-4342-B048-85BDC9FD1C3A}</a:tableStyleId>
              </a:tblPr>
              <a:tblGrid>
                <a:gridCol w="534218"/>
                <a:gridCol w="698258"/>
                <a:gridCol w="1078714"/>
                <a:gridCol w="8129798"/>
              </a:tblGrid>
              <a:tr h="33466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rgbClr val="003300"/>
                          </a:solidFill>
                          <a:latin typeface="微软雅黑" pitchFamily="34" charset="-122"/>
                          <a:ea typeface="微软雅黑" pitchFamily="34" charset="-122"/>
                        </a:rPr>
                        <a:t>类型</a:t>
                      </a:r>
                      <a:endParaRPr lang="zh-CN" altLang="en-US" sz="1600" dirty="0">
                        <a:solidFill>
                          <a:srgbClr val="003300"/>
                        </a:solidFill>
                        <a:latin typeface="微软雅黑" pitchFamily="34" charset="-122"/>
                        <a:ea typeface="微软雅黑" pitchFamily="34" charset="-122"/>
                      </a:endParaRPr>
                    </a:p>
                  </a:txBody>
                  <a:tcPr anchor="ctr">
                    <a:lnL w="28575"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20000"/>
                      </a:srgbClr>
                    </a:solidFill>
                  </a:tcPr>
                </a:tc>
                <a:tc hMerge="1">
                  <a:txBody>
                    <a:bodyPr/>
                    <a:lstStyle/>
                    <a:p>
                      <a:endParaRPr lang="zh-CN" altLang="en-US"/>
                    </a:p>
                  </a:txBody>
                  <a:tcPr/>
                </a:tc>
                <a:tc gridSpan="2">
                  <a:txBody>
                    <a:bodyPr/>
                    <a:lstStyle/>
                    <a:p>
                      <a:pPr algn="ctr"/>
                      <a:r>
                        <a:rPr lang="zh-CN" altLang="en-US" sz="1600" dirty="0" smtClean="0">
                          <a:solidFill>
                            <a:srgbClr val="003300"/>
                          </a:solidFill>
                          <a:latin typeface="微软雅黑" pitchFamily="34" charset="-122"/>
                          <a:ea typeface="微软雅黑" pitchFamily="34" charset="-122"/>
                        </a:rPr>
                        <a:t>内容</a:t>
                      </a:r>
                      <a:endParaRPr lang="zh-CN" altLang="en-US" sz="1600" dirty="0">
                        <a:solidFill>
                          <a:srgbClr val="003300"/>
                        </a:solidFill>
                        <a:latin typeface="微软雅黑" pitchFamily="34" charset="-122"/>
                        <a:ea typeface="微软雅黑" pitchFamily="34" charset="-122"/>
                      </a:endParaRPr>
                    </a:p>
                  </a:txBody>
                  <a:tcPr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20000"/>
                      </a:srgbClr>
                    </a:solidFill>
                  </a:tcPr>
                </a:tc>
                <a:tc hMerge="1">
                  <a:txBody>
                    <a:bodyPr/>
                    <a:lstStyle/>
                    <a:p>
                      <a:endParaRPr lang="zh-CN" altLang="en-US" dirty="0">
                        <a:solidFill>
                          <a:srgbClr val="0033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3BE"/>
                    </a:solidFill>
                  </a:tcPr>
                </a:tc>
              </a:tr>
              <a:tr h="304257">
                <a:tc rowSpan="12">
                  <a:txBody>
                    <a:bodyPr/>
                    <a:lstStyle/>
                    <a:p>
                      <a:pPr algn="ctr"/>
                      <a:r>
                        <a:rPr lang="zh-CN" altLang="en-US" sz="1600" b="1" dirty="0" smtClean="0">
                          <a:solidFill>
                            <a:srgbClr val="003300"/>
                          </a:solidFill>
                          <a:latin typeface="微软雅黑" pitchFamily="34" charset="-122"/>
                          <a:ea typeface="微软雅黑" pitchFamily="34" charset="-122"/>
                        </a:rPr>
                        <a:t>人文资源</a:t>
                      </a:r>
                      <a:endParaRPr lang="zh-CN" altLang="en-US" sz="1600" b="1" dirty="0">
                        <a:solidFill>
                          <a:srgbClr val="003300"/>
                        </a:solidFill>
                        <a:latin typeface="微软雅黑" pitchFamily="34" charset="-122"/>
                        <a:ea typeface="微软雅黑" pitchFamily="34" charset="-122"/>
                      </a:endParaRPr>
                    </a:p>
                  </a:txBody>
                  <a:tcPr anchor="ctr">
                    <a:lnL w="28575"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20000"/>
                      </a:srgbClr>
                    </a:solidFill>
                  </a:tcPr>
                </a:tc>
                <a:tc rowSpan="8">
                  <a:txBody>
                    <a:bodyPr/>
                    <a:lstStyle/>
                    <a:p>
                      <a:pPr algn="ctr"/>
                      <a:r>
                        <a:rPr lang="zh-CN" altLang="en-US" sz="1600" b="0" dirty="0" smtClean="0">
                          <a:solidFill>
                            <a:srgbClr val="003300"/>
                          </a:solidFill>
                          <a:latin typeface="微软雅黑" pitchFamily="34" charset="-122"/>
                          <a:ea typeface="微软雅黑" pitchFamily="34" charset="-122"/>
                        </a:rPr>
                        <a:t>文化背景</a:t>
                      </a:r>
                      <a:endParaRPr lang="zh-CN" altLang="en-US" sz="1600" b="0" dirty="0">
                        <a:solidFill>
                          <a:srgbClr val="003300"/>
                        </a:solidFill>
                        <a:latin typeface="微软雅黑" pitchFamily="34" charset="-122"/>
                        <a:ea typeface="微软雅黑" pitchFamily="34" charset="-122"/>
                      </a:endParaRP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20000"/>
                      </a:srgbClr>
                    </a:solidFill>
                  </a:tcPr>
                </a:tc>
                <a:tc>
                  <a:txBody>
                    <a:bodyPr/>
                    <a:lstStyle/>
                    <a:p>
                      <a:pPr algn="ctr"/>
                      <a:r>
                        <a:rPr lang="zh-CN" altLang="en-US" sz="1400" b="0" kern="1200" dirty="0" smtClean="0">
                          <a:solidFill>
                            <a:srgbClr val="003300"/>
                          </a:solidFill>
                          <a:latin typeface="微软雅黑" pitchFamily="34" charset="-122"/>
                          <a:ea typeface="微软雅黑" pitchFamily="34" charset="-122"/>
                          <a:cs typeface="+mn-cs"/>
                        </a:rPr>
                        <a:t>陶都</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dirty="0" smtClean="0">
                          <a:solidFill>
                            <a:srgbClr val="003300"/>
                          </a:solidFill>
                          <a:latin typeface="微软雅黑" pitchFamily="34" charset="-122"/>
                          <a:ea typeface="微软雅黑" pitchFamily="34" charset="-122"/>
                          <a:cs typeface="+mn-cs"/>
                        </a:rPr>
                        <a:t>不逊于“瓷都”的潜在品牌价值</a:t>
                      </a:r>
                      <a:endParaRPr lang="zh-CN" altLang="en-US" sz="1400" b="0" kern="1200" dirty="0">
                        <a:solidFill>
                          <a:srgbClr val="003300"/>
                        </a:solidFill>
                        <a:latin typeface="微软雅黑" pitchFamily="34" charset="-122"/>
                        <a:ea typeface="微软雅黑" pitchFamily="34" charset="-122"/>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vMerge="1">
                  <a:txBody>
                    <a:bodyPr/>
                    <a:lstStyle/>
                    <a:p>
                      <a:endParaRPr lang="zh-CN" altLang="en-US"/>
                    </a:p>
                  </a:txBody>
                  <a:tcPr/>
                </a:tc>
                <a:tc>
                  <a:txBody>
                    <a:bodyPr/>
                    <a:lstStyle/>
                    <a:p>
                      <a:pPr algn="ctr"/>
                      <a:r>
                        <a:rPr lang="zh-CN" altLang="en-US" sz="1400" b="0" kern="1200" dirty="0" smtClean="0">
                          <a:solidFill>
                            <a:srgbClr val="003300"/>
                          </a:solidFill>
                          <a:latin typeface="微软雅黑" pitchFamily="34" charset="-122"/>
                          <a:ea typeface="微软雅黑" pitchFamily="34" charset="-122"/>
                          <a:cs typeface="+mn-cs"/>
                        </a:rPr>
                        <a:t>紫砂陶</a:t>
                      </a:r>
                      <a:endParaRPr lang="en-US" altLang="zh-CN" sz="1400" b="0" kern="1200" dirty="0" smtClean="0">
                        <a:solidFill>
                          <a:srgbClr val="003300"/>
                        </a:solidFill>
                        <a:latin typeface="微软雅黑" pitchFamily="34" charset="-122"/>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dirty="0" smtClean="0">
                          <a:solidFill>
                            <a:srgbClr val="003300"/>
                          </a:solidFill>
                          <a:latin typeface="微软雅黑" pitchFamily="34" charset="-122"/>
                          <a:ea typeface="微软雅黑" pitchFamily="34" charset="-122"/>
                          <a:cs typeface="+mn-cs"/>
                        </a:rPr>
                        <a:t>国家级非物质文化遗产</a:t>
                      </a:r>
                      <a:endParaRPr lang="zh-CN" altLang="en-US" sz="1400" b="0" kern="1200" dirty="0">
                        <a:solidFill>
                          <a:srgbClr val="003300"/>
                        </a:solidFill>
                        <a:latin typeface="微软雅黑" pitchFamily="34" charset="-122"/>
                        <a:ea typeface="微软雅黑" pitchFamily="34" charset="-122"/>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vMerge="1">
                  <a:txBody>
                    <a:bodyPr/>
                    <a:lstStyle/>
                    <a:p>
                      <a:endParaRPr lang="zh-CN" altLang="en-US"/>
                    </a:p>
                  </a:txBody>
                  <a:tcPr/>
                </a:tc>
                <a:tc>
                  <a:txBody>
                    <a:bodyPr/>
                    <a:lstStyle/>
                    <a:p>
                      <a:pPr algn="ctr"/>
                      <a:r>
                        <a:rPr lang="zh-CN" altLang="en-US" sz="1400" b="0" kern="1200" dirty="0" smtClean="0">
                          <a:solidFill>
                            <a:srgbClr val="003300"/>
                          </a:solidFill>
                          <a:latin typeface="微软雅黑" pitchFamily="34" charset="-122"/>
                          <a:ea typeface="微软雅黑" pitchFamily="34" charset="-122"/>
                          <a:cs typeface="+mn-cs"/>
                        </a:rPr>
                        <a:t>梁祝故里</a:t>
                      </a:r>
                      <a:endParaRPr lang="en-US" altLang="zh-CN" sz="1400" b="0" kern="1200" dirty="0" smtClean="0">
                        <a:solidFill>
                          <a:srgbClr val="003300"/>
                        </a:solidFill>
                        <a:latin typeface="微软雅黑" pitchFamily="34" charset="-122"/>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dirty="0" smtClean="0">
                          <a:solidFill>
                            <a:srgbClr val="003300"/>
                          </a:solidFill>
                          <a:latin typeface="微软雅黑" pitchFamily="34" charset="-122"/>
                          <a:ea typeface="微软雅黑" pitchFamily="34" charset="-122"/>
                          <a:cs typeface="+mn-cs"/>
                        </a:rPr>
                        <a:t>国家级非物质文化遗产</a:t>
                      </a:r>
                      <a:endParaRPr lang="zh-CN" altLang="en-US" sz="1400" b="0" kern="1200" dirty="0">
                        <a:solidFill>
                          <a:srgbClr val="003300"/>
                        </a:solidFill>
                        <a:latin typeface="微软雅黑" pitchFamily="34" charset="-122"/>
                        <a:ea typeface="微软雅黑" pitchFamily="34" charset="-122"/>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vMerge="1">
                  <a:txBody>
                    <a:bodyPr/>
                    <a:lstStyle/>
                    <a:p>
                      <a:endParaRPr lang="zh-CN" altLang="en-US"/>
                    </a:p>
                  </a:txBody>
                  <a:tcPr/>
                </a:tc>
                <a:tc>
                  <a:txBody>
                    <a:bodyPr/>
                    <a:lstStyle/>
                    <a:p>
                      <a:pPr algn="ctr"/>
                      <a:r>
                        <a:rPr lang="zh-CN" altLang="en-US" sz="1400" b="0" kern="1200" dirty="0" smtClean="0">
                          <a:solidFill>
                            <a:srgbClr val="003300"/>
                          </a:solidFill>
                          <a:latin typeface="微软雅黑" pitchFamily="34" charset="-122"/>
                          <a:ea typeface="微软雅黑" pitchFamily="34" charset="-122"/>
                          <a:cs typeface="+mn-cs"/>
                        </a:rPr>
                        <a:t>财神文化</a:t>
                      </a:r>
                      <a:endParaRPr lang="en-US" altLang="zh-CN" sz="1400" b="0" kern="1200" dirty="0" smtClean="0">
                        <a:solidFill>
                          <a:srgbClr val="003300"/>
                        </a:solidFill>
                        <a:latin typeface="微软雅黑" pitchFamily="34" charset="-122"/>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dirty="0" smtClean="0">
                          <a:solidFill>
                            <a:srgbClr val="003300"/>
                          </a:solidFill>
                          <a:latin typeface="微软雅黑" pitchFamily="34" charset="-122"/>
                          <a:ea typeface="微软雅黑" pitchFamily="34" charset="-122"/>
                          <a:cs typeface="+mn-cs"/>
                        </a:rPr>
                        <a:t>范蠡与西施隐居于此，曾三次经商成巨富，三散家财，被称为“财神”。</a:t>
                      </a:r>
                      <a:endParaRPr lang="zh-CN" altLang="en-US" sz="1400" b="0" kern="1200" dirty="0">
                        <a:solidFill>
                          <a:srgbClr val="003300"/>
                        </a:solidFill>
                        <a:latin typeface="微软雅黑" pitchFamily="34" charset="-122"/>
                        <a:ea typeface="微软雅黑" pitchFamily="34" charset="-122"/>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vMerge="1">
                  <a:txBody>
                    <a:bodyPr/>
                    <a:lstStyle/>
                    <a:p>
                      <a:endParaRPr lang="zh-CN" altLang="en-US"/>
                    </a:p>
                  </a:txBody>
                  <a:tcPr/>
                </a:tc>
                <a:tc>
                  <a:txBody>
                    <a:bodyPr/>
                    <a:lstStyle/>
                    <a:p>
                      <a:pPr algn="ctr"/>
                      <a:r>
                        <a:rPr lang="zh-CN" altLang="en-US" sz="1400" b="0" kern="1200" dirty="0" smtClean="0">
                          <a:solidFill>
                            <a:srgbClr val="003300"/>
                          </a:solidFill>
                          <a:latin typeface="微软雅黑" pitchFamily="34" charset="-122"/>
                          <a:ea typeface="微软雅黑" pitchFamily="34" charset="-122"/>
                          <a:cs typeface="+mn-cs"/>
                        </a:rPr>
                        <a:t>佛教文化</a:t>
                      </a:r>
                      <a:endParaRPr lang="en-US" altLang="zh-CN" sz="1400" b="0" kern="1200" dirty="0" smtClean="0">
                        <a:solidFill>
                          <a:srgbClr val="003300"/>
                        </a:solidFill>
                        <a:latin typeface="微软雅黑" pitchFamily="34" charset="-122"/>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dirty="0" smtClean="0">
                          <a:solidFill>
                            <a:srgbClr val="003300"/>
                          </a:solidFill>
                          <a:latin typeface="微软雅黑" pitchFamily="34" charset="-122"/>
                          <a:ea typeface="微软雅黑" pitchFamily="34" charset="-122"/>
                          <a:cs typeface="+mn-cs"/>
                        </a:rPr>
                        <a:t>有“江南佛国”之称。</a:t>
                      </a:r>
                      <a:endParaRPr lang="zh-CN" altLang="en-US" sz="1400" b="0" kern="1200" dirty="0">
                        <a:solidFill>
                          <a:srgbClr val="003300"/>
                        </a:solidFill>
                        <a:latin typeface="微软雅黑" pitchFamily="34" charset="-122"/>
                        <a:ea typeface="微软雅黑" pitchFamily="34" charset="-122"/>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vMerge="1">
                  <a:txBody>
                    <a:bodyPr/>
                    <a:lstStyle/>
                    <a:p>
                      <a:endParaRPr lang="zh-CN" altLang="en-US"/>
                    </a:p>
                  </a:txBody>
                  <a:tcPr/>
                </a:tc>
                <a:tc>
                  <a:txBody>
                    <a:bodyPr/>
                    <a:lstStyle/>
                    <a:p>
                      <a:pPr algn="ctr"/>
                      <a:r>
                        <a:rPr lang="zh-CN" altLang="en-US" sz="1400" b="0" kern="1200" dirty="0" smtClean="0">
                          <a:solidFill>
                            <a:srgbClr val="003300"/>
                          </a:solidFill>
                          <a:latin typeface="微软雅黑" pitchFamily="34" charset="-122"/>
                          <a:ea typeface="微软雅黑" pitchFamily="34" charset="-122"/>
                          <a:cs typeface="+mn-cs"/>
                        </a:rPr>
                        <a:t>道教文化</a:t>
                      </a:r>
                      <a:endParaRPr lang="en-US" altLang="zh-CN" sz="1400" b="0" kern="1200" dirty="0" smtClean="0">
                        <a:solidFill>
                          <a:srgbClr val="003300"/>
                        </a:solidFill>
                        <a:latin typeface="微软雅黑" pitchFamily="34" charset="-122"/>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dirty="0" smtClean="0">
                          <a:solidFill>
                            <a:srgbClr val="003300"/>
                          </a:solidFill>
                          <a:latin typeface="微软雅黑" pitchFamily="34" charset="-122"/>
                          <a:ea typeface="微软雅黑" pitchFamily="34" charset="-122"/>
                          <a:cs typeface="+mn-cs"/>
                        </a:rPr>
                        <a:t>道教祖师张道陵曾在此修行。</a:t>
                      </a:r>
                      <a:endParaRPr lang="zh-CN" altLang="en-US" sz="1400" b="0" kern="1200" dirty="0">
                        <a:solidFill>
                          <a:srgbClr val="003300"/>
                        </a:solidFill>
                        <a:latin typeface="微软雅黑" pitchFamily="34" charset="-122"/>
                        <a:ea typeface="微软雅黑" pitchFamily="34" charset="-122"/>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vMerge="1">
                  <a:txBody>
                    <a:bodyPr/>
                    <a:lstStyle/>
                    <a:p>
                      <a:endParaRPr lang="zh-CN" altLang="en-US"/>
                    </a:p>
                  </a:txBody>
                  <a:tcPr/>
                </a:tc>
                <a:tc>
                  <a:txBody>
                    <a:bodyPr/>
                    <a:lstStyle/>
                    <a:p>
                      <a:pPr algn="ctr"/>
                      <a:r>
                        <a:rPr lang="zh-CN" altLang="en-US" sz="1400" b="0" kern="1200" dirty="0" smtClean="0">
                          <a:solidFill>
                            <a:srgbClr val="003300"/>
                          </a:solidFill>
                          <a:latin typeface="微软雅黑" pitchFamily="34" charset="-122"/>
                          <a:ea typeface="微软雅黑" pitchFamily="34" charset="-122"/>
                          <a:cs typeface="+mn-cs"/>
                        </a:rPr>
                        <a:t>茶文化</a:t>
                      </a:r>
                      <a:endParaRPr lang="en-US" altLang="zh-CN" sz="1400" b="0" kern="1200" dirty="0" smtClean="0">
                        <a:solidFill>
                          <a:srgbClr val="003300"/>
                        </a:solidFill>
                        <a:latin typeface="微软雅黑" pitchFamily="34" charset="-122"/>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dirty="0" smtClean="0">
                          <a:solidFill>
                            <a:srgbClr val="003300"/>
                          </a:solidFill>
                          <a:latin typeface="微软雅黑" pitchFamily="34" charset="-122"/>
                          <a:ea typeface="微软雅黑" pitchFamily="34" charset="-122"/>
                          <a:cs typeface="+mn-cs"/>
                        </a:rPr>
                        <a:t>茶圣陆羽盛赞阳羡茶，卢仝、苏东坡曾为阳羡茶题诗。</a:t>
                      </a:r>
                      <a:endParaRPr lang="zh-CN" altLang="en-US" sz="1400" b="0" kern="1200" dirty="0">
                        <a:solidFill>
                          <a:srgbClr val="003300"/>
                        </a:solidFill>
                        <a:latin typeface="微软雅黑" pitchFamily="34" charset="-122"/>
                        <a:ea typeface="微软雅黑" pitchFamily="34" charset="-122"/>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vMerge="1">
                  <a:txBody>
                    <a:bodyPr/>
                    <a:lstStyle/>
                    <a:p>
                      <a:endParaRPr lang="zh-CN" altLang="en-US"/>
                    </a:p>
                  </a:txBody>
                  <a:tcPr/>
                </a:tc>
                <a:tc>
                  <a:txBody>
                    <a:bodyPr/>
                    <a:lstStyle/>
                    <a:p>
                      <a:pPr algn="ctr"/>
                      <a:r>
                        <a:rPr lang="zh-CN" altLang="en-US" sz="1400" b="0" kern="1200" dirty="0" smtClean="0">
                          <a:solidFill>
                            <a:srgbClr val="003300"/>
                          </a:solidFill>
                          <a:latin typeface="微软雅黑" pitchFamily="34" charset="-122"/>
                          <a:ea typeface="微软雅黑" pitchFamily="34" charset="-122"/>
                          <a:cs typeface="+mn-cs"/>
                        </a:rPr>
                        <a:t>教育文化</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dirty="0" smtClean="0">
                          <a:solidFill>
                            <a:srgbClr val="003300"/>
                          </a:solidFill>
                          <a:latin typeface="微软雅黑" pitchFamily="34" charset="-122"/>
                          <a:ea typeface="微软雅黑" pitchFamily="34" charset="-122"/>
                          <a:cs typeface="+mn-cs"/>
                        </a:rPr>
                        <a:t>“阳羡” （宜兴）出过四位状元、十位宰相、八千多教授、一百位高校校长。</a:t>
                      </a:r>
                      <a:endParaRPr lang="zh-CN" altLang="en-US" sz="1400" b="0" kern="1200" dirty="0">
                        <a:solidFill>
                          <a:srgbClr val="003300"/>
                        </a:solidFill>
                        <a:latin typeface="微软雅黑" pitchFamily="34" charset="-122"/>
                        <a:ea typeface="微软雅黑" pitchFamily="34" charset="-122"/>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3BE"/>
                    </a:solidFill>
                  </a:tcPr>
                </a:tc>
                <a:tc rowSpan="4">
                  <a:txBody>
                    <a:bodyPr/>
                    <a:lstStyle/>
                    <a:p>
                      <a:pPr algn="ctr"/>
                      <a:r>
                        <a:rPr lang="zh-CN" altLang="en-US" sz="1600" b="0" dirty="0" smtClean="0">
                          <a:solidFill>
                            <a:srgbClr val="003300"/>
                          </a:solidFill>
                          <a:latin typeface="微软雅黑" pitchFamily="34" charset="-122"/>
                          <a:ea typeface="微软雅黑" pitchFamily="34" charset="-122"/>
                        </a:rPr>
                        <a:t>资源实体</a:t>
                      </a:r>
                      <a:endParaRPr lang="zh-CN" altLang="en-US" sz="1600" b="0" dirty="0">
                        <a:solidFill>
                          <a:srgbClr val="003300"/>
                        </a:solidFill>
                        <a:latin typeface="微软雅黑" pitchFamily="34" charset="-122"/>
                        <a:ea typeface="微软雅黑" pitchFamily="34" charset="-122"/>
                      </a:endParaRP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kern="1200" dirty="0" smtClean="0">
                          <a:solidFill>
                            <a:srgbClr val="003300"/>
                          </a:solidFill>
                          <a:latin typeface="微软雅黑" pitchFamily="34" charset="-122"/>
                          <a:ea typeface="微软雅黑" pitchFamily="34" charset="-122"/>
                          <a:cs typeface="+mn-cs"/>
                        </a:rPr>
                        <a:t>崇恩寺</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kern="1200" dirty="0" smtClean="0">
                          <a:solidFill>
                            <a:srgbClr val="003300"/>
                          </a:solidFill>
                          <a:latin typeface="微软雅黑" pitchFamily="34" charset="-122"/>
                          <a:ea typeface="微软雅黑" pitchFamily="34" charset="-122"/>
                          <a:cs typeface="+mn-cs"/>
                        </a:rPr>
                        <a:t>乾隆亲封“天下第一祖庭”</a:t>
                      </a: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vMerge="1">
                  <a:txBody>
                    <a:bodyPr/>
                    <a:lstStyle/>
                    <a:p>
                      <a:endParaRPr lang="zh-CN" altLang="en-US"/>
                    </a:p>
                  </a:txBody>
                  <a:tcPr/>
                </a:tc>
                <a:tc>
                  <a:txBody>
                    <a:bodyPr/>
                    <a:lstStyle/>
                    <a:p>
                      <a:pPr algn="ctr"/>
                      <a:r>
                        <a:rPr lang="zh-CN" altLang="en-US" sz="1400" b="0" kern="1200" dirty="0" smtClean="0">
                          <a:solidFill>
                            <a:srgbClr val="003300"/>
                          </a:solidFill>
                          <a:latin typeface="微软雅黑" pitchFamily="34" charset="-122"/>
                          <a:ea typeface="微软雅黑" pitchFamily="34" charset="-122"/>
                          <a:cs typeface="+mn-cs"/>
                        </a:rPr>
                        <a:t>澄光寺</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dirty="0" smtClean="0">
                          <a:solidFill>
                            <a:srgbClr val="003300"/>
                          </a:solidFill>
                          <a:latin typeface="微软雅黑" pitchFamily="34" charset="-122"/>
                          <a:ea typeface="微软雅黑" pitchFamily="34" charset="-122"/>
                          <a:cs typeface="+mn-cs"/>
                        </a:rPr>
                        <a:t>清康熙年间敕赐额</a:t>
                      </a:r>
                      <a:r>
                        <a:rPr lang="en-US" altLang="zh-CN" sz="1400" b="0" kern="1200" dirty="0" smtClean="0">
                          <a:solidFill>
                            <a:srgbClr val="003300"/>
                          </a:solidFill>
                          <a:latin typeface="微软雅黑" pitchFamily="34" charset="-122"/>
                          <a:ea typeface="微软雅黑" pitchFamily="34" charset="-122"/>
                          <a:cs typeface="+mn-cs"/>
                        </a:rPr>
                        <a:t>“</a:t>
                      </a:r>
                      <a:r>
                        <a:rPr lang="zh-CN" altLang="en-US" sz="1400" b="0" kern="1200" dirty="0" smtClean="0">
                          <a:solidFill>
                            <a:srgbClr val="003300"/>
                          </a:solidFill>
                          <a:latin typeface="微软雅黑" pitchFamily="34" charset="-122"/>
                          <a:ea typeface="微软雅黑" pitchFamily="34" charset="-122"/>
                          <a:cs typeface="+mn-cs"/>
                        </a:rPr>
                        <a:t>洽澄光寺</a:t>
                      </a:r>
                      <a:r>
                        <a:rPr lang="en-US" altLang="zh-CN" sz="1400" b="0" kern="1200" dirty="0" smtClean="0">
                          <a:solidFill>
                            <a:srgbClr val="003300"/>
                          </a:solidFill>
                          <a:latin typeface="微软雅黑" pitchFamily="34" charset="-122"/>
                          <a:ea typeface="微软雅黑" pitchFamily="34" charset="-122"/>
                          <a:cs typeface="+mn-cs"/>
                        </a:rPr>
                        <a:t>”</a:t>
                      </a:r>
                      <a:r>
                        <a:rPr lang="zh-CN" altLang="en-US" sz="1400" b="0" kern="1200" dirty="0" smtClean="0">
                          <a:solidFill>
                            <a:srgbClr val="003300"/>
                          </a:solidFill>
                          <a:latin typeface="微软雅黑" pitchFamily="34" charset="-122"/>
                          <a:ea typeface="微软雅黑" pitchFamily="34" charset="-122"/>
                          <a:cs typeface="+mn-cs"/>
                        </a:rPr>
                        <a:t>，曾名列江浙八大院之一。</a:t>
                      </a:r>
                      <a:endParaRPr lang="zh-CN" altLang="en-US" sz="1400" b="0" kern="1200" dirty="0">
                        <a:solidFill>
                          <a:srgbClr val="003300"/>
                        </a:solidFill>
                        <a:latin typeface="微软雅黑" pitchFamily="34" charset="-122"/>
                        <a:ea typeface="微软雅黑" pitchFamily="34" charset="-122"/>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kern="1200" dirty="0" smtClean="0">
                          <a:solidFill>
                            <a:srgbClr val="003300"/>
                          </a:solidFill>
                          <a:latin typeface="微软雅黑" pitchFamily="34" charset="-122"/>
                          <a:ea typeface="微软雅黑" pitchFamily="34" charset="-122"/>
                          <a:cs typeface="+mn-cs"/>
                        </a:rPr>
                        <a:t>玉女潭</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dirty="0" smtClean="0">
                          <a:solidFill>
                            <a:srgbClr val="003300"/>
                          </a:solidFill>
                          <a:latin typeface="微软雅黑" pitchFamily="34" charset="-122"/>
                          <a:ea typeface="微软雅黑" pitchFamily="34" charset="-122"/>
                          <a:cs typeface="+mn-cs"/>
                        </a:rPr>
                        <a:t>郭沫若誉为“天下第一谭”，有“江南园林之源”之说。</a:t>
                      </a:r>
                      <a:endParaRPr lang="zh-CN" altLang="en-US" sz="1400" b="0" kern="1200" dirty="0">
                        <a:solidFill>
                          <a:srgbClr val="003300"/>
                        </a:solidFill>
                        <a:latin typeface="微软雅黑" pitchFamily="34" charset="-122"/>
                        <a:ea typeface="微软雅黑" pitchFamily="34" charset="-122"/>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kern="1200" dirty="0" smtClean="0">
                          <a:solidFill>
                            <a:srgbClr val="003300"/>
                          </a:solidFill>
                          <a:latin typeface="微软雅黑" pitchFamily="34" charset="-122"/>
                          <a:ea typeface="微软雅黑" pitchFamily="34" charset="-122"/>
                          <a:cs typeface="+mn-cs"/>
                        </a:rPr>
                        <a:t>陶祖圣境</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5098"/>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kern="1200" dirty="0" smtClean="0">
                          <a:solidFill>
                            <a:srgbClr val="003300"/>
                          </a:solidFill>
                          <a:latin typeface="微软雅黑" pitchFamily="34" charset="-122"/>
                          <a:ea typeface="微软雅黑" pitchFamily="34" charset="-122"/>
                          <a:cs typeface="+mn-cs"/>
                        </a:rPr>
                        <a:t>以陶朱公“范蠡”的生平传说为主题打造的集溶洞、制陶、宗教、生态为一体的</a:t>
                      </a:r>
                      <a:r>
                        <a:rPr lang="en-US" altLang="zh-CN" sz="1400" b="0" kern="1200" dirty="0" smtClean="0">
                          <a:solidFill>
                            <a:srgbClr val="003300"/>
                          </a:solidFill>
                          <a:latin typeface="微软雅黑" pitchFamily="34" charset="-122"/>
                          <a:ea typeface="微软雅黑" pitchFamily="34" charset="-122"/>
                          <a:cs typeface="+mn-cs"/>
                        </a:rPr>
                        <a:t>4A</a:t>
                      </a:r>
                      <a:r>
                        <a:rPr lang="zh-CN" altLang="en-US" sz="1400" b="0" kern="1200" dirty="0" smtClean="0">
                          <a:solidFill>
                            <a:srgbClr val="003300"/>
                          </a:solidFill>
                          <a:latin typeface="微软雅黑" pitchFamily="34" charset="-122"/>
                          <a:ea typeface="微软雅黑" pitchFamily="34" charset="-122"/>
                          <a:cs typeface="+mn-cs"/>
                        </a:rPr>
                        <a:t>景区。</a:t>
                      </a:r>
                      <a:endParaRPr lang="zh-CN" altLang="en-US" sz="1400" b="0" kern="1200" dirty="0">
                        <a:solidFill>
                          <a:srgbClr val="003300"/>
                        </a:solidFill>
                        <a:latin typeface="微软雅黑" pitchFamily="34" charset="-122"/>
                        <a:ea typeface="微软雅黑" pitchFamily="34" charset="-122"/>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5098"/>
                      </a:srgbClr>
                    </a:solidFill>
                  </a:tcPr>
                </a:tc>
              </a:tr>
            </a:tbl>
          </a:graphicData>
        </a:graphic>
      </p:graphicFrame>
      <p:graphicFrame>
        <p:nvGraphicFramePr>
          <p:cNvPr id="4" name="表格 3"/>
          <p:cNvGraphicFramePr>
            <a:graphicFrameLocks noGrp="1"/>
          </p:cNvGraphicFramePr>
          <p:nvPr/>
        </p:nvGraphicFramePr>
        <p:xfrm>
          <a:off x="0" y="3968957"/>
          <a:ext cx="10440995" cy="2956560"/>
        </p:xfrm>
        <a:graphic>
          <a:graphicData uri="http://schemas.openxmlformats.org/drawingml/2006/table">
            <a:tbl>
              <a:tblPr firstRow="1" bandRow="1">
                <a:tableStyleId>{5C22544A-7EE6-4342-B048-85BDC9FD1C3A}</a:tableStyleId>
              </a:tblPr>
              <a:tblGrid>
                <a:gridCol w="1233935"/>
                <a:gridCol w="1082659"/>
                <a:gridCol w="8124401"/>
              </a:tblGrid>
              <a:tr h="304257">
                <a:tc rowSpan="9">
                  <a:txBody>
                    <a:bodyPr/>
                    <a:lstStyle/>
                    <a:p>
                      <a:pPr algn="ctr"/>
                      <a:r>
                        <a:rPr lang="zh-CN" altLang="en-US" sz="1600" b="1" baseline="0" dirty="0" smtClean="0">
                          <a:solidFill>
                            <a:srgbClr val="003300"/>
                          </a:solidFill>
                          <a:latin typeface="Arial" pitchFamily="34" charset="0"/>
                          <a:ea typeface="微软雅黑" pitchFamily="34" charset="-122"/>
                        </a:rPr>
                        <a:t>自然</a:t>
                      </a:r>
                      <a:endParaRPr lang="en-US" altLang="zh-CN" sz="1600" b="1" baseline="0" dirty="0" smtClean="0">
                        <a:solidFill>
                          <a:srgbClr val="003300"/>
                        </a:solidFill>
                        <a:latin typeface="Arial" pitchFamily="34" charset="0"/>
                        <a:ea typeface="微软雅黑" pitchFamily="34" charset="-122"/>
                      </a:endParaRPr>
                    </a:p>
                    <a:p>
                      <a:pPr algn="ctr"/>
                      <a:r>
                        <a:rPr lang="zh-CN" altLang="en-US" sz="1600" b="1" baseline="0" dirty="0" smtClean="0">
                          <a:solidFill>
                            <a:srgbClr val="003300"/>
                          </a:solidFill>
                          <a:latin typeface="Arial" pitchFamily="34" charset="0"/>
                          <a:ea typeface="微软雅黑" pitchFamily="34" charset="-122"/>
                        </a:rPr>
                        <a:t>资源</a:t>
                      </a:r>
                      <a:endParaRPr lang="zh-CN" altLang="en-US" sz="1600" b="1" baseline="0" dirty="0">
                        <a:solidFill>
                          <a:srgbClr val="003300"/>
                        </a:solidFill>
                        <a:latin typeface="Arial" pitchFamily="34" charset="0"/>
                        <a:ea typeface="微软雅黑" pitchFamily="34" charset="-122"/>
                      </a:endParaRPr>
                    </a:p>
                  </a:txBody>
                  <a:tcPr anchor="ctr">
                    <a:lnL w="28575"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20000"/>
                      </a:srgbClr>
                    </a:solidFill>
                  </a:tcPr>
                </a:tc>
                <a:tc>
                  <a:txBody>
                    <a:bodyPr/>
                    <a:lstStyle/>
                    <a:p>
                      <a:pPr algn="ctr"/>
                      <a:r>
                        <a:rPr lang="zh-CN" altLang="en-US" sz="1400" b="0" kern="1200" baseline="0" dirty="0" smtClean="0">
                          <a:solidFill>
                            <a:srgbClr val="003300"/>
                          </a:solidFill>
                          <a:latin typeface="Arial" pitchFamily="34" charset="0"/>
                          <a:ea typeface="微软雅黑" pitchFamily="34" charset="-122"/>
                          <a:cs typeface="+mn-cs"/>
                        </a:rPr>
                        <a:t>张公洞</a:t>
                      </a:r>
                      <a:endParaRPr lang="zh-CN" altLang="en-US" sz="1400" b="0" kern="1200" baseline="0" dirty="0">
                        <a:solidFill>
                          <a:srgbClr val="003300"/>
                        </a:solidFill>
                        <a:latin typeface="Arial" pitchFamily="34" charset="0"/>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baseline="0" dirty="0" smtClean="0">
                          <a:solidFill>
                            <a:srgbClr val="003300"/>
                          </a:solidFill>
                          <a:latin typeface="Arial" pitchFamily="34" charset="0"/>
                          <a:ea typeface="微软雅黑" pitchFamily="34" charset="-122"/>
                          <a:cs typeface="+mn-cs"/>
                        </a:rPr>
                        <a:t>该大小洞穴达</a:t>
                      </a:r>
                      <a:r>
                        <a:rPr lang="en-US" altLang="zh-CN" sz="1400" b="0" kern="1200" baseline="0" dirty="0" smtClean="0">
                          <a:solidFill>
                            <a:srgbClr val="003300"/>
                          </a:solidFill>
                          <a:latin typeface="Arial" pitchFamily="34" charset="0"/>
                          <a:ea typeface="微软雅黑" pitchFamily="34" charset="-122"/>
                          <a:cs typeface="+mn-cs"/>
                        </a:rPr>
                        <a:t>72</a:t>
                      </a:r>
                      <a:r>
                        <a:rPr lang="zh-CN" altLang="en-US" sz="1400" b="0" kern="1200" baseline="0" dirty="0" smtClean="0">
                          <a:solidFill>
                            <a:srgbClr val="003300"/>
                          </a:solidFill>
                          <a:latin typeface="Arial" pitchFamily="34" charset="0"/>
                          <a:ea typeface="微软雅黑" pitchFamily="34" charset="-122"/>
                          <a:cs typeface="+mn-cs"/>
                        </a:rPr>
                        <a:t>个，各洞的温度又不相同，素有“海内奇观”之称有“海内奇观”之称。</a:t>
                      </a:r>
                      <a:endParaRPr lang="zh-CN" altLang="en-US" sz="1400" b="0" kern="1200" baseline="0" dirty="0">
                        <a:solidFill>
                          <a:srgbClr val="003300"/>
                        </a:solidFill>
                        <a:latin typeface="Arial" pitchFamily="34" charset="0"/>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西施洞</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baseline="0" dirty="0" smtClean="0">
                          <a:solidFill>
                            <a:srgbClr val="003300"/>
                          </a:solidFill>
                          <a:latin typeface="Arial" pitchFamily="34" charset="0"/>
                          <a:ea typeface="微软雅黑" pitchFamily="34" charset="-122"/>
                          <a:cs typeface="+mn-cs"/>
                        </a:rPr>
                        <a:t>据宜兴县志载：“西施洞又名武陵洞。”武陵，则是陶渊明笔下的桃源仙境。</a:t>
                      </a:r>
                      <a:endParaRPr lang="zh-CN" altLang="en-US" sz="1400" b="0" kern="1200" baseline="0" dirty="0">
                        <a:solidFill>
                          <a:srgbClr val="003300"/>
                        </a:solidFill>
                        <a:latin typeface="Arial" pitchFamily="34" charset="0"/>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竹海</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景区有</a:t>
                      </a:r>
                      <a:r>
                        <a:rPr lang="en-US" altLang="zh-CN" sz="1400" b="0" kern="1200" baseline="0" dirty="0" smtClean="0">
                          <a:solidFill>
                            <a:srgbClr val="003300"/>
                          </a:solidFill>
                          <a:latin typeface="Arial" pitchFamily="34" charset="0"/>
                          <a:ea typeface="微软雅黑" pitchFamily="34" charset="-122"/>
                          <a:cs typeface="+mn-cs"/>
                        </a:rPr>
                        <a:t>18</a:t>
                      </a:r>
                      <a:r>
                        <a:rPr lang="zh-CN" altLang="en-US" sz="1400" b="0" kern="1200" baseline="0" dirty="0" smtClean="0">
                          <a:solidFill>
                            <a:srgbClr val="003300"/>
                          </a:solidFill>
                          <a:latin typeface="Arial" pitchFamily="34" charset="0"/>
                          <a:ea typeface="微软雅黑" pitchFamily="34" charset="-122"/>
                          <a:cs typeface="+mn-cs"/>
                        </a:rPr>
                        <a:t>万亩竹林，其中</a:t>
                      </a:r>
                      <a:r>
                        <a:rPr lang="en-US" altLang="zh-CN" sz="1400" b="0" kern="1200" baseline="0" dirty="0" smtClean="0">
                          <a:solidFill>
                            <a:srgbClr val="003300"/>
                          </a:solidFill>
                          <a:latin typeface="Arial" pitchFamily="34" charset="0"/>
                          <a:ea typeface="微软雅黑" pitchFamily="34" charset="-122"/>
                          <a:cs typeface="+mn-cs"/>
                        </a:rPr>
                        <a:t>4A</a:t>
                      </a:r>
                      <a:r>
                        <a:rPr lang="zh-CN" altLang="en-US" sz="1400" b="0" kern="1200" baseline="0" dirty="0" smtClean="0">
                          <a:solidFill>
                            <a:srgbClr val="003300"/>
                          </a:solidFill>
                          <a:latin typeface="Arial" pitchFamily="34" charset="0"/>
                          <a:ea typeface="微软雅黑" pitchFamily="34" charset="-122"/>
                          <a:cs typeface="+mn-cs"/>
                        </a:rPr>
                        <a:t>景区</a:t>
                      </a:r>
                      <a:r>
                        <a:rPr lang="en-US" altLang="zh-CN" sz="1400" b="0" kern="1200" baseline="0" dirty="0" smtClean="0">
                          <a:solidFill>
                            <a:srgbClr val="003300"/>
                          </a:solidFill>
                          <a:latin typeface="Arial" pitchFamily="34" charset="0"/>
                          <a:ea typeface="微软雅黑" pitchFamily="34" charset="-122"/>
                          <a:cs typeface="+mn-cs"/>
                        </a:rPr>
                        <a:t>——</a:t>
                      </a:r>
                      <a:r>
                        <a:rPr lang="zh-CN" altLang="en-US" sz="1400" b="0" kern="1200" baseline="0" dirty="0" smtClean="0">
                          <a:solidFill>
                            <a:srgbClr val="003300"/>
                          </a:solidFill>
                          <a:latin typeface="Arial" pitchFamily="34" charset="0"/>
                          <a:ea typeface="微软雅黑" pitchFamily="34" charset="-122"/>
                          <a:cs typeface="+mn-cs"/>
                        </a:rPr>
                        <a:t>竹海风景区有“华东第一竹海”之称。</a:t>
                      </a:r>
                      <a:endParaRPr lang="zh-CN" altLang="en-US" sz="1400" b="0" kern="1200" baseline="0" dirty="0">
                        <a:solidFill>
                          <a:srgbClr val="003300"/>
                        </a:solidFill>
                        <a:latin typeface="Arial" pitchFamily="34" charset="0"/>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517074">
                <a:tc vMerge="1">
                  <a:txBody>
                    <a:bodyPr/>
                    <a:lstStyle/>
                    <a:p>
                      <a:endParaRPr lang="zh-CN" alt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3B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龙池山森林公园</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森林覆盖率达</a:t>
                      </a:r>
                      <a:r>
                        <a:rPr lang="en-US" altLang="zh-CN" sz="1400" b="0" kern="1200" baseline="0" dirty="0" smtClean="0">
                          <a:solidFill>
                            <a:srgbClr val="003300"/>
                          </a:solidFill>
                          <a:latin typeface="Arial" pitchFamily="34" charset="0"/>
                          <a:ea typeface="微软雅黑" pitchFamily="34" charset="-122"/>
                          <a:cs typeface="+mn-cs"/>
                        </a:rPr>
                        <a:t>95</a:t>
                      </a:r>
                      <a:r>
                        <a:rPr lang="zh-CN" altLang="en-US" sz="1400" b="0" kern="1200" baseline="0" dirty="0" smtClean="0">
                          <a:solidFill>
                            <a:srgbClr val="003300"/>
                          </a:solidFill>
                          <a:latin typeface="Arial" pitchFamily="34" charset="0"/>
                          <a:ea typeface="微软雅黑" pitchFamily="34" charset="-122"/>
                          <a:cs typeface="+mn-cs"/>
                        </a:rPr>
                        <a:t>％，珍稀濒铖植物众多，有“天然植物王国”和“绿色氧吧”之称。</a:t>
                      </a:r>
                      <a:endParaRPr lang="zh-CN" altLang="en-US" sz="1400" b="0" kern="1200" baseline="0" dirty="0">
                        <a:solidFill>
                          <a:srgbClr val="003300"/>
                        </a:solidFill>
                        <a:latin typeface="Arial" pitchFamily="34" charset="0"/>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3B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蝾螈</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r>
                        <a:rPr lang="zh-CN" altLang="en-US" sz="1400" b="0" kern="1200" baseline="0" dirty="0" smtClean="0">
                          <a:solidFill>
                            <a:srgbClr val="003300"/>
                          </a:solidFill>
                          <a:latin typeface="Arial" pitchFamily="34" charset="0"/>
                          <a:ea typeface="微软雅黑" pitchFamily="34" charset="-122"/>
                          <a:cs typeface="+mn-cs"/>
                        </a:rPr>
                        <a:t>侏罗纪幸存者（龙池山）</a:t>
                      </a:r>
                      <a:endParaRPr lang="en-US" altLang="zh-CN" sz="1400" b="0" kern="1200" baseline="0" dirty="0" smtClean="0">
                        <a:solidFill>
                          <a:srgbClr val="003300"/>
                        </a:solidFill>
                        <a:latin typeface="Arial" pitchFamily="34" charset="0"/>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3B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桃花水母</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水中大熊猫（镜湖）</a:t>
                      </a:r>
                      <a:endParaRPr lang="en-US" altLang="zh-CN" sz="1400" b="0" kern="1200" baseline="0" dirty="0" smtClean="0">
                        <a:solidFill>
                          <a:srgbClr val="003300"/>
                        </a:solidFill>
                        <a:latin typeface="Arial" pitchFamily="34" charset="0"/>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3B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绿地家园</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绿化率</a:t>
                      </a:r>
                      <a:r>
                        <a:rPr lang="en-US" altLang="zh-CN" sz="1400" b="0" kern="1200" baseline="0" dirty="0" smtClean="0">
                          <a:solidFill>
                            <a:srgbClr val="003300"/>
                          </a:solidFill>
                          <a:latin typeface="Arial" pitchFamily="34" charset="0"/>
                          <a:ea typeface="微软雅黑" pitchFamily="34" charset="-122"/>
                          <a:cs typeface="+mn-cs"/>
                        </a:rPr>
                        <a:t>40%</a:t>
                      </a:r>
                      <a:r>
                        <a:rPr lang="zh-CN" altLang="en-US" sz="1400" b="0" kern="1200" baseline="0" dirty="0" smtClean="0">
                          <a:solidFill>
                            <a:srgbClr val="003300"/>
                          </a:solidFill>
                          <a:latin typeface="Arial" pitchFamily="34" charset="0"/>
                          <a:ea typeface="微软雅黑" pitchFamily="34" charset="-122"/>
                          <a:cs typeface="+mn-cs"/>
                        </a:rPr>
                        <a:t>以上，部分区域绿化率超过</a:t>
                      </a:r>
                      <a:r>
                        <a:rPr lang="en-US" altLang="zh-CN" sz="1400" b="0" kern="1200" baseline="0" dirty="0" smtClean="0">
                          <a:solidFill>
                            <a:srgbClr val="003300"/>
                          </a:solidFill>
                          <a:latin typeface="Arial" pitchFamily="34" charset="0"/>
                          <a:ea typeface="微软雅黑" pitchFamily="34" charset="-122"/>
                          <a:cs typeface="+mn-cs"/>
                        </a:rPr>
                        <a:t>95%</a:t>
                      </a:r>
                      <a:r>
                        <a:rPr lang="zh-CN" altLang="en-US" sz="1400" b="0" kern="1200" baseline="0" dirty="0" smtClean="0">
                          <a:solidFill>
                            <a:srgbClr val="003300"/>
                          </a:solidFill>
                          <a:latin typeface="Arial" pitchFamily="34" charset="0"/>
                          <a:ea typeface="微软雅黑" pitchFamily="34" charset="-122"/>
                          <a:cs typeface="+mn-cs"/>
                        </a:rPr>
                        <a:t>。</a:t>
                      </a:r>
                    </a:p>
                  </a:txBody>
                  <a:tcPr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3B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生态杨梅</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杨梅近万亩，并成为阳羡最具江南特色的南方水果。</a:t>
                      </a:r>
                      <a:endParaRPr lang="en-US" altLang="zh-CN" sz="1400" b="0" kern="1200" baseline="0" dirty="0" smtClean="0">
                        <a:solidFill>
                          <a:srgbClr val="003300"/>
                        </a:solidFill>
                        <a:latin typeface="Arial" pitchFamily="34" charset="0"/>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5098"/>
                      </a:srgbClr>
                    </a:solidFill>
                  </a:tcPr>
                </a:tc>
              </a:tr>
              <a:tr h="304257">
                <a:tc vMerge="1">
                  <a:txBody>
                    <a:bodyPr/>
                    <a:lstStyle/>
                    <a:p>
                      <a:endParaRPr lang="zh-CN" altLang="en-US"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3B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kern="1200" baseline="0" dirty="0" smtClean="0">
                          <a:solidFill>
                            <a:srgbClr val="003300"/>
                          </a:solidFill>
                          <a:latin typeface="Arial" pitchFamily="34" charset="0"/>
                          <a:ea typeface="微软雅黑" pitchFamily="34" charset="-122"/>
                          <a:cs typeface="+mn-cs"/>
                        </a:rPr>
                        <a:t>茶的绿洲</a:t>
                      </a:r>
                    </a:p>
                  </a:txBody>
                  <a:tcPr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5098"/>
                      </a:srgbClr>
                    </a:solidFill>
                  </a:tcPr>
                </a:tc>
                <a:tc>
                  <a:txBody>
                    <a:bodyPr/>
                    <a:lstStyle/>
                    <a:p>
                      <a:pPr lvl="0"/>
                      <a:r>
                        <a:rPr lang="zh-CN" altLang="en-US" sz="1400" b="0" kern="1200" baseline="0" dirty="0" smtClean="0">
                          <a:solidFill>
                            <a:srgbClr val="003300"/>
                          </a:solidFill>
                          <a:latin typeface="Arial" pitchFamily="34" charset="0"/>
                          <a:ea typeface="微软雅黑" pitchFamily="34" charset="-122"/>
                          <a:cs typeface="+mn-cs"/>
                        </a:rPr>
                        <a:t>茶园万余亩，阳羡茶为历代贡品，当今更是名品迭出。</a:t>
                      </a:r>
                      <a:endParaRPr lang="en-US" altLang="zh-CN" sz="1400" b="0" kern="1200" baseline="0" dirty="0" smtClean="0">
                        <a:solidFill>
                          <a:srgbClr val="003300"/>
                        </a:solidFill>
                        <a:latin typeface="Arial" pitchFamily="34" charset="0"/>
                        <a:ea typeface="微软雅黑" pitchFamily="34" charset="-122"/>
                        <a:cs typeface="+mn-cs"/>
                      </a:endParaRPr>
                    </a:p>
                  </a:txBody>
                  <a:tcPr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5098"/>
                      </a:srgbClr>
                    </a:solidFill>
                  </a:tcPr>
                </a:tc>
              </a:tr>
            </a:tbl>
          </a:graphicData>
        </a:graphic>
      </p:graphicFrame>
      <p:sp>
        <p:nvSpPr>
          <p:cNvPr id="6" name="矩形 5"/>
          <p:cNvSpPr/>
          <p:nvPr/>
        </p:nvSpPr>
        <p:spPr>
          <a:xfrm>
            <a:off x="0" y="0"/>
            <a:ext cx="10440988" cy="6840538"/>
          </a:xfrm>
          <a:prstGeom prst="rect">
            <a:avLst/>
          </a:prstGeom>
          <a:solidFill>
            <a:srgbClr val="DDD9C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0" y="2211537"/>
            <a:ext cx="10440988" cy="1938992"/>
          </a:xfrm>
          <a:prstGeom prst="rect">
            <a:avLst/>
          </a:prstGeom>
          <a:solidFill>
            <a:srgbClr val="003300">
              <a:alpha val="80000"/>
            </a:srgbClr>
          </a:solidFill>
        </p:spPr>
        <p:txBody>
          <a:bodyPr wrap="square" rtlCol="0">
            <a:spAutoFit/>
          </a:bodyPr>
          <a:lstStyle/>
          <a:p>
            <a:pPr>
              <a:lnSpc>
                <a:spcPts val="3600"/>
              </a:lnSpc>
            </a:pPr>
            <a:endParaRPr lang="en-US" altLang="zh-CN" sz="2800" b="1" dirty="0" smtClean="0">
              <a:solidFill>
                <a:schemeClr val="bg2"/>
              </a:solidFill>
              <a:latin typeface="+mn-ea"/>
              <a:ea typeface="+mn-ea"/>
            </a:endParaRPr>
          </a:p>
          <a:p>
            <a:pPr>
              <a:lnSpc>
                <a:spcPts val="3600"/>
              </a:lnSpc>
            </a:pPr>
            <a:r>
              <a:rPr lang="zh-CN" altLang="en-US" sz="2800" b="1" dirty="0" smtClean="0">
                <a:solidFill>
                  <a:schemeClr val="bg2"/>
                </a:solidFill>
                <a:latin typeface="+mn-ea"/>
                <a:ea typeface="+mn-ea"/>
              </a:rPr>
              <a:t>综合阳羡人文资源、自然资源分析，我们发现，阳羡不仅具发展休闲旅游的潜力而且极具资源优势。</a:t>
            </a:r>
            <a:endParaRPr lang="en-US" altLang="zh-CN" sz="2800" b="1" dirty="0" smtClean="0">
              <a:solidFill>
                <a:schemeClr val="bg2"/>
              </a:solidFill>
              <a:latin typeface="+mn-ea"/>
              <a:ea typeface="+mn-ea"/>
            </a:endParaRPr>
          </a:p>
          <a:p>
            <a:pPr>
              <a:lnSpc>
                <a:spcPts val="3600"/>
              </a:lnSpc>
            </a:pPr>
            <a:endParaRPr lang="zh-CN" altLang="en-US" sz="2800" b="1" dirty="0" smtClean="0">
              <a:solidFill>
                <a:schemeClr val="bg2"/>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865" y="0"/>
            <a:ext cx="1500187" cy="1704975"/>
          </a:xfrm>
          <a:prstGeom prst="rect">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 name="对角圆角矩形 2"/>
          <p:cNvSpPr/>
          <p:nvPr/>
        </p:nvSpPr>
        <p:spPr>
          <a:xfrm>
            <a:off x="-1588" y="0"/>
            <a:ext cx="10442576" cy="6840538"/>
          </a:xfrm>
          <a:prstGeom prst="round2DiagRect">
            <a:avLst>
              <a:gd name="adj1" fmla="val 23032"/>
              <a:gd name="adj2" fmla="val 0"/>
            </a:avLst>
          </a:prstGeom>
          <a:solidFill>
            <a:srgbClr val="003300"/>
          </a:solidFill>
          <a:ln>
            <a:noFill/>
          </a:ln>
          <a:effectLst>
            <a:outerShdw blurRad="50800" dist="38100" dir="5400000" algn="t" rotWithShape="0">
              <a:prstClr val="black">
                <a:alpha val="8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dirty="0">
              <a:solidFill>
                <a:srgbClr val="003300"/>
              </a:solidFill>
            </a:endParaRPr>
          </a:p>
        </p:txBody>
      </p:sp>
      <p:sp>
        <p:nvSpPr>
          <p:cNvPr id="4" name="Rectangle 1"/>
          <p:cNvSpPr>
            <a:spLocks noChangeArrowheads="1"/>
          </p:cNvSpPr>
          <p:nvPr/>
        </p:nvSpPr>
        <p:spPr bwMode="auto">
          <a:xfrm>
            <a:off x="431055" y="1855788"/>
            <a:ext cx="7627937" cy="378117"/>
          </a:xfrm>
          <a:prstGeom prst="rect">
            <a:avLst/>
          </a:prstGeom>
          <a:noFill/>
          <a:ln w="9525">
            <a:noFill/>
            <a:miter lim="800000"/>
            <a:headEnd/>
            <a:tailEnd/>
          </a:ln>
          <a:effectLst>
            <a:outerShdw blurRad="50800" dist="38100" dir="5400000" algn="t" rotWithShape="0">
              <a:schemeClr val="tx1">
                <a:alpha val="81000"/>
              </a:schemeClr>
            </a:outerShdw>
          </a:effectLst>
        </p:spPr>
        <p:txBody>
          <a:bodyPr anchor="ctr">
            <a:spAutoFit/>
          </a:bodyPr>
          <a:lstStyle/>
          <a:p>
            <a:pPr>
              <a:lnSpc>
                <a:spcPts val="2400"/>
              </a:lnSpc>
              <a:defRPr/>
            </a:pPr>
            <a:r>
              <a:rPr lang="en-US" altLang="zh-CN" sz="1800" b="1" dirty="0" smtClean="0">
                <a:solidFill>
                  <a:srgbClr val="002200"/>
                </a:solidFill>
                <a:latin typeface="微软雅黑" pitchFamily="34" charset="-122"/>
                <a:ea typeface="微软雅黑" pitchFamily="34" charset="-122"/>
                <a:cs typeface="微软雅黑" pitchFamily="34" charset="-122"/>
              </a:rPr>
              <a:t>PART1  </a:t>
            </a:r>
            <a:r>
              <a:rPr lang="zh-CN" altLang="en-US" sz="1800" b="1" dirty="0" smtClean="0">
                <a:solidFill>
                  <a:srgbClr val="002200"/>
                </a:solidFill>
                <a:latin typeface="微软雅黑" pitchFamily="34" charset="-122"/>
                <a:ea typeface="微软雅黑" pitchFamily="34" charset="-122"/>
                <a:cs typeface="微软雅黑" pitchFamily="34" charset="-122"/>
              </a:rPr>
              <a:t>资源分析  </a:t>
            </a:r>
            <a:r>
              <a:rPr lang="en-US" altLang="zh-CN" sz="1800" b="1" dirty="0" smtClean="0">
                <a:solidFill>
                  <a:srgbClr val="002200"/>
                </a:solidFill>
                <a:latin typeface="微软雅黑" pitchFamily="34" charset="-122"/>
                <a:ea typeface="微软雅黑" pitchFamily="34" charset="-122"/>
                <a:cs typeface="微软雅黑" pitchFamily="34" charset="-122"/>
              </a:rPr>
              <a:t>………………………………………….….</a:t>
            </a:r>
            <a:endParaRPr lang="en-US" altLang="zh-CN" sz="1800" b="1" dirty="0">
              <a:solidFill>
                <a:srgbClr val="002200"/>
              </a:solidFill>
              <a:latin typeface="微软雅黑" pitchFamily="34" charset="-122"/>
              <a:ea typeface="微软雅黑" pitchFamily="34" charset="-122"/>
              <a:cs typeface="微软雅黑" pitchFamily="34" charset="-122"/>
            </a:endParaRPr>
          </a:p>
        </p:txBody>
      </p:sp>
      <p:sp>
        <p:nvSpPr>
          <p:cNvPr id="5" name="Rectangle 2"/>
          <p:cNvSpPr>
            <a:spLocks noChangeArrowheads="1"/>
          </p:cNvSpPr>
          <p:nvPr/>
        </p:nvSpPr>
        <p:spPr bwMode="auto">
          <a:xfrm>
            <a:off x="431055" y="2347913"/>
            <a:ext cx="8331200" cy="400110"/>
          </a:xfrm>
          <a:prstGeom prst="rect">
            <a:avLst/>
          </a:prstGeom>
          <a:noFill/>
          <a:ln w="9525">
            <a:noFill/>
            <a:miter lim="800000"/>
            <a:headEnd/>
            <a:tailEnd/>
          </a:ln>
          <a:effectLst>
            <a:outerShdw blurRad="50800" dist="38100" dir="5400000" algn="t" rotWithShape="0">
              <a:schemeClr val="tx1">
                <a:alpha val="81000"/>
              </a:schemeClr>
            </a:outerShdw>
          </a:effectLst>
        </p:spPr>
        <p:txBody>
          <a:bodyPr wrap="square" anchor="ctr">
            <a:spAutoFit/>
          </a:bodyPr>
          <a:lstStyle/>
          <a:p>
            <a:pPr>
              <a:lnSpc>
                <a:spcPts val="2400"/>
              </a:lnSpc>
              <a:defRPr/>
            </a:pPr>
            <a:r>
              <a:rPr lang="en-US" altLang="zh-CN" sz="1800" b="1" dirty="0">
                <a:solidFill>
                  <a:srgbClr val="C5F123"/>
                </a:solidFill>
                <a:latin typeface="微软雅黑" pitchFamily="34" charset="-122"/>
                <a:ea typeface="微软雅黑" pitchFamily="34" charset="-122"/>
                <a:cs typeface="微软雅黑" pitchFamily="34" charset="-122"/>
              </a:rPr>
              <a:t>PART2</a:t>
            </a:r>
            <a:r>
              <a:rPr lang="en-US" altLang="zh-CN" sz="1800" b="1" dirty="0">
                <a:solidFill>
                  <a:schemeClr val="bg2">
                    <a:lumMod val="90000"/>
                  </a:schemeClr>
                </a:solidFill>
                <a:latin typeface="微软雅黑" pitchFamily="34" charset="-122"/>
                <a:ea typeface="微软雅黑" pitchFamily="34" charset="-122"/>
                <a:cs typeface="微软雅黑" pitchFamily="34" charset="-122"/>
              </a:rPr>
              <a:t>  </a:t>
            </a:r>
            <a:r>
              <a:rPr lang="zh-CN" altLang="en-US" sz="1800" b="1" dirty="0" smtClean="0">
                <a:solidFill>
                  <a:schemeClr val="bg2">
                    <a:lumMod val="90000"/>
                  </a:schemeClr>
                </a:solidFill>
                <a:latin typeface="微软雅黑" pitchFamily="34" charset="-122"/>
                <a:ea typeface="微软雅黑" pitchFamily="34" charset="-122"/>
                <a:cs typeface="微软雅黑" pitchFamily="34" charset="-122"/>
              </a:rPr>
              <a:t>市场分析  </a:t>
            </a:r>
            <a:r>
              <a:rPr lang="en-US" altLang="zh-CN" sz="1800" b="1" dirty="0" smtClean="0">
                <a:solidFill>
                  <a:schemeClr val="bg2">
                    <a:lumMod val="90000"/>
                  </a:schemeClr>
                </a:solidFill>
                <a:latin typeface="微软雅黑" pitchFamily="34" charset="-122"/>
                <a:ea typeface="微软雅黑" pitchFamily="34" charset="-122"/>
                <a:cs typeface="微软雅黑" pitchFamily="34" charset="-122"/>
              </a:rPr>
              <a:t>………………………………………….….</a:t>
            </a:r>
            <a:endParaRPr lang="en-US" altLang="zh-CN" sz="1800" b="1" dirty="0">
              <a:solidFill>
                <a:schemeClr val="bg2">
                  <a:lumMod val="90000"/>
                </a:schemeClr>
              </a:solidFill>
              <a:latin typeface="微软雅黑" pitchFamily="34" charset="-122"/>
              <a:ea typeface="微软雅黑" pitchFamily="34" charset="-122"/>
              <a:cs typeface="微软雅黑" pitchFamily="34" charset="-122"/>
            </a:endParaRPr>
          </a:p>
        </p:txBody>
      </p:sp>
      <p:sp>
        <p:nvSpPr>
          <p:cNvPr id="6" name="矩形 5"/>
          <p:cNvSpPr/>
          <p:nvPr/>
        </p:nvSpPr>
        <p:spPr>
          <a:xfrm>
            <a:off x="431055" y="1216025"/>
            <a:ext cx="8199437" cy="584200"/>
          </a:xfrm>
          <a:prstGeom prst="rect">
            <a:avLst/>
          </a:prstGeom>
          <a:effectLst>
            <a:outerShdw blurRad="50800" dist="38100" dir="5400000" algn="t" rotWithShape="0">
              <a:schemeClr val="tx1">
                <a:alpha val="81000"/>
              </a:schemeClr>
            </a:outerShdw>
          </a:effectLst>
        </p:spPr>
        <p:txBody>
          <a:bodyPr>
            <a:spAutoFit/>
          </a:bodyPr>
          <a:lstStyle/>
          <a:p>
            <a:pPr fontAlgn="auto">
              <a:spcBef>
                <a:spcPts val="0"/>
              </a:spcBef>
              <a:spcAft>
                <a:spcPts val="0"/>
              </a:spcAft>
              <a:defRPr/>
            </a:pPr>
            <a:r>
              <a:rPr lang="zh-CN" altLang="en-US" sz="3200" b="1" dirty="0">
                <a:solidFill>
                  <a:schemeClr val="bg2">
                    <a:lumMod val="90000"/>
                  </a:schemeClr>
                </a:solidFill>
                <a:latin typeface="微软雅黑" pitchFamily="34" charset="-122"/>
                <a:ea typeface="微软雅黑" pitchFamily="34" charset="-122"/>
              </a:rPr>
              <a:t>宜兴阳羡</a:t>
            </a:r>
            <a:r>
              <a:rPr lang="en-US" altLang="zh-CN" sz="3200" b="1" dirty="0">
                <a:solidFill>
                  <a:schemeClr val="bg2">
                    <a:lumMod val="90000"/>
                  </a:schemeClr>
                </a:solidFill>
                <a:latin typeface="黑体" pitchFamily="2" charset="-122"/>
                <a:ea typeface="黑体" pitchFamily="2" charset="-122"/>
              </a:rPr>
              <a:t>·</a:t>
            </a:r>
            <a:r>
              <a:rPr lang="zh-CN" altLang="en-US" sz="3200" b="1" dirty="0">
                <a:solidFill>
                  <a:schemeClr val="bg2">
                    <a:lumMod val="90000"/>
                  </a:schemeClr>
                </a:solidFill>
                <a:latin typeface="微软雅黑" pitchFamily="34" charset="-122"/>
                <a:ea typeface="微软雅黑" pitchFamily="34" charset="-122"/>
              </a:rPr>
              <a:t>湖滏镇旅游概念策划沟通</a:t>
            </a:r>
          </a:p>
        </p:txBody>
      </p:sp>
      <p:sp>
        <p:nvSpPr>
          <p:cNvPr id="7" name="矩形 6"/>
          <p:cNvSpPr/>
          <p:nvPr/>
        </p:nvSpPr>
        <p:spPr>
          <a:xfrm>
            <a:off x="413592" y="-152400"/>
            <a:ext cx="4837113" cy="1570038"/>
          </a:xfrm>
          <a:prstGeom prst="rect">
            <a:avLst/>
          </a:prstGeom>
          <a:effectLst>
            <a:outerShdw blurRad="50800" dist="38100" dir="5400000" algn="t" rotWithShape="0">
              <a:schemeClr val="tx1">
                <a:alpha val="81000"/>
              </a:schemeClr>
            </a:outerShdw>
          </a:effectLst>
        </p:spPr>
        <p:txBody>
          <a:bodyPr wrap="none">
            <a:spAutoFit/>
          </a:bodyPr>
          <a:lstStyle/>
          <a:p>
            <a:pPr fontAlgn="auto">
              <a:spcBef>
                <a:spcPts val="0"/>
              </a:spcBef>
              <a:spcAft>
                <a:spcPts val="0"/>
              </a:spcAft>
              <a:defRPr/>
            </a:pPr>
            <a:r>
              <a:rPr lang="en-US" sz="9600" dirty="0">
                <a:solidFill>
                  <a:schemeClr val="bg2">
                    <a:lumMod val="90000"/>
                  </a:schemeClr>
                </a:solidFill>
                <a:latin typeface="Arial" pitchFamily="34" charset="0"/>
                <a:ea typeface="+mn-ea"/>
                <a:cs typeface="Arial" pitchFamily="34" charset="0"/>
              </a:rPr>
              <a:t>contents</a:t>
            </a:r>
            <a:endParaRPr lang="zh-CN" altLang="en-US" sz="9600" dirty="0">
              <a:solidFill>
                <a:schemeClr val="bg2">
                  <a:lumMod val="90000"/>
                </a:schemeClr>
              </a:solidFill>
              <a:latin typeface="Arial" pitchFamily="34" charset="0"/>
              <a:ea typeface="+mn-ea"/>
              <a:cs typeface="Arial" pitchFamily="34" charset="0"/>
            </a:endParaRPr>
          </a:p>
        </p:txBody>
      </p:sp>
      <p:sp>
        <p:nvSpPr>
          <p:cNvPr id="9" name="TextBox 8"/>
          <p:cNvSpPr txBox="1"/>
          <p:nvPr/>
        </p:nvSpPr>
        <p:spPr>
          <a:xfrm>
            <a:off x="1313604" y="2716585"/>
            <a:ext cx="1606572" cy="369332"/>
          </a:xfrm>
          <a:prstGeom prst="rect">
            <a:avLst/>
          </a:prstGeom>
          <a:noFill/>
        </p:spPr>
        <p:txBody>
          <a:bodyPr wrap="square" rtlCol="0">
            <a:spAutoFit/>
          </a:bodyPr>
          <a:lstStyle/>
          <a:p>
            <a:r>
              <a:rPr lang="zh-CN" altLang="en-US" sz="1800" b="1" dirty="0" smtClean="0">
                <a:solidFill>
                  <a:schemeClr val="bg2">
                    <a:lumMod val="90000"/>
                  </a:schemeClr>
                </a:solidFill>
                <a:latin typeface="+mj-ea"/>
                <a:ea typeface="+mj-ea"/>
              </a:rPr>
              <a:t>市场需求</a:t>
            </a:r>
            <a:endParaRPr lang="zh-CN" altLang="en-US" sz="1800" b="1" dirty="0">
              <a:solidFill>
                <a:schemeClr val="bg2">
                  <a:lumMod val="90000"/>
                </a:schemeClr>
              </a:solidFill>
              <a:latin typeface="+mj-ea"/>
              <a:ea typeface="+mj-ea"/>
            </a:endParaRPr>
          </a:p>
        </p:txBody>
      </p:sp>
      <p:sp>
        <p:nvSpPr>
          <p:cNvPr id="10" name="矩形 9"/>
          <p:cNvSpPr/>
          <p:nvPr/>
        </p:nvSpPr>
        <p:spPr>
          <a:xfrm>
            <a:off x="1315262" y="3081714"/>
            <a:ext cx="2627277" cy="338554"/>
          </a:xfrm>
          <a:prstGeom prst="rect">
            <a:avLst/>
          </a:prstGeom>
        </p:spPr>
        <p:txBody>
          <a:bodyPr wrap="square">
            <a:spAutoFit/>
          </a:bodyPr>
          <a:lstStyle/>
          <a:p>
            <a:r>
              <a:rPr lang="zh-CN" altLang="en-US" sz="1600" b="1" dirty="0" smtClean="0">
                <a:solidFill>
                  <a:schemeClr val="bg2">
                    <a:lumMod val="90000"/>
                  </a:schemeClr>
                </a:solidFill>
                <a:latin typeface="+mn-ea"/>
                <a:ea typeface="+mn-ea"/>
              </a:rPr>
              <a:t>市场界定</a:t>
            </a:r>
            <a:endParaRPr lang="zh-CN" altLang="en-US" sz="1600" dirty="0">
              <a:solidFill>
                <a:schemeClr val="bg2">
                  <a:lumMod val="90000"/>
                </a:schemeClr>
              </a:solidFill>
              <a:latin typeface="+mn-ea"/>
              <a:ea typeface="+mn-ea"/>
            </a:endParaRPr>
          </a:p>
        </p:txBody>
      </p:sp>
      <p:sp>
        <p:nvSpPr>
          <p:cNvPr id="11" name="矩形 10"/>
          <p:cNvSpPr/>
          <p:nvPr/>
        </p:nvSpPr>
        <p:spPr>
          <a:xfrm>
            <a:off x="2327993" y="2716585"/>
            <a:ext cx="1285929" cy="369332"/>
          </a:xfrm>
          <a:prstGeom prst="rect">
            <a:avLst/>
          </a:prstGeom>
        </p:spPr>
        <p:txBody>
          <a:bodyPr wrap="none">
            <a:spAutoFit/>
          </a:bodyPr>
          <a:lstStyle/>
          <a:p>
            <a:r>
              <a:rPr lang="en-US" altLang="zh-CN" sz="1800" b="1" dirty="0" smtClean="0">
                <a:solidFill>
                  <a:srgbClr val="EEECE1">
                    <a:lumMod val="90000"/>
                  </a:srgbClr>
                </a:solidFill>
                <a:latin typeface="微软雅黑"/>
                <a:ea typeface="微软雅黑"/>
              </a:rPr>
              <a:t>/ </a:t>
            </a:r>
            <a:r>
              <a:rPr lang="zh-CN" altLang="en-US" sz="1800" b="1" dirty="0" smtClean="0">
                <a:solidFill>
                  <a:srgbClr val="EEECE1">
                    <a:lumMod val="90000"/>
                  </a:srgbClr>
                </a:solidFill>
                <a:latin typeface="微软雅黑"/>
                <a:ea typeface="微软雅黑"/>
              </a:rPr>
              <a:t>市场供应</a:t>
            </a:r>
            <a:endParaRPr lang="zh-CN" altLang="en-US" dirty="0"/>
          </a:p>
        </p:txBody>
      </p:sp>
      <p:sp>
        <p:nvSpPr>
          <p:cNvPr id="12" name="矩形 11"/>
          <p:cNvSpPr/>
          <p:nvPr/>
        </p:nvSpPr>
        <p:spPr>
          <a:xfrm>
            <a:off x="2212758" y="3081715"/>
            <a:ext cx="2204450" cy="338554"/>
          </a:xfrm>
          <a:prstGeom prst="rect">
            <a:avLst/>
          </a:prstGeom>
        </p:spPr>
        <p:txBody>
          <a:bodyPr wrap="none">
            <a:spAutoFit/>
          </a:bodyPr>
          <a:lstStyle/>
          <a:p>
            <a:r>
              <a:rPr lang="en-US" altLang="zh-CN" sz="1600" b="1" dirty="0" smtClean="0">
                <a:solidFill>
                  <a:srgbClr val="EEECE1">
                    <a:lumMod val="90000"/>
                  </a:srgbClr>
                </a:solidFill>
                <a:latin typeface="微软雅黑"/>
                <a:ea typeface="微软雅黑"/>
              </a:rPr>
              <a:t>/ </a:t>
            </a:r>
            <a:r>
              <a:rPr lang="zh-CN" altLang="en-US" sz="1600" b="1" dirty="0" smtClean="0">
                <a:solidFill>
                  <a:srgbClr val="EEECE1">
                    <a:lumMod val="90000"/>
                  </a:srgbClr>
                </a:solidFill>
                <a:latin typeface="微软雅黑"/>
                <a:ea typeface="微软雅黑"/>
              </a:rPr>
              <a:t>发展方向 </a:t>
            </a:r>
            <a:r>
              <a:rPr lang="en-US" altLang="zh-CN" sz="1600" b="1" dirty="0" smtClean="0">
                <a:solidFill>
                  <a:srgbClr val="EEECE1">
                    <a:lumMod val="90000"/>
                  </a:srgbClr>
                </a:solidFill>
                <a:latin typeface="微软雅黑"/>
                <a:ea typeface="微软雅黑"/>
              </a:rPr>
              <a:t>/ </a:t>
            </a:r>
            <a:r>
              <a:rPr lang="zh-CN" altLang="en-US" sz="1600" b="1" dirty="0" smtClean="0">
                <a:solidFill>
                  <a:srgbClr val="EEECE1">
                    <a:lumMod val="90000"/>
                  </a:srgbClr>
                </a:solidFill>
                <a:latin typeface="微软雅黑"/>
                <a:ea typeface="微软雅黑"/>
              </a:rPr>
              <a:t>需求结构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p:cBhvr override="childStyle">
                                        <p:cTn id="6" dur="500" fill="hold"/>
                                        <p:tgtEl>
                                          <p:spTgt spid="11"/>
                                        </p:tgtEl>
                                        <p:attrNameLst>
                                          <p:attrName>style.color</p:attrName>
                                        </p:attrNameLst>
                                      </p:cBhvr>
                                      <p:to>
                                        <a:srgbClr val="002200"/>
                                      </p:to>
                                    </p:animClr>
                                  </p:childTnLst>
                                </p:cTn>
                              </p:par>
                            </p:childTnLst>
                          </p:cTn>
                        </p:par>
                        <p:par>
                          <p:cTn id="7" fill="hold">
                            <p:stCondLst>
                              <p:cond delay="500"/>
                            </p:stCondLst>
                            <p:childTnLst>
                              <p:par>
                                <p:cTn id="8" presetID="12" presetClass="entr" presetSubtype="4"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lide(fromBottom)">
                                      <p:cBhvr>
                                        <p:cTn id="10" dur="500"/>
                                        <p:tgtEl>
                                          <p:spTgt spid="10"/>
                                        </p:tgtEl>
                                      </p:cBhvr>
                                    </p:animEffect>
                                  </p:childTnLst>
                                </p:cTn>
                              </p:par>
                              <p:par>
                                <p:cTn id="11" presetID="12" presetClass="entr" presetSubtype="4" fill="hold" grpId="1"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slide(fromBottom)">
                                      <p:cBhvr>
                                        <p:cTn id="13" dur="500"/>
                                        <p:tgtEl>
                                          <p:spTgt spid="12"/>
                                        </p:tgtEl>
                                      </p:cBhvr>
                                    </p:animEffect>
                                  </p:childTnLst>
                                </p:cTn>
                              </p:par>
                            </p:childTnLst>
                          </p:cTn>
                        </p:par>
                        <p:par>
                          <p:cTn id="14" fill="hold">
                            <p:stCondLst>
                              <p:cond delay="1000"/>
                            </p:stCondLst>
                            <p:childTnLst>
                              <p:par>
                                <p:cTn id="15" presetID="3" presetClass="emph" presetSubtype="2" fill="hold" grpId="0" nodeType="afterEffect">
                                  <p:stCondLst>
                                    <p:cond delay="500"/>
                                  </p:stCondLst>
                                  <p:childTnLst>
                                    <p:animClr clrSpc="rgb">
                                      <p:cBhvr override="childStyle">
                                        <p:cTn id="16" dur="500" fill="hold"/>
                                        <p:tgtEl>
                                          <p:spTgt spid="12"/>
                                        </p:tgtEl>
                                        <p:attrNameLst>
                                          <p:attrName>style.color</p:attrName>
                                        </p:attrNameLst>
                                      </p:cBhvr>
                                      <p:to>
                                        <a:srgbClr val="0022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6563" y="1082675"/>
            <a:ext cx="8131175" cy="1789080"/>
          </a:xfrm>
          <a:prstGeom prst="rect">
            <a:avLst/>
          </a:prstGeom>
          <a:noFill/>
          <a:effectLst>
            <a:outerShdw blurRad="50800" dist="38100" dir="5400000" algn="ctr" rotWithShape="0">
              <a:prstClr val="black">
                <a:alpha val="20000"/>
              </a:prstClr>
            </a:outerShdw>
          </a:effectLst>
        </p:spPr>
        <p:txBody>
          <a:bodyPr wrap="square">
            <a:spAutoFit/>
          </a:bodyPr>
          <a:lstStyle/>
          <a:p>
            <a:pPr marL="360363" indent="-360363" fontAlgn="auto">
              <a:lnSpc>
                <a:spcPts val="2200"/>
              </a:lnSpc>
              <a:spcBef>
                <a:spcPts val="400"/>
              </a:spcBef>
              <a:spcAft>
                <a:spcPts val="400"/>
              </a:spcAft>
              <a:buFont typeface="Wingdings" pitchFamily="2" charset="2"/>
              <a:buChar char="ä"/>
              <a:defRPr/>
            </a:pPr>
            <a:r>
              <a:rPr lang="zh-CN" altLang="en-US" sz="1600" b="1" dirty="0" smtClean="0">
                <a:latin typeface="+mn-ea"/>
                <a:ea typeface="+mn-ea"/>
              </a:rPr>
              <a:t>以旅游招徕人气，凭人气营造商机，以商机带动发展（包括招商引资，促进相关配套产业发展）。</a:t>
            </a:r>
            <a:endParaRPr lang="en-US" altLang="zh-CN" sz="1600" b="1" dirty="0" smtClean="0">
              <a:latin typeface="+mn-ea"/>
              <a:ea typeface="+mn-ea"/>
            </a:endParaRPr>
          </a:p>
          <a:p>
            <a:pPr marL="360363" indent="-360363" fontAlgn="auto">
              <a:lnSpc>
                <a:spcPts val="2200"/>
              </a:lnSpc>
              <a:spcBef>
                <a:spcPts val="400"/>
              </a:spcBef>
              <a:spcAft>
                <a:spcPts val="400"/>
              </a:spcAft>
              <a:buFont typeface="Wingdings" pitchFamily="2" charset="2"/>
              <a:buChar char="ä"/>
              <a:defRPr/>
            </a:pPr>
            <a:r>
              <a:rPr lang="zh-CN" altLang="en-US" sz="1600" b="1" dirty="0" smtClean="0">
                <a:latin typeface="+mn-ea"/>
                <a:ea typeface="+mn-ea"/>
              </a:rPr>
              <a:t>充分发掘阳</a:t>
            </a:r>
            <a:r>
              <a:rPr lang="zh-CN" altLang="en-US" sz="1600" b="1" dirty="0">
                <a:latin typeface="+mn-ea"/>
                <a:ea typeface="+mn-ea"/>
              </a:rPr>
              <a:t>羡优良的生态、人文等</a:t>
            </a:r>
            <a:r>
              <a:rPr lang="zh-CN" altLang="en-US" sz="1600" b="1" dirty="0" smtClean="0">
                <a:latin typeface="+mn-ea"/>
                <a:ea typeface="+mn-ea"/>
              </a:rPr>
              <a:t>资源的旅游潜力，为当地发展提供助力。</a:t>
            </a:r>
            <a:endParaRPr lang="en-US" altLang="zh-CN" sz="1600" b="1" dirty="0" smtClean="0">
              <a:latin typeface="+mn-ea"/>
              <a:ea typeface="+mn-ea"/>
            </a:endParaRPr>
          </a:p>
          <a:p>
            <a:pPr marL="360363" indent="-360363" fontAlgn="auto">
              <a:lnSpc>
                <a:spcPts val="2200"/>
              </a:lnSpc>
              <a:spcBef>
                <a:spcPts val="400"/>
              </a:spcBef>
              <a:spcAft>
                <a:spcPts val="400"/>
              </a:spcAft>
              <a:buFont typeface="Wingdings" pitchFamily="2" charset="2"/>
              <a:buChar char="ä"/>
              <a:defRPr/>
            </a:pPr>
            <a:r>
              <a:rPr lang="zh-CN" altLang="en-US" sz="1600" b="1" dirty="0" smtClean="0">
                <a:latin typeface="+mn-ea"/>
                <a:ea typeface="+mn-ea"/>
              </a:rPr>
              <a:t>依靠旅游拉动新的经济增长点</a:t>
            </a:r>
            <a:r>
              <a:rPr lang="en-US" altLang="zh-CN" sz="1600" b="1" dirty="0" smtClean="0">
                <a:latin typeface="+mn-ea"/>
                <a:ea typeface="+mn-ea"/>
              </a:rPr>
              <a:t>——</a:t>
            </a:r>
            <a:r>
              <a:rPr lang="zh-CN" altLang="en-US" sz="1600" b="1" dirty="0" smtClean="0">
                <a:latin typeface="+mn-ea"/>
                <a:ea typeface="+mn-ea"/>
              </a:rPr>
              <a:t>新型服务产业的发展。</a:t>
            </a:r>
            <a:endParaRPr lang="en-US" altLang="zh-CN" sz="1600" b="1" dirty="0" smtClean="0">
              <a:latin typeface="+mn-ea"/>
              <a:ea typeface="+mn-ea"/>
            </a:endParaRPr>
          </a:p>
          <a:p>
            <a:pPr marL="360363" indent="-360363" fontAlgn="auto">
              <a:lnSpc>
                <a:spcPts val="2200"/>
              </a:lnSpc>
              <a:spcBef>
                <a:spcPts val="400"/>
              </a:spcBef>
              <a:spcAft>
                <a:spcPts val="400"/>
              </a:spcAft>
              <a:buFont typeface="Wingdings" pitchFamily="2" charset="2"/>
              <a:buChar char="ä"/>
              <a:defRPr/>
            </a:pPr>
            <a:r>
              <a:rPr lang="zh-CN" altLang="en-US" sz="1600" b="1" dirty="0" smtClean="0">
                <a:latin typeface="+mn-ea"/>
                <a:ea typeface="+mn-ea"/>
              </a:rPr>
              <a:t>阳羡拥有宜兴</a:t>
            </a:r>
            <a:r>
              <a:rPr lang="en-US" altLang="zh-CN" sz="1600" b="1" dirty="0" smtClean="0">
                <a:latin typeface="+mn-ea"/>
                <a:ea typeface="+mn-ea"/>
              </a:rPr>
              <a:t>70%</a:t>
            </a:r>
            <a:r>
              <a:rPr lang="zh-CN" altLang="en-US" sz="1600" b="1" dirty="0" smtClean="0">
                <a:latin typeface="+mn-ea"/>
                <a:ea typeface="+mn-ea"/>
              </a:rPr>
              <a:t>的旅游资源，肩负振兴宜兴旅游的历史使命。</a:t>
            </a:r>
            <a:endParaRPr lang="en-US" altLang="zh-CN" sz="1600" b="1" dirty="0" smtClean="0">
              <a:latin typeface="+mn-ea"/>
              <a:ea typeface="+mn-ea"/>
            </a:endParaRPr>
          </a:p>
        </p:txBody>
      </p:sp>
      <p:sp>
        <p:nvSpPr>
          <p:cNvPr id="4" name="矩形 3"/>
          <p:cNvSpPr/>
          <p:nvPr/>
        </p:nvSpPr>
        <p:spPr>
          <a:xfrm>
            <a:off x="436563" y="561975"/>
            <a:ext cx="6537325" cy="461963"/>
          </a:xfrm>
          <a:prstGeom prst="rect">
            <a:avLst/>
          </a:prstGeom>
          <a:effectLst>
            <a:outerShdw blurRad="50800" dist="38100" dir="5400000" algn="ctr" rotWithShape="0">
              <a:prstClr val="black">
                <a:alpha val="20000"/>
              </a:prstClr>
            </a:outerShdw>
          </a:effectLst>
        </p:spPr>
        <p:txBody>
          <a:bodyPr>
            <a:spAutoFit/>
          </a:bodyPr>
          <a:lstStyle/>
          <a:p>
            <a:pPr fontAlgn="auto">
              <a:spcBef>
                <a:spcPts val="0"/>
              </a:spcBef>
              <a:spcAft>
                <a:spcPts val="0"/>
              </a:spcAft>
              <a:defRPr/>
            </a:pPr>
            <a:r>
              <a:rPr lang="zh-CN" altLang="en-US" b="1" dirty="0">
                <a:solidFill>
                  <a:srgbClr val="003300"/>
                </a:solidFill>
                <a:latin typeface="微软雅黑" pitchFamily="34" charset="-122"/>
                <a:ea typeface="微软雅黑" pitchFamily="34" charset="-122"/>
              </a:rPr>
              <a:t>前言</a:t>
            </a:r>
            <a:r>
              <a:rPr lang="en-US" altLang="zh-CN" b="1" dirty="0">
                <a:solidFill>
                  <a:srgbClr val="003300"/>
                </a:solidFill>
                <a:latin typeface="微软雅黑" pitchFamily="34" charset="-122"/>
                <a:ea typeface="微软雅黑" pitchFamily="34" charset="-122"/>
              </a:rPr>
              <a:t>【</a:t>
            </a:r>
            <a:r>
              <a:rPr lang="zh-CN" altLang="en-US" b="1" dirty="0">
                <a:latin typeface="Arial" pitchFamily="34" charset="0"/>
                <a:ea typeface="微软雅黑" pitchFamily="34" charset="-122"/>
              </a:rPr>
              <a:t>打造阳羡旅游的意义</a:t>
            </a:r>
            <a:r>
              <a:rPr lang="en-US" altLang="zh-CN" b="1" dirty="0">
                <a:latin typeface="Arial" pitchFamily="34" charset="0"/>
                <a:ea typeface="微软雅黑" pitchFamily="34" charset="-122"/>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5"/>
          <p:cNvGrpSpPr>
            <a:grpSpLocks/>
          </p:cNvGrpSpPr>
          <p:nvPr/>
        </p:nvGrpSpPr>
        <p:grpSpPr bwMode="auto">
          <a:xfrm>
            <a:off x="0" y="0"/>
            <a:ext cx="10440988" cy="6840538"/>
            <a:chOff x="287337" y="1255557"/>
            <a:chExt cx="8129789" cy="5296056"/>
          </a:xfrm>
        </p:grpSpPr>
        <p:pic>
          <p:nvPicPr>
            <p:cNvPr id="22533" name="Picture 2" descr="C:\Documents and Settings\Administrator\桌面\省.jpg"/>
            <p:cNvPicPr>
              <a:picLocks noChangeAspect="1" noChangeArrowheads="1"/>
            </p:cNvPicPr>
            <p:nvPr/>
          </p:nvPicPr>
          <p:blipFill>
            <a:blip r:embed="rId3"/>
            <a:srcRect/>
            <a:stretch>
              <a:fillRect/>
            </a:stretch>
          </p:blipFill>
          <p:spPr bwMode="auto">
            <a:xfrm>
              <a:off x="287337" y="1255557"/>
              <a:ext cx="8129789" cy="5296056"/>
            </a:xfrm>
            <a:prstGeom prst="rect">
              <a:avLst/>
            </a:prstGeom>
            <a:noFill/>
            <a:ln w="19050">
              <a:solidFill>
                <a:schemeClr val="bg1"/>
              </a:solidFill>
              <a:miter lim="800000"/>
              <a:headEnd/>
              <a:tailEnd/>
            </a:ln>
          </p:spPr>
        </p:pic>
        <p:sp>
          <p:nvSpPr>
            <p:cNvPr id="4" name="任意多边形 3"/>
            <p:cNvSpPr/>
            <p:nvPr/>
          </p:nvSpPr>
          <p:spPr>
            <a:xfrm>
              <a:off x="4862120" y="3879618"/>
              <a:ext cx="852905" cy="518667"/>
            </a:xfrm>
            <a:custGeom>
              <a:avLst/>
              <a:gdLst>
                <a:gd name="connsiteX0" fmla="*/ 0 w 852487"/>
                <a:gd name="connsiteY0" fmla="*/ 0 h 519113"/>
                <a:gd name="connsiteX1" fmla="*/ 123825 w 852487"/>
                <a:gd name="connsiteY1" fmla="*/ 2382 h 519113"/>
                <a:gd name="connsiteX2" fmla="*/ 259556 w 852487"/>
                <a:gd name="connsiteY2" fmla="*/ 283369 h 519113"/>
                <a:gd name="connsiteX3" fmla="*/ 361950 w 852487"/>
                <a:gd name="connsiteY3" fmla="*/ 340519 h 519113"/>
                <a:gd name="connsiteX4" fmla="*/ 442912 w 852487"/>
                <a:gd name="connsiteY4" fmla="*/ 426244 h 519113"/>
                <a:gd name="connsiteX5" fmla="*/ 526256 w 852487"/>
                <a:gd name="connsiteY5" fmla="*/ 466725 h 519113"/>
                <a:gd name="connsiteX6" fmla="*/ 588168 w 852487"/>
                <a:gd name="connsiteY6" fmla="*/ 461963 h 519113"/>
                <a:gd name="connsiteX7" fmla="*/ 683418 w 852487"/>
                <a:gd name="connsiteY7" fmla="*/ 466725 h 519113"/>
                <a:gd name="connsiteX8" fmla="*/ 728662 w 852487"/>
                <a:gd name="connsiteY8" fmla="*/ 464344 h 519113"/>
                <a:gd name="connsiteX9" fmla="*/ 823912 w 852487"/>
                <a:gd name="connsiteY9" fmla="*/ 435769 h 519113"/>
                <a:gd name="connsiteX10" fmla="*/ 852487 w 852487"/>
                <a:gd name="connsiteY10" fmla="*/ 431007 h 519113"/>
                <a:gd name="connsiteX11" fmla="*/ 826293 w 852487"/>
                <a:gd name="connsiteY11" fmla="*/ 490538 h 519113"/>
                <a:gd name="connsiteX12" fmla="*/ 823912 w 852487"/>
                <a:gd name="connsiteY12" fmla="*/ 519113 h 519113"/>
                <a:gd name="connsiteX13" fmla="*/ 828675 w 852487"/>
                <a:gd name="connsiteY13" fmla="*/ 509588 h 519113"/>
                <a:gd name="connsiteX14" fmla="*/ 826293 w 852487"/>
                <a:gd name="connsiteY14" fmla="*/ 511969 h 51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2487" h="519113">
                  <a:moveTo>
                    <a:pt x="0" y="0"/>
                  </a:moveTo>
                  <a:cubicBezTo>
                    <a:pt x="124618" y="4794"/>
                    <a:pt x="123825" y="46069"/>
                    <a:pt x="123825" y="2382"/>
                  </a:cubicBezTo>
                  <a:lnTo>
                    <a:pt x="259556" y="283369"/>
                  </a:lnTo>
                  <a:lnTo>
                    <a:pt x="361950" y="340519"/>
                  </a:lnTo>
                  <a:lnTo>
                    <a:pt x="442912" y="426244"/>
                  </a:lnTo>
                  <a:lnTo>
                    <a:pt x="526256" y="466725"/>
                  </a:lnTo>
                  <a:lnTo>
                    <a:pt x="588168" y="461963"/>
                  </a:lnTo>
                  <a:lnTo>
                    <a:pt x="683418" y="466725"/>
                  </a:lnTo>
                  <a:lnTo>
                    <a:pt x="728662" y="464344"/>
                  </a:lnTo>
                  <a:cubicBezTo>
                    <a:pt x="822290" y="435536"/>
                    <a:pt x="789142" y="435769"/>
                    <a:pt x="823912" y="435769"/>
                  </a:cubicBezTo>
                  <a:lnTo>
                    <a:pt x="852487" y="431007"/>
                  </a:lnTo>
                  <a:lnTo>
                    <a:pt x="826293" y="490538"/>
                  </a:lnTo>
                  <a:lnTo>
                    <a:pt x="823912" y="519113"/>
                  </a:lnTo>
                  <a:lnTo>
                    <a:pt x="828675" y="509588"/>
                  </a:lnTo>
                  <a:lnTo>
                    <a:pt x="826293" y="511969"/>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5" name="任意多边形 4"/>
            <p:cNvSpPr/>
            <p:nvPr/>
          </p:nvSpPr>
          <p:spPr>
            <a:xfrm>
              <a:off x="4414654" y="3869786"/>
              <a:ext cx="441285" cy="533416"/>
            </a:xfrm>
            <a:custGeom>
              <a:avLst/>
              <a:gdLst>
                <a:gd name="connsiteX0" fmla="*/ 440531 w 440531"/>
                <a:gd name="connsiteY0" fmla="*/ 7144 h 533400"/>
                <a:gd name="connsiteX1" fmla="*/ 385762 w 440531"/>
                <a:gd name="connsiteY1" fmla="*/ 35719 h 533400"/>
                <a:gd name="connsiteX2" fmla="*/ 359568 w 440531"/>
                <a:gd name="connsiteY2" fmla="*/ 0 h 533400"/>
                <a:gd name="connsiteX3" fmla="*/ 264318 w 440531"/>
                <a:gd name="connsiteY3" fmla="*/ 26194 h 533400"/>
                <a:gd name="connsiteX4" fmla="*/ 216693 w 440531"/>
                <a:gd name="connsiteY4" fmla="*/ 57150 h 533400"/>
                <a:gd name="connsiteX5" fmla="*/ 183356 w 440531"/>
                <a:gd name="connsiteY5" fmla="*/ 23813 h 533400"/>
                <a:gd name="connsiteX6" fmla="*/ 130968 w 440531"/>
                <a:gd name="connsiteY6" fmla="*/ 71438 h 533400"/>
                <a:gd name="connsiteX7" fmla="*/ 152400 w 440531"/>
                <a:gd name="connsiteY7" fmla="*/ 130969 h 533400"/>
                <a:gd name="connsiteX8" fmla="*/ 111918 w 440531"/>
                <a:gd name="connsiteY8" fmla="*/ 195263 h 533400"/>
                <a:gd name="connsiteX9" fmla="*/ 123825 w 440531"/>
                <a:gd name="connsiteY9" fmla="*/ 309563 h 533400"/>
                <a:gd name="connsiteX10" fmla="*/ 50006 w 440531"/>
                <a:gd name="connsiteY10" fmla="*/ 407194 h 533400"/>
                <a:gd name="connsiteX11" fmla="*/ 4762 w 440531"/>
                <a:gd name="connsiteY11" fmla="*/ 533400 h 533400"/>
                <a:gd name="connsiteX12" fmla="*/ 0 w 440531"/>
                <a:gd name="connsiteY12" fmla="*/ 52863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0531" h="533400">
                  <a:moveTo>
                    <a:pt x="440531" y="7144"/>
                  </a:moveTo>
                  <a:cubicBezTo>
                    <a:pt x="387446" y="36099"/>
                    <a:pt x="408034" y="35719"/>
                    <a:pt x="385762" y="35719"/>
                  </a:cubicBezTo>
                  <a:lnTo>
                    <a:pt x="359568" y="0"/>
                  </a:lnTo>
                  <a:lnTo>
                    <a:pt x="264318" y="26194"/>
                  </a:lnTo>
                  <a:lnTo>
                    <a:pt x="216693" y="57150"/>
                  </a:lnTo>
                  <a:lnTo>
                    <a:pt x="183356" y="23813"/>
                  </a:lnTo>
                  <a:lnTo>
                    <a:pt x="130968" y="71438"/>
                  </a:lnTo>
                  <a:lnTo>
                    <a:pt x="152400" y="130969"/>
                  </a:lnTo>
                  <a:lnTo>
                    <a:pt x="111918" y="195263"/>
                  </a:lnTo>
                  <a:lnTo>
                    <a:pt x="123825" y="309563"/>
                  </a:lnTo>
                  <a:lnTo>
                    <a:pt x="50006" y="407194"/>
                  </a:lnTo>
                  <a:cubicBezTo>
                    <a:pt x="34669" y="449170"/>
                    <a:pt x="4762" y="488710"/>
                    <a:pt x="4762" y="533400"/>
                  </a:cubicBezTo>
                  <a:lnTo>
                    <a:pt x="0" y="528638"/>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6" name="任意多边形 5"/>
            <p:cNvSpPr/>
            <p:nvPr/>
          </p:nvSpPr>
          <p:spPr>
            <a:xfrm>
              <a:off x="3831218" y="3636263"/>
              <a:ext cx="704573" cy="330619"/>
            </a:xfrm>
            <a:custGeom>
              <a:avLst/>
              <a:gdLst>
                <a:gd name="connsiteX0" fmla="*/ 704850 w 704850"/>
                <a:gd name="connsiteY0" fmla="*/ 323850 h 330994"/>
                <a:gd name="connsiteX1" fmla="*/ 640557 w 704850"/>
                <a:gd name="connsiteY1" fmla="*/ 330994 h 330994"/>
                <a:gd name="connsiteX2" fmla="*/ 552450 w 704850"/>
                <a:gd name="connsiteY2" fmla="*/ 273844 h 330994"/>
                <a:gd name="connsiteX3" fmla="*/ 466725 w 704850"/>
                <a:gd name="connsiteY3" fmla="*/ 280987 h 330994"/>
                <a:gd name="connsiteX4" fmla="*/ 395288 w 704850"/>
                <a:gd name="connsiteY4" fmla="*/ 223837 h 330994"/>
                <a:gd name="connsiteX5" fmla="*/ 326232 w 704850"/>
                <a:gd name="connsiteY5" fmla="*/ 238125 h 330994"/>
                <a:gd name="connsiteX6" fmla="*/ 330994 w 704850"/>
                <a:gd name="connsiteY6" fmla="*/ 219075 h 330994"/>
                <a:gd name="connsiteX7" fmla="*/ 342900 w 704850"/>
                <a:gd name="connsiteY7" fmla="*/ 204787 h 330994"/>
                <a:gd name="connsiteX8" fmla="*/ 328613 w 704850"/>
                <a:gd name="connsiteY8" fmla="*/ 197644 h 330994"/>
                <a:gd name="connsiteX9" fmla="*/ 297657 w 704850"/>
                <a:gd name="connsiteY9" fmla="*/ 207169 h 330994"/>
                <a:gd name="connsiteX10" fmla="*/ 285750 w 704850"/>
                <a:gd name="connsiteY10" fmla="*/ 152400 h 330994"/>
                <a:gd name="connsiteX11" fmla="*/ 316707 w 704850"/>
                <a:gd name="connsiteY11" fmla="*/ 88106 h 330994"/>
                <a:gd name="connsiteX12" fmla="*/ 314325 w 704850"/>
                <a:gd name="connsiteY12" fmla="*/ 59531 h 330994"/>
                <a:gd name="connsiteX13" fmla="*/ 278607 w 704850"/>
                <a:gd name="connsiteY13" fmla="*/ 11906 h 330994"/>
                <a:gd name="connsiteX14" fmla="*/ 247650 w 704850"/>
                <a:gd name="connsiteY14" fmla="*/ 69056 h 330994"/>
                <a:gd name="connsiteX15" fmla="*/ 204788 w 704850"/>
                <a:gd name="connsiteY15" fmla="*/ 80962 h 330994"/>
                <a:gd name="connsiteX16" fmla="*/ 150019 w 704850"/>
                <a:gd name="connsiteY16" fmla="*/ 102394 h 330994"/>
                <a:gd name="connsiteX17" fmla="*/ 121444 w 704850"/>
                <a:gd name="connsiteY17" fmla="*/ 80962 h 330994"/>
                <a:gd name="connsiteX18" fmla="*/ 95250 w 704850"/>
                <a:gd name="connsiteY18" fmla="*/ 97631 h 330994"/>
                <a:gd name="connsiteX19" fmla="*/ 54769 w 704850"/>
                <a:gd name="connsiteY19" fmla="*/ 57150 h 330994"/>
                <a:gd name="connsiteX20" fmla="*/ 23813 w 704850"/>
                <a:gd name="connsiteY20" fmla="*/ 54769 h 330994"/>
                <a:gd name="connsiteX21" fmla="*/ 9525 w 704850"/>
                <a:gd name="connsiteY21" fmla="*/ 7144 h 330994"/>
                <a:gd name="connsiteX22" fmla="*/ 9525 w 704850"/>
                <a:gd name="connsiteY22" fmla="*/ 7144 h 330994"/>
                <a:gd name="connsiteX23" fmla="*/ 0 w 704850"/>
                <a:gd name="connsiteY23" fmla="*/ 0 h 33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4850" h="330994">
                  <a:moveTo>
                    <a:pt x="704850" y="323850"/>
                  </a:moveTo>
                  <a:lnTo>
                    <a:pt x="640557" y="330994"/>
                  </a:lnTo>
                  <a:lnTo>
                    <a:pt x="552450" y="273844"/>
                  </a:lnTo>
                  <a:lnTo>
                    <a:pt x="466725" y="280987"/>
                  </a:lnTo>
                  <a:lnTo>
                    <a:pt x="395288" y="223837"/>
                  </a:lnTo>
                  <a:lnTo>
                    <a:pt x="326232" y="238125"/>
                  </a:lnTo>
                  <a:cubicBezTo>
                    <a:pt x="328772" y="220345"/>
                    <a:pt x="324644" y="225425"/>
                    <a:pt x="330994" y="219075"/>
                  </a:cubicBezTo>
                  <a:cubicBezTo>
                    <a:pt x="345843" y="204226"/>
                    <a:pt x="352017" y="204787"/>
                    <a:pt x="342900" y="204787"/>
                  </a:cubicBezTo>
                  <a:cubicBezTo>
                    <a:pt x="330313" y="197236"/>
                    <a:pt x="335622" y="197644"/>
                    <a:pt x="328613" y="197644"/>
                  </a:cubicBezTo>
                  <a:lnTo>
                    <a:pt x="297657" y="207169"/>
                  </a:lnTo>
                  <a:lnTo>
                    <a:pt x="285750" y="152400"/>
                  </a:lnTo>
                  <a:lnTo>
                    <a:pt x="316707" y="88106"/>
                  </a:lnTo>
                  <a:lnTo>
                    <a:pt x="314325" y="59531"/>
                  </a:lnTo>
                  <a:lnTo>
                    <a:pt x="278607" y="11906"/>
                  </a:lnTo>
                  <a:cubicBezTo>
                    <a:pt x="244869" y="69742"/>
                    <a:pt x="223215" y="69056"/>
                    <a:pt x="247650" y="69056"/>
                  </a:cubicBezTo>
                  <a:lnTo>
                    <a:pt x="204788" y="80962"/>
                  </a:lnTo>
                  <a:cubicBezTo>
                    <a:pt x="149291" y="105091"/>
                    <a:pt x="150019" y="124682"/>
                    <a:pt x="150019" y="102394"/>
                  </a:cubicBezTo>
                  <a:lnTo>
                    <a:pt x="121444" y="80962"/>
                  </a:lnTo>
                  <a:lnTo>
                    <a:pt x="95250" y="97631"/>
                  </a:lnTo>
                  <a:lnTo>
                    <a:pt x="54769" y="57150"/>
                  </a:lnTo>
                  <a:lnTo>
                    <a:pt x="23813" y="54769"/>
                  </a:lnTo>
                  <a:lnTo>
                    <a:pt x="9525" y="7144"/>
                  </a:lnTo>
                  <a:lnTo>
                    <a:pt x="9525" y="7144"/>
                  </a:lnTo>
                  <a:lnTo>
                    <a:pt x="0" y="0"/>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7" name="任意多边形 6"/>
            <p:cNvSpPr/>
            <p:nvPr/>
          </p:nvSpPr>
          <p:spPr>
            <a:xfrm>
              <a:off x="6198337" y="3219608"/>
              <a:ext cx="1004945" cy="1204487"/>
            </a:xfrm>
            <a:custGeom>
              <a:avLst/>
              <a:gdLst>
                <a:gd name="connsiteX0" fmla="*/ 1004887 w 1004887"/>
                <a:gd name="connsiteY0" fmla="*/ 19050 h 1204913"/>
                <a:gd name="connsiteX1" fmla="*/ 966787 w 1004887"/>
                <a:gd name="connsiteY1" fmla="*/ 0 h 1204913"/>
                <a:gd name="connsiteX2" fmla="*/ 952500 w 1004887"/>
                <a:gd name="connsiteY2" fmla="*/ 42863 h 1204913"/>
                <a:gd name="connsiteX3" fmla="*/ 895350 w 1004887"/>
                <a:gd name="connsiteY3" fmla="*/ 66675 h 1204913"/>
                <a:gd name="connsiteX4" fmla="*/ 864394 w 1004887"/>
                <a:gd name="connsiteY4" fmla="*/ 35719 h 1204913"/>
                <a:gd name="connsiteX5" fmla="*/ 785812 w 1004887"/>
                <a:gd name="connsiteY5" fmla="*/ 78581 h 1204913"/>
                <a:gd name="connsiteX6" fmla="*/ 762000 w 1004887"/>
                <a:gd name="connsiteY6" fmla="*/ 130969 h 1204913"/>
                <a:gd name="connsiteX7" fmla="*/ 731044 w 1004887"/>
                <a:gd name="connsiteY7" fmla="*/ 140494 h 1204913"/>
                <a:gd name="connsiteX8" fmla="*/ 745331 w 1004887"/>
                <a:gd name="connsiteY8" fmla="*/ 161925 h 1204913"/>
                <a:gd name="connsiteX9" fmla="*/ 731044 w 1004887"/>
                <a:gd name="connsiteY9" fmla="*/ 204788 h 1204913"/>
                <a:gd name="connsiteX10" fmla="*/ 704850 w 1004887"/>
                <a:gd name="connsiteY10" fmla="*/ 250031 h 1204913"/>
                <a:gd name="connsiteX11" fmla="*/ 661987 w 1004887"/>
                <a:gd name="connsiteY11" fmla="*/ 269081 h 1204913"/>
                <a:gd name="connsiteX12" fmla="*/ 673894 w 1004887"/>
                <a:gd name="connsiteY12" fmla="*/ 323850 h 1204913"/>
                <a:gd name="connsiteX13" fmla="*/ 702469 w 1004887"/>
                <a:gd name="connsiteY13" fmla="*/ 333375 h 1204913"/>
                <a:gd name="connsiteX14" fmla="*/ 709612 w 1004887"/>
                <a:gd name="connsiteY14" fmla="*/ 364331 h 1204913"/>
                <a:gd name="connsiteX15" fmla="*/ 681037 w 1004887"/>
                <a:gd name="connsiteY15" fmla="*/ 388144 h 1204913"/>
                <a:gd name="connsiteX16" fmla="*/ 723900 w 1004887"/>
                <a:gd name="connsiteY16" fmla="*/ 419100 h 1204913"/>
                <a:gd name="connsiteX17" fmla="*/ 723900 w 1004887"/>
                <a:gd name="connsiteY17" fmla="*/ 450056 h 1204913"/>
                <a:gd name="connsiteX18" fmla="*/ 661987 w 1004887"/>
                <a:gd name="connsiteY18" fmla="*/ 450056 h 1204913"/>
                <a:gd name="connsiteX19" fmla="*/ 602456 w 1004887"/>
                <a:gd name="connsiteY19" fmla="*/ 445294 h 1204913"/>
                <a:gd name="connsiteX20" fmla="*/ 585787 w 1004887"/>
                <a:gd name="connsiteY20" fmla="*/ 497681 h 1204913"/>
                <a:gd name="connsiteX21" fmla="*/ 602456 w 1004887"/>
                <a:gd name="connsiteY21" fmla="*/ 678656 h 1204913"/>
                <a:gd name="connsiteX22" fmla="*/ 569119 w 1004887"/>
                <a:gd name="connsiteY22" fmla="*/ 692944 h 1204913"/>
                <a:gd name="connsiteX23" fmla="*/ 554831 w 1004887"/>
                <a:gd name="connsiteY23" fmla="*/ 723900 h 1204913"/>
                <a:gd name="connsiteX24" fmla="*/ 454819 w 1004887"/>
                <a:gd name="connsiteY24" fmla="*/ 733425 h 1204913"/>
                <a:gd name="connsiteX25" fmla="*/ 433387 w 1004887"/>
                <a:gd name="connsiteY25" fmla="*/ 711994 h 1204913"/>
                <a:gd name="connsiteX26" fmla="*/ 404812 w 1004887"/>
                <a:gd name="connsiteY26" fmla="*/ 721519 h 1204913"/>
                <a:gd name="connsiteX27" fmla="*/ 392906 w 1004887"/>
                <a:gd name="connsiteY27" fmla="*/ 726281 h 1204913"/>
                <a:gd name="connsiteX28" fmla="*/ 328612 w 1004887"/>
                <a:gd name="connsiteY28" fmla="*/ 726281 h 1204913"/>
                <a:gd name="connsiteX29" fmla="*/ 278606 w 1004887"/>
                <a:gd name="connsiteY29" fmla="*/ 783431 h 1204913"/>
                <a:gd name="connsiteX30" fmla="*/ 333375 w 1004887"/>
                <a:gd name="connsiteY30" fmla="*/ 840581 h 1204913"/>
                <a:gd name="connsiteX31" fmla="*/ 333375 w 1004887"/>
                <a:gd name="connsiteY31" fmla="*/ 981075 h 1204913"/>
                <a:gd name="connsiteX32" fmla="*/ 245269 w 1004887"/>
                <a:gd name="connsiteY32" fmla="*/ 1031081 h 1204913"/>
                <a:gd name="connsiteX33" fmla="*/ 204787 w 1004887"/>
                <a:gd name="connsiteY33" fmla="*/ 976313 h 1204913"/>
                <a:gd name="connsiteX34" fmla="*/ 154781 w 1004887"/>
                <a:gd name="connsiteY34" fmla="*/ 990600 h 1204913"/>
                <a:gd name="connsiteX35" fmla="*/ 85725 w 1004887"/>
                <a:gd name="connsiteY35" fmla="*/ 1066800 h 1204913"/>
                <a:gd name="connsiteX36" fmla="*/ 40481 w 1004887"/>
                <a:gd name="connsiteY36" fmla="*/ 1052513 h 1204913"/>
                <a:gd name="connsiteX37" fmla="*/ 0 w 1004887"/>
                <a:gd name="connsiteY37" fmla="*/ 1085850 h 1204913"/>
                <a:gd name="connsiteX38" fmla="*/ 40481 w 1004887"/>
                <a:gd name="connsiteY38" fmla="*/ 1140619 h 1204913"/>
                <a:gd name="connsiteX39" fmla="*/ 23812 w 1004887"/>
                <a:gd name="connsiteY39" fmla="*/ 1204913 h 1204913"/>
                <a:gd name="connsiteX40" fmla="*/ 26194 w 1004887"/>
                <a:gd name="connsiteY40" fmla="*/ 1195388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4887" h="1204913">
                  <a:moveTo>
                    <a:pt x="1004887" y="19050"/>
                  </a:moveTo>
                  <a:cubicBezTo>
                    <a:pt x="963368" y="1954"/>
                    <a:pt x="954087" y="12700"/>
                    <a:pt x="966787" y="0"/>
                  </a:cubicBezTo>
                  <a:lnTo>
                    <a:pt x="952500" y="42863"/>
                  </a:lnTo>
                  <a:lnTo>
                    <a:pt x="895350" y="66675"/>
                  </a:lnTo>
                  <a:lnTo>
                    <a:pt x="864394" y="35719"/>
                  </a:lnTo>
                  <a:lnTo>
                    <a:pt x="785812" y="78581"/>
                  </a:lnTo>
                  <a:lnTo>
                    <a:pt x="762000" y="130969"/>
                  </a:lnTo>
                  <a:lnTo>
                    <a:pt x="731044" y="140494"/>
                  </a:lnTo>
                  <a:lnTo>
                    <a:pt x="745331" y="161925"/>
                  </a:lnTo>
                  <a:lnTo>
                    <a:pt x="731044" y="204788"/>
                  </a:lnTo>
                  <a:lnTo>
                    <a:pt x="704850" y="250031"/>
                  </a:lnTo>
                  <a:lnTo>
                    <a:pt x="661987" y="269081"/>
                  </a:lnTo>
                  <a:cubicBezTo>
                    <a:pt x="671713" y="322574"/>
                    <a:pt x="658959" y="308921"/>
                    <a:pt x="673894" y="323850"/>
                  </a:cubicBezTo>
                  <a:lnTo>
                    <a:pt x="702469" y="333375"/>
                  </a:lnTo>
                  <a:lnTo>
                    <a:pt x="709612" y="364331"/>
                  </a:lnTo>
                  <a:lnTo>
                    <a:pt x="681037" y="388144"/>
                  </a:lnTo>
                  <a:lnTo>
                    <a:pt x="723900" y="419100"/>
                  </a:lnTo>
                  <a:lnTo>
                    <a:pt x="723900" y="450056"/>
                  </a:lnTo>
                  <a:lnTo>
                    <a:pt x="661987" y="450056"/>
                  </a:lnTo>
                  <a:lnTo>
                    <a:pt x="602456" y="445294"/>
                  </a:lnTo>
                  <a:lnTo>
                    <a:pt x="585787" y="497681"/>
                  </a:lnTo>
                  <a:lnTo>
                    <a:pt x="602456" y="678656"/>
                  </a:lnTo>
                  <a:lnTo>
                    <a:pt x="569119" y="692944"/>
                  </a:lnTo>
                  <a:lnTo>
                    <a:pt x="554831" y="723900"/>
                  </a:lnTo>
                  <a:lnTo>
                    <a:pt x="454819" y="733425"/>
                  </a:lnTo>
                  <a:lnTo>
                    <a:pt x="433387" y="711994"/>
                  </a:lnTo>
                  <a:lnTo>
                    <a:pt x="404812" y="721519"/>
                  </a:lnTo>
                  <a:lnTo>
                    <a:pt x="392906" y="726281"/>
                  </a:lnTo>
                  <a:lnTo>
                    <a:pt x="328612" y="726281"/>
                  </a:lnTo>
                  <a:lnTo>
                    <a:pt x="278606" y="783431"/>
                  </a:lnTo>
                  <a:lnTo>
                    <a:pt x="333375" y="840581"/>
                  </a:lnTo>
                  <a:lnTo>
                    <a:pt x="333375" y="981075"/>
                  </a:lnTo>
                  <a:lnTo>
                    <a:pt x="245269" y="1031081"/>
                  </a:lnTo>
                  <a:lnTo>
                    <a:pt x="204787" y="976313"/>
                  </a:lnTo>
                  <a:lnTo>
                    <a:pt x="154781" y="990600"/>
                  </a:lnTo>
                  <a:lnTo>
                    <a:pt x="85725" y="1066800"/>
                  </a:lnTo>
                  <a:lnTo>
                    <a:pt x="40481" y="1052513"/>
                  </a:lnTo>
                  <a:lnTo>
                    <a:pt x="0" y="1085850"/>
                  </a:lnTo>
                  <a:lnTo>
                    <a:pt x="40481" y="1140619"/>
                  </a:lnTo>
                  <a:lnTo>
                    <a:pt x="23812" y="1204913"/>
                  </a:lnTo>
                  <a:lnTo>
                    <a:pt x="26194" y="1195388"/>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8" name="任意多边形 7"/>
            <p:cNvSpPr/>
            <p:nvPr/>
          </p:nvSpPr>
          <p:spPr>
            <a:xfrm>
              <a:off x="6540736" y="4157388"/>
              <a:ext cx="160692" cy="261791"/>
            </a:xfrm>
            <a:custGeom>
              <a:avLst/>
              <a:gdLst>
                <a:gd name="connsiteX0" fmla="*/ 0 w 159544"/>
                <a:gd name="connsiteY0" fmla="*/ 33337 h 261937"/>
                <a:gd name="connsiteX1" fmla="*/ 90487 w 159544"/>
                <a:gd name="connsiteY1" fmla="*/ 0 h 261937"/>
                <a:gd name="connsiteX2" fmla="*/ 159544 w 159544"/>
                <a:gd name="connsiteY2" fmla="*/ 57150 h 261937"/>
                <a:gd name="connsiteX3" fmla="*/ 138112 w 159544"/>
                <a:gd name="connsiteY3" fmla="*/ 192881 h 261937"/>
                <a:gd name="connsiteX4" fmla="*/ 140494 w 159544"/>
                <a:gd name="connsiteY4" fmla="*/ 257175 h 261937"/>
                <a:gd name="connsiteX5" fmla="*/ 157162 w 159544"/>
                <a:gd name="connsiteY5" fmla="*/ 261937 h 261937"/>
                <a:gd name="connsiteX6" fmla="*/ 154781 w 159544"/>
                <a:gd name="connsiteY6" fmla="*/ 259556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44" h="261937">
                  <a:moveTo>
                    <a:pt x="0" y="33337"/>
                  </a:moveTo>
                  <a:lnTo>
                    <a:pt x="90487" y="0"/>
                  </a:lnTo>
                  <a:lnTo>
                    <a:pt x="159544" y="57150"/>
                  </a:lnTo>
                  <a:lnTo>
                    <a:pt x="138112" y="192881"/>
                  </a:lnTo>
                  <a:lnTo>
                    <a:pt x="140494" y="257175"/>
                  </a:lnTo>
                  <a:lnTo>
                    <a:pt x="157162" y="261937"/>
                  </a:lnTo>
                  <a:lnTo>
                    <a:pt x="154781" y="259556"/>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11" name="任意多边形 10"/>
            <p:cNvSpPr/>
            <p:nvPr/>
          </p:nvSpPr>
          <p:spPr>
            <a:xfrm>
              <a:off x="5671761" y="4360184"/>
              <a:ext cx="550062" cy="317100"/>
            </a:xfrm>
            <a:custGeom>
              <a:avLst/>
              <a:gdLst>
                <a:gd name="connsiteX0" fmla="*/ 550068 w 550068"/>
                <a:gd name="connsiteY0" fmla="*/ 61912 h 316706"/>
                <a:gd name="connsiteX1" fmla="*/ 483393 w 550068"/>
                <a:gd name="connsiteY1" fmla="*/ 130969 h 316706"/>
                <a:gd name="connsiteX2" fmla="*/ 388143 w 550068"/>
                <a:gd name="connsiteY2" fmla="*/ 121444 h 316706"/>
                <a:gd name="connsiteX3" fmla="*/ 328612 w 550068"/>
                <a:gd name="connsiteY3" fmla="*/ 188119 h 316706"/>
                <a:gd name="connsiteX4" fmla="*/ 271462 w 550068"/>
                <a:gd name="connsiteY4" fmla="*/ 276225 h 316706"/>
                <a:gd name="connsiteX5" fmla="*/ 250031 w 550068"/>
                <a:gd name="connsiteY5" fmla="*/ 316706 h 316706"/>
                <a:gd name="connsiteX6" fmla="*/ 164306 w 550068"/>
                <a:gd name="connsiteY6" fmla="*/ 214312 h 316706"/>
                <a:gd name="connsiteX7" fmla="*/ 169068 w 550068"/>
                <a:gd name="connsiteY7" fmla="*/ 152400 h 316706"/>
                <a:gd name="connsiteX8" fmla="*/ 138112 w 550068"/>
                <a:gd name="connsiteY8" fmla="*/ 128587 h 316706"/>
                <a:gd name="connsiteX9" fmla="*/ 161925 w 550068"/>
                <a:gd name="connsiteY9" fmla="*/ 92869 h 316706"/>
                <a:gd name="connsiteX10" fmla="*/ 107156 w 550068"/>
                <a:gd name="connsiteY10" fmla="*/ 0 h 316706"/>
                <a:gd name="connsiteX11" fmla="*/ 95250 w 550068"/>
                <a:gd name="connsiteY11" fmla="*/ 66675 h 316706"/>
                <a:gd name="connsiteX12" fmla="*/ 0 w 550068"/>
                <a:gd name="connsiteY12" fmla="*/ 76200 h 316706"/>
                <a:gd name="connsiteX13" fmla="*/ 14287 w 550068"/>
                <a:gd name="connsiteY13" fmla="*/ 23812 h 316706"/>
                <a:gd name="connsiteX14" fmla="*/ 19050 w 550068"/>
                <a:gd name="connsiteY14" fmla="*/ 19050 h 31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0068" h="316706">
                  <a:moveTo>
                    <a:pt x="550068" y="61912"/>
                  </a:moveTo>
                  <a:lnTo>
                    <a:pt x="483393" y="130969"/>
                  </a:lnTo>
                  <a:lnTo>
                    <a:pt x="388143" y="121444"/>
                  </a:lnTo>
                  <a:lnTo>
                    <a:pt x="328612" y="188119"/>
                  </a:lnTo>
                  <a:lnTo>
                    <a:pt x="271462" y="276225"/>
                  </a:lnTo>
                  <a:lnTo>
                    <a:pt x="250031" y="316706"/>
                  </a:lnTo>
                  <a:lnTo>
                    <a:pt x="164306" y="214312"/>
                  </a:lnTo>
                  <a:lnTo>
                    <a:pt x="169068" y="152400"/>
                  </a:lnTo>
                  <a:lnTo>
                    <a:pt x="138112" y="128587"/>
                  </a:lnTo>
                  <a:lnTo>
                    <a:pt x="161925" y="92869"/>
                  </a:lnTo>
                  <a:lnTo>
                    <a:pt x="107156" y="0"/>
                  </a:lnTo>
                  <a:lnTo>
                    <a:pt x="95250" y="66675"/>
                  </a:lnTo>
                  <a:lnTo>
                    <a:pt x="0" y="76200"/>
                  </a:lnTo>
                  <a:lnTo>
                    <a:pt x="14287" y="23812"/>
                  </a:lnTo>
                  <a:lnTo>
                    <a:pt x="19050" y="19050"/>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12" name="任意多边形 11"/>
            <p:cNvSpPr/>
            <p:nvPr/>
          </p:nvSpPr>
          <p:spPr>
            <a:xfrm>
              <a:off x="3915273" y="4395827"/>
              <a:ext cx="535228" cy="749732"/>
            </a:xfrm>
            <a:custGeom>
              <a:avLst/>
              <a:gdLst>
                <a:gd name="connsiteX0" fmla="*/ 502444 w 535781"/>
                <a:gd name="connsiteY0" fmla="*/ 0 h 750093"/>
                <a:gd name="connsiteX1" fmla="*/ 535781 w 535781"/>
                <a:gd name="connsiteY1" fmla="*/ 95250 h 750093"/>
                <a:gd name="connsiteX2" fmla="*/ 466725 w 535781"/>
                <a:gd name="connsiteY2" fmla="*/ 242887 h 750093"/>
                <a:gd name="connsiteX3" fmla="*/ 431006 w 535781"/>
                <a:gd name="connsiteY3" fmla="*/ 254793 h 750093"/>
                <a:gd name="connsiteX4" fmla="*/ 407194 w 535781"/>
                <a:gd name="connsiteY4" fmla="*/ 233362 h 750093"/>
                <a:gd name="connsiteX5" fmla="*/ 395288 w 535781"/>
                <a:gd name="connsiteY5" fmla="*/ 250031 h 750093"/>
                <a:gd name="connsiteX6" fmla="*/ 400050 w 535781"/>
                <a:gd name="connsiteY6" fmla="*/ 371475 h 750093"/>
                <a:gd name="connsiteX7" fmla="*/ 307181 w 535781"/>
                <a:gd name="connsiteY7" fmla="*/ 504825 h 750093"/>
                <a:gd name="connsiteX8" fmla="*/ 280988 w 535781"/>
                <a:gd name="connsiteY8" fmla="*/ 492918 h 750093"/>
                <a:gd name="connsiteX9" fmla="*/ 233363 w 535781"/>
                <a:gd name="connsiteY9" fmla="*/ 416718 h 750093"/>
                <a:gd name="connsiteX10" fmla="*/ 164306 w 535781"/>
                <a:gd name="connsiteY10" fmla="*/ 464343 h 750093"/>
                <a:gd name="connsiteX11" fmla="*/ 111919 w 535781"/>
                <a:gd name="connsiteY11" fmla="*/ 552450 h 750093"/>
                <a:gd name="connsiteX12" fmla="*/ 11906 w 535781"/>
                <a:gd name="connsiteY12" fmla="*/ 559593 h 750093"/>
                <a:gd name="connsiteX13" fmla="*/ 14288 w 535781"/>
                <a:gd name="connsiteY13" fmla="*/ 578643 h 750093"/>
                <a:gd name="connsiteX14" fmla="*/ 45244 w 535781"/>
                <a:gd name="connsiteY14" fmla="*/ 628650 h 750093"/>
                <a:gd name="connsiteX15" fmla="*/ 0 w 535781"/>
                <a:gd name="connsiteY15" fmla="*/ 688181 h 750093"/>
                <a:gd name="connsiteX16" fmla="*/ 52388 w 535781"/>
                <a:gd name="connsiteY16" fmla="*/ 750093 h 750093"/>
                <a:gd name="connsiteX17" fmla="*/ 135731 w 535781"/>
                <a:gd name="connsiteY17" fmla="*/ 721518 h 7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5781" h="750093">
                  <a:moveTo>
                    <a:pt x="502444" y="0"/>
                  </a:moveTo>
                  <a:lnTo>
                    <a:pt x="535781" y="95250"/>
                  </a:lnTo>
                  <a:lnTo>
                    <a:pt x="466725" y="242887"/>
                  </a:lnTo>
                  <a:lnTo>
                    <a:pt x="431006" y="254793"/>
                  </a:lnTo>
                  <a:lnTo>
                    <a:pt x="407194" y="233362"/>
                  </a:lnTo>
                  <a:cubicBezTo>
                    <a:pt x="394867" y="253085"/>
                    <a:pt x="395288" y="259900"/>
                    <a:pt x="395288" y="250031"/>
                  </a:cubicBezTo>
                  <a:lnTo>
                    <a:pt x="400050" y="371475"/>
                  </a:lnTo>
                  <a:cubicBezTo>
                    <a:pt x="369635" y="416297"/>
                    <a:pt x="361348" y="504825"/>
                    <a:pt x="307181" y="504825"/>
                  </a:cubicBezTo>
                  <a:lnTo>
                    <a:pt x="280988" y="492918"/>
                  </a:lnTo>
                  <a:lnTo>
                    <a:pt x="233363" y="416718"/>
                  </a:lnTo>
                  <a:lnTo>
                    <a:pt x="164306" y="464343"/>
                  </a:lnTo>
                  <a:lnTo>
                    <a:pt x="111919" y="552450"/>
                  </a:lnTo>
                  <a:lnTo>
                    <a:pt x="11906" y="559593"/>
                  </a:lnTo>
                  <a:lnTo>
                    <a:pt x="14288" y="578643"/>
                  </a:lnTo>
                  <a:cubicBezTo>
                    <a:pt x="45677" y="626934"/>
                    <a:pt x="45244" y="607334"/>
                    <a:pt x="45244" y="628650"/>
                  </a:cubicBezTo>
                  <a:lnTo>
                    <a:pt x="0" y="688181"/>
                  </a:lnTo>
                  <a:lnTo>
                    <a:pt x="52388" y="750093"/>
                  </a:lnTo>
                  <a:lnTo>
                    <a:pt x="135731" y="721518"/>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13" name="任意多边形 12"/>
            <p:cNvSpPr/>
            <p:nvPr/>
          </p:nvSpPr>
          <p:spPr>
            <a:xfrm>
              <a:off x="4050006" y="5127122"/>
              <a:ext cx="0" cy="15978"/>
            </a:xfrm>
            <a:custGeom>
              <a:avLst/>
              <a:gdLst>
                <a:gd name="connsiteX0" fmla="*/ 0 w 0"/>
                <a:gd name="connsiteY0" fmla="*/ 0 h 16669"/>
                <a:gd name="connsiteX1" fmla="*/ 0 w 0"/>
                <a:gd name="connsiteY1" fmla="*/ 16669 h 16669"/>
              </a:gdLst>
              <a:ahLst/>
              <a:cxnLst>
                <a:cxn ang="0">
                  <a:pos x="connsiteX0" y="connsiteY0"/>
                </a:cxn>
                <a:cxn ang="0">
                  <a:pos x="connsiteX1" y="connsiteY1"/>
                </a:cxn>
              </a:cxnLst>
              <a:rect l="l" t="t" r="r" b="b"/>
              <a:pathLst>
                <a:path h="16669">
                  <a:moveTo>
                    <a:pt x="0" y="0"/>
                  </a:moveTo>
                  <a:lnTo>
                    <a:pt x="0" y="16669"/>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14" name="任意多边形 13"/>
            <p:cNvSpPr/>
            <p:nvPr/>
          </p:nvSpPr>
          <p:spPr>
            <a:xfrm>
              <a:off x="3206990" y="5129581"/>
              <a:ext cx="976514" cy="1265940"/>
            </a:xfrm>
            <a:custGeom>
              <a:avLst/>
              <a:gdLst>
                <a:gd name="connsiteX0" fmla="*/ 847725 w 976312"/>
                <a:gd name="connsiteY0" fmla="*/ 0 h 1266825"/>
                <a:gd name="connsiteX1" fmla="*/ 888206 w 976312"/>
                <a:gd name="connsiteY1" fmla="*/ 209550 h 1266825"/>
                <a:gd name="connsiteX2" fmla="*/ 976312 w 976312"/>
                <a:gd name="connsiteY2" fmla="*/ 283368 h 1266825"/>
                <a:gd name="connsiteX3" fmla="*/ 907256 w 976312"/>
                <a:gd name="connsiteY3" fmla="*/ 335756 h 1266825"/>
                <a:gd name="connsiteX4" fmla="*/ 881062 w 976312"/>
                <a:gd name="connsiteY4" fmla="*/ 326231 h 1266825"/>
                <a:gd name="connsiteX5" fmla="*/ 847725 w 976312"/>
                <a:gd name="connsiteY5" fmla="*/ 288131 h 1266825"/>
                <a:gd name="connsiteX6" fmla="*/ 771525 w 976312"/>
                <a:gd name="connsiteY6" fmla="*/ 345281 h 1266825"/>
                <a:gd name="connsiteX7" fmla="*/ 716756 w 976312"/>
                <a:gd name="connsiteY7" fmla="*/ 342900 h 1266825"/>
                <a:gd name="connsiteX8" fmla="*/ 688181 w 976312"/>
                <a:gd name="connsiteY8" fmla="*/ 438150 h 1266825"/>
                <a:gd name="connsiteX9" fmla="*/ 550069 w 976312"/>
                <a:gd name="connsiteY9" fmla="*/ 414337 h 1266825"/>
                <a:gd name="connsiteX10" fmla="*/ 466725 w 976312"/>
                <a:gd name="connsiteY10" fmla="*/ 366712 h 1266825"/>
                <a:gd name="connsiteX11" fmla="*/ 450056 w 976312"/>
                <a:gd name="connsiteY11" fmla="*/ 397668 h 1266825"/>
                <a:gd name="connsiteX12" fmla="*/ 442912 w 976312"/>
                <a:gd name="connsiteY12" fmla="*/ 390525 h 1266825"/>
                <a:gd name="connsiteX13" fmla="*/ 419100 w 976312"/>
                <a:gd name="connsiteY13" fmla="*/ 423862 h 1266825"/>
                <a:gd name="connsiteX14" fmla="*/ 257175 w 976312"/>
                <a:gd name="connsiteY14" fmla="*/ 302418 h 1266825"/>
                <a:gd name="connsiteX15" fmla="*/ 130969 w 976312"/>
                <a:gd name="connsiteY15" fmla="*/ 409575 h 1266825"/>
                <a:gd name="connsiteX16" fmla="*/ 133350 w 976312"/>
                <a:gd name="connsiteY16" fmla="*/ 471487 h 1266825"/>
                <a:gd name="connsiteX17" fmla="*/ 152400 w 976312"/>
                <a:gd name="connsiteY17" fmla="*/ 526256 h 1266825"/>
                <a:gd name="connsiteX18" fmla="*/ 207169 w 976312"/>
                <a:gd name="connsiteY18" fmla="*/ 597693 h 1266825"/>
                <a:gd name="connsiteX19" fmla="*/ 154781 w 976312"/>
                <a:gd name="connsiteY19" fmla="*/ 654843 h 1266825"/>
                <a:gd name="connsiteX20" fmla="*/ 95250 w 976312"/>
                <a:gd name="connsiteY20" fmla="*/ 678656 h 1266825"/>
                <a:gd name="connsiteX21" fmla="*/ 107156 w 976312"/>
                <a:gd name="connsiteY21" fmla="*/ 707231 h 1266825"/>
                <a:gd name="connsiteX22" fmla="*/ 142875 w 976312"/>
                <a:gd name="connsiteY22" fmla="*/ 692943 h 1266825"/>
                <a:gd name="connsiteX23" fmla="*/ 166687 w 976312"/>
                <a:gd name="connsiteY23" fmla="*/ 728662 h 1266825"/>
                <a:gd name="connsiteX24" fmla="*/ 119062 w 976312"/>
                <a:gd name="connsiteY24" fmla="*/ 792956 h 1266825"/>
                <a:gd name="connsiteX25" fmla="*/ 159544 w 976312"/>
                <a:gd name="connsiteY25" fmla="*/ 945356 h 1266825"/>
                <a:gd name="connsiteX26" fmla="*/ 159544 w 976312"/>
                <a:gd name="connsiteY26" fmla="*/ 1076325 h 1266825"/>
                <a:gd name="connsiteX27" fmla="*/ 145256 w 976312"/>
                <a:gd name="connsiteY27" fmla="*/ 1100137 h 1266825"/>
                <a:gd name="connsiteX28" fmla="*/ 76200 w 976312"/>
                <a:gd name="connsiteY28" fmla="*/ 1107281 h 1266825"/>
                <a:gd name="connsiteX29" fmla="*/ 66675 w 976312"/>
                <a:gd name="connsiteY29" fmla="*/ 1128712 h 1266825"/>
                <a:gd name="connsiteX30" fmla="*/ 73819 w 976312"/>
                <a:gd name="connsiteY30" fmla="*/ 1154906 h 1266825"/>
                <a:gd name="connsiteX31" fmla="*/ 78581 w 976312"/>
                <a:gd name="connsiteY31" fmla="*/ 1176337 h 1266825"/>
                <a:gd name="connsiteX32" fmla="*/ 0 w 976312"/>
                <a:gd name="connsiteY32" fmla="*/ 1266825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6312" h="1266825">
                  <a:moveTo>
                    <a:pt x="847725" y="0"/>
                  </a:moveTo>
                  <a:lnTo>
                    <a:pt x="888206" y="209550"/>
                  </a:lnTo>
                  <a:lnTo>
                    <a:pt x="976312" y="283368"/>
                  </a:lnTo>
                  <a:lnTo>
                    <a:pt x="907256" y="335756"/>
                  </a:lnTo>
                  <a:lnTo>
                    <a:pt x="881062" y="326231"/>
                  </a:lnTo>
                  <a:lnTo>
                    <a:pt x="847725" y="288131"/>
                  </a:lnTo>
                  <a:lnTo>
                    <a:pt x="771525" y="345281"/>
                  </a:lnTo>
                  <a:lnTo>
                    <a:pt x="716756" y="342900"/>
                  </a:lnTo>
                  <a:lnTo>
                    <a:pt x="688181" y="438150"/>
                  </a:lnTo>
                  <a:lnTo>
                    <a:pt x="550069" y="414337"/>
                  </a:lnTo>
                  <a:lnTo>
                    <a:pt x="466725" y="366712"/>
                  </a:lnTo>
                  <a:lnTo>
                    <a:pt x="450056" y="397668"/>
                  </a:lnTo>
                  <a:lnTo>
                    <a:pt x="442912" y="390525"/>
                  </a:lnTo>
                  <a:lnTo>
                    <a:pt x="419100" y="423862"/>
                  </a:lnTo>
                  <a:lnTo>
                    <a:pt x="257175" y="302418"/>
                  </a:lnTo>
                  <a:lnTo>
                    <a:pt x="130969" y="409575"/>
                  </a:lnTo>
                  <a:cubicBezTo>
                    <a:pt x="131763" y="430212"/>
                    <a:pt x="132556" y="450850"/>
                    <a:pt x="133350" y="471487"/>
                  </a:cubicBezTo>
                  <a:lnTo>
                    <a:pt x="152400" y="526256"/>
                  </a:lnTo>
                  <a:lnTo>
                    <a:pt x="207169" y="597693"/>
                  </a:lnTo>
                  <a:lnTo>
                    <a:pt x="154781" y="654843"/>
                  </a:lnTo>
                  <a:lnTo>
                    <a:pt x="95250" y="678656"/>
                  </a:lnTo>
                  <a:lnTo>
                    <a:pt x="107156" y="707231"/>
                  </a:lnTo>
                  <a:lnTo>
                    <a:pt x="142875" y="692943"/>
                  </a:lnTo>
                  <a:lnTo>
                    <a:pt x="166687" y="728662"/>
                  </a:lnTo>
                  <a:lnTo>
                    <a:pt x="119062" y="792956"/>
                  </a:lnTo>
                  <a:lnTo>
                    <a:pt x="159544" y="945356"/>
                  </a:lnTo>
                  <a:lnTo>
                    <a:pt x="159544" y="1076325"/>
                  </a:lnTo>
                  <a:lnTo>
                    <a:pt x="145256" y="1100137"/>
                  </a:lnTo>
                  <a:lnTo>
                    <a:pt x="76200" y="1107281"/>
                  </a:lnTo>
                  <a:lnTo>
                    <a:pt x="66675" y="1128712"/>
                  </a:lnTo>
                  <a:lnTo>
                    <a:pt x="73819" y="1154906"/>
                  </a:lnTo>
                  <a:lnTo>
                    <a:pt x="78581" y="1176337"/>
                  </a:lnTo>
                  <a:lnTo>
                    <a:pt x="0" y="1266825"/>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15" name="任意多边形 14"/>
            <p:cNvSpPr/>
            <p:nvPr/>
          </p:nvSpPr>
          <p:spPr>
            <a:xfrm>
              <a:off x="3035174" y="3064746"/>
              <a:ext cx="793572" cy="711631"/>
            </a:xfrm>
            <a:custGeom>
              <a:avLst/>
              <a:gdLst>
                <a:gd name="connsiteX0" fmla="*/ 794488 w 794488"/>
                <a:gd name="connsiteY0" fmla="*/ 576262 h 711994"/>
                <a:gd name="connsiteX1" fmla="*/ 718288 w 794488"/>
                <a:gd name="connsiteY1" fmla="*/ 650081 h 711994"/>
                <a:gd name="connsiteX2" fmla="*/ 644469 w 794488"/>
                <a:gd name="connsiteY2" fmla="*/ 711994 h 711994"/>
                <a:gd name="connsiteX3" fmla="*/ 539694 w 794488"/>
                <a:gd name="connsiteY3" fmla="*/ 685800 h 711994"/>
                <a:gd name="connsiteX4" fmla="*/ 494451 w 794488"/>
                <a:gd name="connsiteY4" fmla="*/ 711994 h 711994"/>
                <a:gd name="connsiteX5" fmla="*/ 418251 w 794488"/>
                <a:gd name="connsiteY5" fmla="*/ 695325 h 711994"/>
                <a:gd name="connsiteX6" fmla="*/ 399201 w 794488"/>
                <a:gd name="connsiteY6" fmla="*/ 683419 h 711994"/>
                <a:gd name="connsiteX7" fmla="*/ 358719 w 794488"/>
                <a:gd name="connsiteY7" fmla="*/ 711994 h 711994"/>
                <a:gd name="connsiteX8" fmla="*/ 311094 w 794488"/>
                <a:gd name="connsiteY8" fmla="*/ 690562 h 711994"/>
                <a:gd name="connsiteX9" fmla="*/ 170601 w 794488"/>
                <a:gd name="connsiteY9" fmla="*/ 700087 h 711994"/>
                <a:gd name="connsiteX10" fmla="*/ 139644 w 794488"/>
                <a:gd name="connsiteY10" fmla="*/ 619125 h 711994"/>
                <a:gd name="connsiteX11" fmla="*/ 42013 w 794488"/>
                <a:gd name="connsiteY11" fmla="*/ 554831 h 711994"/>
                <a:gd name="connsiteX12" fmla="*/ 80113 w 794488"/>
                <a:gd name="connsiteY12" fmla="*/ 545306 h 711994"/>
                <a:gd name="connsiteX13" fmla="*/ 75351 w 794488"/>
                <a:gd name="connsiteY13" fmla="*/ 511969 h 711994"/>
                <a:gd name="connsiteX14" fmla="*/ 118213 w 794488"/>
                <a:gd name="connsiteY14" fmla="*/ 445294 h 711994"/>
                <a:gd name="connsiteX15" fmla="*/ 153932 w 794488"/>
                <a:gd name="connsiteY15" fmla="*/ 471487 h 711994"/>
                <a:gd name="connsiteX16" fmla="*/ 172982 w 794488"/>
                <a:gd name="connsiteY16" fmla="*/ 428625 h 711994"/>
                <a:gd name="connsiteX17" fmla="*/ 225369 w 794488"/>
                <a:gd name="connsiteY17" fmla="*/ 414337 h 711994"/>
                <a:gd name="connsiteX18" fmla="*/ 311094 w 794488"/>
                <a:gd name="connsiteY18" fmla="*/ 326231 h 711994"/>
                <a:gd name="connsiteX19" fmla="*/ 337288 w 794488"/>
                <a:gd name="connsiteY19" fmla="*/ 216694 h 711994"/>
                <a:gd name="connsiteX20" fmla="*/ 318238 w 794488"/>
                <a:gd name="connsiteY20" fmla="*/ 76200 h 711994"/>
                <a:gd name="connsiteX21" fmla="*/ 315857 w 794488"/>
                <a:gd name="connsiteY21" fmla="*/ 11906 h 711994"/>
                <a:gd name="connsiteX22" fmla="*/ 313476 w 794488"/>
                <a:gd name="connsiteY22" fmla="*/ 0 h 71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4488" h="711994">
                  <a:moveTo>
                    <a:pt x="794488" y="576262"/>
                  </a:moveTo>
                  <a:lnTo>
                    <a:pt x="718288" y="650081"/>
                  </a:lnTo>
                  <a:lnTo>
                    <a:pt x="644469" y="711994"/>
                  </a:lnTo>
                  <a:cubicBezTo>
                    <a:pt x="609592" y="703072"/>
                    <a:pt x="575694" y="685800"/>
                    <a:pt x="539694" y="685800"/>
                  </a:cubicBezTo>
                  <a:lnTo>
                    <a:pt x="494451" y="711994"/>
                  </a:lnTo>
                  <a:lnTo>
                    <a:pt x="418251" y="695325"/>
                  </a:lnTo>
                  <a:lnTo>
                    <a:pt x="399201" y="683419"/>
                  </a:lnTo>
                  <a:lnTo>
                    <a:pt x="358719" y="711994"/>
                  </a:lnTo>
                  <a:lnTo>
                    <a:pt x="311094" y="690562"/>
                  </a:lnTo>
                  <a:lnTo>
                    <a:pt x="170601" y="700087"/>
                  </a:lnTo>
                  <a:lnTo>
                    <a:pt x="139644" y="619125"/>
                  </a:lnTo>
                  <a:cubicBezTo>
                    <a:pt x="38964" y="554402"/>
                    <a:pt x="0" y="554831"/>
                    <a:pt x="42013" y="554831"/>
                  </a:cubicBezTo>
                  <a:lnTo>
                    <a:pt x="80113" y="545306"/>
                  </a:lnTo>
                  <a:lnTo>
                    <a:pt x="75351" y="511969"/>
                  </a:lnTo>
                  <a:lnTo>
                    <a:pt x="118213" y="445294"/>
                  </a:lnTo>
                  <a:lnTo>
                    <a:pt x="153932" y="471487"/>
                  </a:lnTo>
                  <a:lnTo>
                    <a:pt x="172982" y="428625"/>
                  </a:lnTo>
                  <a:lnTo>
                    <a:pt x="225369" y="414337"/>
                  </a:lnTo>
                  <a:lnTo>
                    <a:pt x="311094" y="326231"/>
                  </a:lnTo>
                  <a:lnTo>
                    <a:pt x="337288" y="216694"/>
                  </a:lnTo>
                  <a:lnTo>
                    <a:pt x="318238" y="76200"/>
                  </a:lnTo>
                  <a:cubicBezTo>
                    <a:pt x="317444" y="54769"/>
                    <a:pt x="316651" y="33337"/>
                    <a:pt x="315857" y="11906"/>
                  </a:cubicBezTo>
                  <a:lnTo>
                    <a:pt x="313476" y="0"/>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16" name="任意多边形 15"/>
            <p:cNvSpPr/>
            <p:nvPr/>
          </p:nvSpPr>
          <p:spPr>
            <a:xfrm>
              <a:off x="2564222" y="1819700"/>
              <a:ext cx="783683" cy="1230297"/>
            </a:xfrm>
            <a:custGeom>
              <a:avLst/>
              <a:gdLst>
                <a:gd name="connsiteX0" fmla="*/ 783432 w 783432"/>
                <a:gd name="connsiteY0" fmla="*/ 1231106 h 1231106"/>
                <a:gd name="connsiteX1" fmla="*/ 738188 w 783432"/>
                <a:gd name="connsiteY1" fmla="*/ 1181100 h 1231106"/>
                <a:gd name="connsiteX2" fmla="*/ 671513 w 783432"/>
                <a:gd name="connsiteY2" fmla="*/ 1193006 h 1231106"/>
                <a:gd name="connsiteX3" fmla="*/ 650082 w 783432"/>
                <a:gd name="connsiteY3" fmla="*/ 1131094 h 1231106"/>
                <a:gd name="connsiteX4" fmla="*/ 661988 w 783432"/>
                <a:gd name="connsiteY4" fmla="*/ 1119188 h 1231106"/>
                <a:gd name="connsiteX5" fmla="*/ 628650 w 783432"/>
                <a:gd name="connsiteY5" fmla="*/ 1078706 h 1231106"/>
                <a:gd name="connsiteX6" fmla="*/ 604838 w 783432"/>
                <a:gd name="connsiteY6" fmla="*/ 1092994 h 1231106"/>
                <a:gd name="connsiteX7" fmla="*/ 547688 w 783432"/>
                <a:gd name="connsiteY7" fmla="*/ 1183481 h 1231106"/>
                <a:gd name="connsiteX8" fmla="*/ 431007 w 783432"/>
                <a:gd name="connsiteY8" fmla="*/ 1150144 h 1231106"/>
                <a:gd name="connsiteX9" fmla="*/ 447675 w 783432"/>
                <a:gd name="connsiteY9" fmla="*/ 1078706 h 1231106"/>
                <a:gd name="connsiteX10" fmla="*/ 504825 w 783432"/>
                <a:gd name="connsiteY10" fmla="*/ 1042988 h 1231106"/>
                <a:gd name="connsiteX11" fmla="*/ 407194 w 783432"/>
                <a:gd name="connsiteY11" fmla="*/ 923925 h 1231106"/>
                <a:gd name="connsiteX12" fmla="*/ 302419 w 783432"/>
                <a:gd name="connsiteY12" fmla="*/ 985838 h 1231106"/>
                <a:gd name="connsiteX13" fmla="*/ 264319 w 783432"/>
                <a:gd name="connsiteY13" fmla="*/ 940594 h 1231106"/>
                <a:gd name="connsiteX14" fmla="*/ 190500 w 783432"/>
                <a:gd name="connsiteY14" fmla="*/ 857250 h 1231106"/>
                <a:gd name="connsiteX15" fmla="*/ 228600 w 783432"/>
                <a:gd name="connsiteY15" fmla="*/ 800100 h 1231106"/>
                <a:gd name="connsiteX16" fmla="*/ 166688 w 783432"/>
                <a:gd name="connsiteY16" fmla="*/ 745331 h 1231106"/>
                <a:gd name="connsiteX17" fmla="*/ 104775 w 783432"/>
                <a:gd name="connsiteY17" fmla="*/ 661988 h 1231106"/>
                <a:gd name="connsiteX18" fmla="*/ 57150 w 783432"/>
                <a:gd name="connsiteY18" fmla="*/ 640556 h 1231106"/>
                <a:gd name="connsiteX19" fmla="*/ 0 w 783432"/>
                <a:gd name="connsiteY19" fmla="*/ 588169 h 1231106"/>
                <a:gd name="connsiteX20" fmla="*/ 54769 w 783432"/>
                <a:gd name="connsiteY20" fmla="*/ 428625 h 1231106"/>
                <a:gd name="connsiteX21" fmla="*/ 45244 w 783432"/>
                <a:gd name="connsiteY21" fmla="*/ 330994 h 1231106"/>
                <a:gd name="connsiteX22" fmla="*/ 126207 w 783432"/>
                <a:gd name="connsiteY22" fmla="*/ 297656 h 1231106"/>
                <a:gd name="connsiteX23" fmla="*/ 216694 w 783432"/>
                <a:gd name="connsiteY23" fmla="*/ 230981 h 1231106"/>
                <a:gd name="connsiteX24" fmla="*/ 207169 w 783432"/>
                <a:gd name="connsiteY24" fmla="*/ 159544 h 1231106"/>
                <a:gd name="connsiteX25" fmla="*/ 238125 w 783432"/>
                <a:gd name="connsiteY25" fmla="*/ 102394 h 1231106"/>
                <a:gd name="connsiteX26" fmla="*/ 252413 w 783432"/>
                <a:gd name="connsiteY26" fmla="*/ 123825 h 1231106"/>
                <a:gd name="connsiteX27" fmla="*/ 330994 w 783432"/>
                <a:gd name="connsiteY27" fmla="*/ 85725 h 1231106"/>
                <a:gd name="connsiteX28" fmla="*/ 352425 w 783432"/>
                <a:gd name="connsiteY28" fmla="*/ 109538 h 1231106"/>
                <a:gd name="connsiteX29" fmla="*/ 407194 w 783432"/>
                <a:gd name="connsiteY29" fmla="*/ 85725 h 1231106"/>
                <a:gd name="connsiteX30" fmla="*/ 492919 w 783432"/>
                <a:gd name="connsiteY30" fmla="*/ 0 h 123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83432" h="1231106">
                  <a:moveTo>
                    <a:pt x="783432" y="1231106"/>
                  </a:moveTo>
                  <a:lnTo>
                    <a:pt x="738188" y="1181100"/>
                  </a:lnTo>
                  <a:lnTo>
                    <a:pt x="671513" y="1193006"/>
                  </a:lnTo>
                  <a:lnTo>
                    <a:pt x="650082" y="1131094"/>
                  </a:lnTo>
                  <a:lnTo>
                    <a:pt x="661988" y="1119188"/>
                  </a:lnTo>
                  <a:lnTo>
                    <a:pt x="628650" y="1078706"/>
                  </a:lnTo>
                  <a:cubicBezTo>
                    <a:pt x="604188" y="1095830"/>
                    <a:pt x="604838" y="1105064"/>
                    <a:pt x="604838" y="1092994"/>
                  </a:cubicBezTo>
                  <a:lnTo>
                    <a:pt x="547688" y="1183481"/>
                  </a:lnTo>
                  <a:cubicBezTo>
                    <a:pt x="430240" y="1152321"/>
                    <a:pt x="431007" y="1192764"/>
                    <a:pt x="431007" y="1150144"/>
                  </a:cubicBezTo>
                  <a:lnTo>
                    <a:pt x="447675" y="1078706"/>
                  </a:lnTo>
                  <a:lnTo>
                    <a:pt x="504825" y="1042988"/>
                  </a:lnTo>
                  <a:lnTo>
                    <a:pt x="407194" y="923925"/>
                  </a:lnTo>
                  <a:lnTo>
                    <a:pt x="302419" y="985838"/>
                  </a:lnTo>
                  <a:lnTo>
                    <a:pt x="264319" y="940594"/>
                  </a:lnTo>
                  <a:lnTo>
                    <a:pt x="190500" y="857250"/>
                  </a:lnTo>
                  <a:lnTo>
                    <a:pt x="228600" y="800100"/>
                  </a:lnTo>
                  <a:lnTo>
                    <a:pt x="166688" y="745331"/>
                  </a:lnTo>
                  <a:lnTo>
                    <a:pt x="104775" y="661988"/>
                  </a:lnTo>
                  <a:lnTo>
                    <a:pt x="57150" y="640556"/>
                  </a:lnTo>
                  <a:lnTo>
                    <a:pt x="0" y="588169"/>
                  </a:lnTo>
                  <a:lnTo>
                    <a:pt x="54769" y="428625"/>
                  </a:lnTo>
                  <a:cubicBezTo>
                    <a:pt x="51515" y="396089"/>
                    <a:pt x="45244" y="363692"/>
                    <a:pt x="45244" y="330994"/>
                  </a:cubicBezTo>
                  <a:cubicBezTo>
                    <a:pt x="124556" y="297346"/>
                    <a:pt x="95372" y="297656"/>
                    <a:pt x="126207" y="297656"/>
                  </a:cubicBezTo>
                  <a:lnTo>
                    <a:pt x="216694" y="230981"/>
                  </a:lnTo>
                  <a:lnTo>
                    <a:pt x="207169" y="159544"/>
                  </a:lnTo>
                  <a:cubicBezTo>
                    <a:pt x="236099" y="101684"/>
                    <a:pt x="214445" y="102394"/>
                    <a:pt x="238125" y="102394"/>
                  </a:cubicBezTo>
                  <a:cubicBezTo>
                    <a:pt x="250417" y="124519"/>
                    <a:pt x="241860" y="123825"/>
                    <a:pt x="252413" y="123825"/>
                  </a:cubicBezTo>
                  <a:lnTo>
                    <a:pt x="330994" y="85725"/>
                  </a:lnTo>
                  <a:lnTo>
                    <a:pt x="352425" y="109538"/>
                  </a:lnTo>
                  <a:lnTo>
                    <a:pt x="407194" y="85725"/>
                  </a:lnTo>
                  <a:cubicBezTo>
                    <a:pt x="493488" y="1828"/>
                    <a:pt x="492919" y="42235"/>
                    <a:pt x="492919" y="0"/>
                  </a:cubicBez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22545" name="TextBox 19"/>
            <p:cNvSpPr txBox="1">
              <a:spLocks noChangeArrowheads="1"/>
            </p:cNvSpPr>
            <p:nvPr/>
          </p:nvSpPr>
          <p:spPr bwMode="auto">
            <a:xfrm>
              <a:off x="431962" y="2556173"/>
              <a:ext cx="936104" cy="285943"/>
            </a:xfrm>
            <a:prstGeom prst="rect">
              <a:avLst/>
            </a:prstGeom>
            <a:solidFill>
              <a:srgbClr val="C5F123"/>
            </a:solidFill>
            <a:ln w="9525">
              <a:noFill/>
              <a:miter lim="800000"/>
              <a:headEnd/>
              <a:tailEnd/>
            </a:ln>
          </p:spPr>
          <p:txBody>
            <a:bodyPr>
              <a:spAutoFit/>
            </a:bodyPr>
            <a:lstStyle/>
            <a:p>
              <a:pPr algn="dist"/>
              <a:r>
                <a:rPr lang="zh-CN" altLang="en-US" sz="1800" b="1">
                  <a:solidFill>
                    <a:srgbClr val="003300"/>
                  </a:solidFill>
                  <a:latin typeface="Verdana" pitchFamily="34" charset="0"/>
                  <a:ea typeface="微软雅黑" pitchFamily="34" charset="-122"/>
                </a:rPr>
                <a:t>安徽省</a:t>
              </a:r>
            </a:p>
          </p:txBody>
        </p:sp>
        <p:sp>
          <p:nvSpPr>
            <p:cNvPr id="22546" name="TextBox 20"/>
            <p:cNvSpPr txBox="1">
              <a:spLocks noChangeArrowheads="1"/>
            </p:cNvSpPr>
            <p:nvPr/>
          </p:nvSpPr>
          <p:spPr bwMode="auto">
            <a:xfrm>
              <a:off x="4392402" y="1728081"/>
              <a:ext cx="1044116" cy="285943"/>
            </a:xfrm>
            <a:prstGeom prst="rect">
              <a:avLst/>
            </a:prstGeom>
            <a:solidFill>
              <a:srgbClr val="C5F123"/>
            </a:solidFill>
            <a:ln w="9525">
              <a:noFill/>
              <a:miter lim="800000"/>
              <a:headEnd/>
              <a:tailEnd/>
            </a:ln>
          </p:spPr>
          <p:txBody>
            <a:bodyPr>
              <a:spAutoFit/>
            </a:bodyPr>
            <a:lstStyle/>
            <a:p>
              <a:pPr algn="dist"/>
              <a:r>
                <a:rPr lang="zh-CN" altLang="en-US" sz="1800" b="1">
                  <a:solidFill>
                    <a:srgbClr val="003300"/>
                  </a:solidFill>
                  <a:latin typeface="Verdana" pitchFamily="34" charset="0"/>
                  <a:ea typeface="微软雅黑" pitchFamily="34" charset="-122"/>
                </a:rPr>
                <a:t>江苏省</a:t>
              </a:r>
            </a:p>
          </p:txBody>
        </p:sp>
        <p:sp>
          <p:nvSpPr>
            <p:cNvPr id="22" name="任意多边形 21"/>
            <p:cNvSpPr/>
            <p:nvPr/>
          </p:nvSpPr>
          <p:spPr>
            <a:xfrm>
              <a:off x="6681650" y="4416721"/>
              <a:ext cx="473424" cy="384699"/>
            </a:xfrm>
            <a:custGeom>
              <a:avLst/>
              <a:gdLst>
                <a:gd name="connsiteX0" fmla="*/ 11906 w 473075"/>
                <a:gd name="connsiteY0" fmla="*/ 0 h 384594"/>
                <a:gd name="connsiteX1" fmla="*/ 50006 w 473075"/>
                <a:gd name="connsiteY1" fmla="*/ 33337 h 384594"/>
                <a:gd name="connsiteX2" fmla="*/ 0 w 473075"/>
                <a:gd name="connsiteY2" fmla="*/ 121444 h 384594"/>
                <a:gd name="connsiteX3" fmla="*/ 30956 w 473075"/>
                <a:gd name="connsiteY3" fmla="*/ 100012 h 384594"/>
                <a:gd name="connsiteX4" fmla="*/ 85725 w 473075"/>
                <a:gd name="connsiteY4" fmla="*/ 128587 h 384594"/>
                <a:gd name="connsiteX5" fmla="*/ 138112 w 473075"/>
                <a:gd name="connsiteY5" fmla="*/ 71437 h 384594"/>
                <a:gd name="connsiteX6" fmla="*/ 209550 w 473075"/>
                <a:gd name="connsiteY6" fmla="*/ 76200 h 384594"/>
                <a:gd name="connsiteX7" fmla="*/ 238125 w 473075"/>
                <a:gd name="connsiteY7" fmla="*/ 116681 h 384594"/>
                <a:gd name="connsiteX8" fmla="*/ 202406 w 473075"/>
                <a:gd name="connsiteY8" fmla="*/ 178594 h 384594"/>
                <a:gd name="connsiteX9" fmla="*/ 233362 w 473075"/>
                <a:gd name="connsiteY9" fmla="*/ 219075 h 384594"/>
                <a:gd name="connsiteX10" fmla="*/ 269081 w 473075"/>
                <a:gd name="connsiteY10" fmla="*/ 219075 h 384594"/>
                <a:gd name="connsiteX11" fmla="*/ 323850 w 473075"/>
                <a:gd name="connsiteY11" fmla="*/ 223837 h 384594"/>
                <a:gd name="connsiteX12" fmla="*/ 330993 w 473075"/>
                <a:gd name="connsiteY12" fmla="*/ 209550 h 384594"/>
                <a:gd name="connsiteX13" fmla="*/ 373856 w 473075"/>
                <a:gd name="connsiteY13" fmla="*/ 207169 h 384594"/>
                <a:gd name="connsiteX14" fmla="*/ 402431 w 473075"/>
                <a:gd name="connsiteY14" fmla="*/ 261937 h 384594"/>
                <a:gd name="connsiteX15" fmla="*/ 447675 w 473075"/>
                <a:gd name="connsiteY15" fmla="*/ 311944 h 384594"/>
                <a:gd name="connsiteX16" fmla="*/ 445293 w 473075"/>
                <a:gd name="connsiteY16" fmla="*/ 371475 h 384594"/>
                <a:gd name="connsiteX17" fmla="*/ 459581 w 473075"/>
                <a:gd name="connsiteY17" fmla="*/ 378619 h 38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3075" h="384594">
                  <a:moveTo>
                    <a:pt x="11906" y="0"/>
                  </a:moveTo>
                  <a:lnTo>
                    <a:pt x="50006" y="33337"/>
                  </a:lnTo>
                  <a:lnTo>
                    <a:pt x="0" y="121444"/>
                  </a:lnTo>
                  <a:cubicBezTo>
                    <a:pt x="34005" y="99583"/>
                    <a:pt x="46548" y="100012"/>
                    <a:pt x="30956" y="100012"/>
                  </a:cubicBezTo>
                  <a:lnTo>
                    <a:pt x="85725" y="128587"/>
                  </a:lnTo>
                  <a:cubicBezTo>
                    <a:pt x="138661" y="73245"/>
                    <a:pt x="138112" y="99082"/>
                    <a:pt x="138112" y="71437"/>
                  </a:cubicBezTo>
                  <a:lnTo>
                    <a:pt x="209550" y="76200"/>
                  </a:lnTo>
                  <a:lnTo>
                    <a:pt x="238125" y="116681"/>
                  </a:lnTo>
                  <a:cubicBezTo>
                    <a:pt x="199453" y="181941"/>
                    <a:pt x="182410" y="198590"/>
                    <a:pt x="202406" y="178594"/>
                  </a:cubicBezTo>
                  <a:lnTo>
                    <a:pt x="233362" y="219075"/>
                  </a:lnTo>
                  <a:lnTo>
                    <a:pt x="269081" y="219075"/>
                  </a:lnTo>
                  <a:cubicBezTo>
                    <a:pt x="324637" y="226322"/>
                    <a:pt x="323850" y="244630"/>
                    <a:pt x="323850" y="223837"/>
                  </a:cubicBezTo>
                  <a:lnTo>
                    <a:pt x="330993" y="209550"/>
                  </a:lnTo>
                  <a:lnTo>
                    <a:pt x="373856" y="207169"/>
                  </a:lnTo>
                  <a:cubicBezTo>
                    <a:pt x="402786" y="265029"/>
                    <a:pt x="402431" y="285618"/>
                    <a:pt x="402431" y="261937"/>
                  </a:cubicBezTo>
                  <a:cubicBezTo>
                    <a:pt x="450603" y="312519"/>
                    <a:pt x="473075" y="311944"/>
                    <a:pt x="447675" y="311944"/>
                  </a:cubicBezTo>
                  <a:lnTo>
                    <a:pt x="445293" y="371475"/>
                  </a:lnTo>
                  <a:cubicBezTo>
                    <a:pt x="458076" y="381701"/>
                    <a:pt x="453606" y="384594"/>
                    <a:pt x="459581" y="378619"/>
                  </a:cubicBez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23" name="椭圆 22"/>
            <p:cNvSpPr/>
            <p:nvPr/>
          </p:nvSpPr>
          <p:spPr>
            <a:xfrm>
              <a:off x="4680414" y="3636263"/>
              <a:ext cx="216317" cy="216316"/>
            </a:xfrm>
            <a:prstGeom prst="ellipse">
              <a:avLst/>
            </a:prstGeom>
            <a:solidFill>
              <a:srgbClr val="C5F123"/>
            </a:solidFill>
            <a:ln w="571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2549" name="TextBox 23"/>
            <p:cNvSpPr txBox="1">
              <a:spLocks noChangeArrowheads="1"/>
            </p:cNvSpPr>
            <p:nvPr/>
          </p:nvSpPr>
          <p:spPr bwMode="auto">
            <a:xfrm>
              <a:off x="4932462" y="3528281"/>
              <a:ext cx="1008112" cy="285943"/>
            </a:xfrm>
            <a:prstGeom prst="rect">
              <a:avLst/>
            </a:prstGeom>
            <a:solidFill>
              <a:srgbClr val="C5F123"/>
            </a:solidFill>
            <a:ln w="9525">
              <a:noFill/>
              <a:miter lim="800000"/>
              <a:headEnd/>
              <a:tailEnd/>
            </a:ln>
          </p:spPr>
          <p:txBody>
            <a:bodyPr>
              <a:spAutoFit/>
            </a:bodyPr>
            <a:lstStyle/>
            <a:p>
              <a:pPr algn="dist"/>
              <a:r>
                <a:rPr lang="zh-CN" altLang="en-US" sz="1800" b="1">
                  <a:solidFill>
                    <a:srgbClr val="003300"/>
                  </a:solidFill>
                  <a:latin typeface="Verdana" pitchFamily="34" charset="0"/>
                  <a:ea typeface="微软雅黑" pitchFamily="34" charset="-122"/>
                </a:rPr>
                <a:t>湖滏镇</a:t>
              </a:r>
            </a:p>
          </p:txBody>
        </p:sp>
        <p:sp>
          <p:nvSpPr>
            <p:cNvPr id="22550" name="TextBox 24"/>
            <p:cNvSpPr txBox="1">
              <a:spLocks noChangeArrowheads="1"/>
            </p:cNvSpPr>
            <p:nvPr/>
          </p:nvSpPr>
          <p:spPr bwMode="auto">
            <a:xfrm>
              <a:off x="6840674" y="3816313"/>
              <a:ext cx="720080" cy="285943"/>
            </a:xfrm>
            <a:prstGeom prst="rect">
              <a:avLst/>
            </a:prstGeom>
            <a:solidFill>
              <a:srgbClr val="C5F123"/>
            </a:solidFill>
            <a:ln w="9525">
              <a:noFill/>
              <a:miter lim="800000"/>
              <a:headEnd/>
              <a:tailEnd/>
            </a:ln>
          </p:spPr>
          <p:txBody>
            <a:bodyPr>
              <a:spAutoFit/>
            </a:bodyPr>
            <a:lstStyle/>
            <a:p>
              <a:pPr algn="dist"/>
              <a:r>
                <a:rPr lang="zh-CN" altLang="en-US" sz="1800" b="1">
                  <a:solidFill>
                    <a:srgbClr val="003300"/>
                  </a:solidFill>
                  <a:latin typeface="Verdana" pitchFamily="34" charset="0"/>
                  <a:ea typeface="微软雅黑" pitchFamily="34" charset="-122"/>
                </a:rPr>
                <a:t>上海</a:t>
              </a:r>
            </a:p>
          </p:txBody>
        </p:sp>
      </p:grpSp>
      <p:sp>
        <p:nvSpPr>
          <p:cNvPr id="2" name="TextBox 1"/>
          <p:cNvSpPr txBox="1">
            <a:spLocks noChangeArrowheads="1"/>
          </p:cNvSpPr>
          <p:nvPr/>
        </p:nvSpPr>
        <p:spPr bwMode="auto">
          <a:xfrm>
            <a:off x="0" y="5048637"/>
            <a:ext cx="9237663" cy="1297791"/>
          </a:xfrm>
          <a:prstGeom prst="rect">
            <a:avLst/>
          </a:prstGeom>
          <a:solidFill>
            <a:srgbClr val="003300"/>
          </a:solidFill>
          <a:ln w="9525">
            <a:noFill/>
            <a:miter lim="800000"/>
            <a:headEnd/>
            <a:tailEnd/>
          </a:ln>
        </p:spPr>
        <p:txBody>
          <a:bodyPr>
            <a:spAutoFit/>
          </a:bodyPr>
          <a:lstStyle/>
          <a:p>
            <a:pPr>
              <a:lnSpc>
                <a:spcPts val="2200"/>
              </a:lnSpc>
              <a:spcBef>
                <a:spcPts val="400"/>
              </a:spcBef>
              <a:spcAft>
                <a:spcPts val="400"/>
              </a:spcAft>
            </a:pPr>
            <a:r>
              <a:rPr lang="zh-CN" altLang="en-US" sz="1800" b="1" dirty="0" smtClean="0">
                <a:solidFill>
                  <a:schemeClr val="bg2">
                    <a:lumMod val="90000"/>
                  </a:schemeClr>
                </a:solidFill>
                <a:latin typeface="Verdana" pitchFamily="34" charset="0"/>
                <a:ea typeface="微软雅黑" pitchFamily="34" charset="-122"/>
              </a:rPr>
              <a:t>经</a:t>
            </a:r>
            <a:r>
              <a:rPr lang="zh-CN" altLang="en-US" sz="1800" b="1" dirty="0">
                <a:solidFill>
                  <a:schemeClr val="bg2">
                    <a:lumMod val="90000"/>
                  </a:schemeClr>
                </a:solidFill>
                <a:latin typeface="Verdana" pitchFamily="34" charset="0"/>
                <a:ea typeface="微软雅黑" pitchFamily="34" charset="-122"/>
              </a:rPr>
              <a:t>考察</a:t>
            </a:r>
            <a:r>
              <a:rPr lang="zh-CN" altLang="en-US" sz="1800" b="1" dirty="0" smtClean="0">
                <a:solidFill>
                  <a:schemeClr val="bg2">
                    <a:lumMod val="90000"/>
                  </a:schemeClr>
                </a:solidFill>
                <a:latin typeface="Verdana" pitchFamily="34" charset="0"/>
                <a:ea typeface="微软雅黑" pitchFamily="34" charset="-122"/>
              </a:rPr>
              <a:t>，阳羡风景区内主要</a:t>
            </a:r>
            <a:r>
              <a:rPr lang="zh-CN" altLang="en-US" sz="1800" b="1" dirty="0">
                <a:solidFill>
                  <a:schemeClr val="bg2">
                    <a:lumMod val="90000"/>
                  </a:schemeClr>
                </a:solidFill>
                <a:latin typeface="Verdana" pitchFamily="34" charset="0"/>
                <a:ea typeface="微软雅黑" pitchFamily="34" charset="-122"/>
              </a:rPr>
              <a:t>景区以上海游客最多，以长三角游客为主体。</a:t>
            </a:r>
            <a:endParaRPr lang="en-US" altLang="zh-CN" sz="1800" b="1" dirty="0">
              <a:solidFill>
                <a:schemeClr val="bg2">
                  <a:lumMod val="90000"/>
                </a:schemeClr>
              </a:solidFill>
              <a:latin typeface="Verdana" pitchFamily="34" charset="0"/>
              <a:ea typeface="微软雅黑" pitchFamily="34" charset="-122"/>
            </a:endParaRPr>
          </a:p>
          <a:p>
            <a:pPr>
              <a:lnSpc>
                <a:spcPts val="3200"/>
              </a:lnSpc>
              <a:spcBef>
                <a:spcPts val="400"/>
              </a:spcBef>
              <a:spcAft>
                <a:spcPts val="400"/>
              </a:spcAft>
            </a:pPr>
            <a:r>
              <a:rPr lang="zh-CN" altLang="en-US" sz="1800" b="1" dirty="0">
                <a:solidFill>
                  <a:schemeClr val="bg2">
                    <a:lumMod val="90000"/>
                  </a:schemeClr>
                </a:solidFill>
                <a:latin typeface="Verdana" pitchFamily="34" charset="0"/>
                <a:ea typeface="微软雅黑" pitchFamily="34" charset="-122"/>
              </a:rPr>
              <a:t>而湖滏地处徽、浙、皖交界，位于长三角经济圈中心地带，</a:t>
            </a:r>
            <a:r>
              <a:rPr lang="zh-CN" altLang="en-US" b="1" dirty="0">
                <a:solidFill>
                  <a:srgbClr val="C5F123"/>
                </a:solidFill>
                <a:latin typeface="Verdana" pitchFamily="34" charset="0"/>
                <a:ea typeface="微软雅黑" pitchFamily="34" charset="-122"/>
              </a:rPr>
              <a:t>可以判定阳羡景区旅游市场主体为长三角地区（</a:t>
            </a:r>
            <a:r>
              <a:rPr lang="zh-CN" altLang="en-US" b="1" dirty="0" smtClean="0">
                <a:solidFill>
                  <a:srgbClr val="C5F123"/>
                </a:solidFill>
                <a:latin typeface="Verdana" pitchFamily="34" charset="0"/>
                <a:ea typeface="微软雅黑" pitchFamily="34" charset="-122"/>
              </a:rPr>
              <a:t>结论</a:t>
            </a:r>
            <a:r>
              <a:rPr lang="en-US" altLang="zh-CN" b="1" dirty="0">
                <a:solidFill>
                  <a:srgbClr val="C5F123"/>
                </a:solidFill>
                <a:latin typeface="Verdana" pitchFamily="34" charset="0"/>
                <a:ea typeface="微软雅黑" pitchFamily="34" charset="-122"/>
              </a:rPr>
              <a:t>a</a:t>
            </a:r>
            <a:r>
              <a:rPr lang="zh-CN" altLang="en-US" b="1" dirty="0" smtClean="0">
                <a:solidFill>
                  <a:srgbClr val="C5F123"/>
                </a:solidFill>
                <a:latin typeface="Verdana" pitchFamily="34" charset="0"/>
                <a:ea typeface="微软雅黑" pitchFamily="34" charset="-122"/>
              </a:rPr>
              <a:t>）</a:t>
            </a:r>
            <a:r>
              <a:rPr lang="zh-CN" altLang="en-US" b="1" dirty="0">
                <a:solidFill>
                  <a:srgbClr val="C5F123"/>
                </a:solidFill>
                <a:latin typeface="Verdana" pitchFamily="34" charset="0"/>
                <a:ea typeface="微软雅黑" pitchFamily="34" charset="-122"/>
              </a:rPr>
              <a:t>。</a:t>
            </a:r>
          </a:p>
        </p:txBody>
      </p:sp>
      <p:sp>
        <p:nvSpPr>
          <p:cNvPr id="26" name="任意多边形 25"/>
          <p:cNvSpPr/>
          <p:nvPr/>
        </p:nvSpPr>
        <p:spPr>
          <a:xfrm>
            <a:off x="3511485" y="164969"/>
            <a:ext cx="113121" cy="556182"/>
          </a:xfrm>
          <a:custGeom>
            <a:avLst/>
            <a:gdLst>
              <a:gd name="connsiteX0" fmla="*/ 37707 w 113121"/>
              <a:gd name="connsiteY0" fmla="*/ 556182 h 556182"/>
              <a:gd name="connsiteX1" fmla="*/ 23567 w 113121"/>
              <a:gd name="connsiteY1" fmla="*/ 542041 h 556182"/>
              <a:gd name="connsiteX2" fmla="*/ 4713 w 113121"/>
              <a:gd name="connsiteY2" fmla="*/ 509047 h 556182"/>
              <a:gd name="connsiteX3" fmla="*/ 37707 w 113121"/>
              <a:gd name="connsiteY3" fmla="*/ 471340 h 556182"/>
              <a:gd name="connsiteX4" fmla="*/ 0 w 113121"/>
              <a:gd name="connsiteY4" fmla="*/ 424206 h 556182"/>
              <a:gd name="connsiteX5" fmla="*/ 89554 w 113121"/>
              <a:gd name="connsiteY5" fmla="*/ 381786 h 556182"/>
              <a:gd name="connsiteX6" fmla="*/ 75414 w 113121"/>
              <a:gd name="connsiteY6" fmla="*/ 353505 h 556182"/>
              <a:gd name="connsiteX7" fmla="*/ 113121 w 113121"/>
              <a:gd name="connsiteY7" fmla="*/ 344078 h 556182"/>
              <a:gd name="connsiteX8" fmla="*/ 89554 w 113121"/>
              <a:gd name="connsiteY8" fmla="*/ 315798 h 556182"/>
              <a:gd name="connsiteX9" fmla="*/ 103694 w 113121"/>
              <a:gd name="connsiteY9" fmla="*/ 296944 h 556182"/>
              <a:gd name="connsiteX10" fmla="*/ 80127 w 113121"/>
              <a:gd name="connsiteY10" fmla="*/ 273377 h 556182"/>
              <a:gd name="connsiteX11" fmla="*/ 89554 w 113121"/>
              <a:gd name="connsiteY11" fmla="*/ 245097 h 556182"/>
              <a:gd name="connsiteX12" fmla="*/ 65987 w 113121"/>
              <a:gd name="connsiteY12" fmla="*/ 197963 h 556182"/>
              <a:gd name="connsiteX13" fmla="*/ 84841 w 113121"/>
              <a:gd name="connsiteY13" fmla="*/ 141402 h 556182"/>
              <a:gd name="connsiteX14" fmla="*/ 65987 w 113121"/>
              <a:gd name="connsiteY14" fmla="*/ 4713 h 556182"/>
              <a:gd name="connsiteX15" fmla="*/ 51847 w 113121"/>
              <a:gd name="connsiteY15" fmla="*/ 0 h 55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121" h="556182">
                <a:moveTo>
                  <a:pt x="37707" y="556182"/>
                </a:moveTo>
                <a:cubicBezTo>
                  <a:pt x="32994" y="551468"/>
                  <a:pt x="27659" y="547303"/>
                  <a:pt x="23567" y="542041"/>
                </a:cubicBezTo>
                <a:cubicBezTo>
                  <a:pt x="3841" y="516679"/>
                  <a:pt x="4713" y="524504"/>
                  <a:pt x="4713" y="509047"/>
                </a:cubicBezTo>
                <a:lnTo>
                  <a:pt x="37707" y="471340"/>
                </a:lnTo>
                <a:lnTo>
                  <a:pt x="0" y="424206"/>
                </a:lnTo>
                <a:lnTo>
                  <a:pt x="89554" y="381786"/>
                </a:lnTo>
                <a:lnTo>
                  <a:pt x="75414" y="353505"/>
                </a:lnTo>
                <a:lnTo>
                  <a:pt x="113121" y="344078"/>
                </a:lnTo>
                <a:lnTo>
                  <a:pt x="89554" y="315798"/>
                </a:lnTo>
                <a:lnTo>
                  <a:pt x="103694" y="296944"/>
                </a:lnTo>
                <a:lnTo>
                  <a:pt x="80127" y="273377"/>
                </a:lnTo>
                <a:lnTo>
                  <a:pt x="89554" y="245097"/>
                </a:lnTo>
                <a:lnTo>
                  <a:pt x="65987" y="197963"/>
                </a:lnTo>
                <a:lnTo>
                  <a:pt x="84841" y="141402"/>
                </a:lnTo>
                <a:lnTo>
                  <a:pt x="65987" y="4713"/>
                </a:lnTo>
                <a:lnTo>
                  <a:pt x="51847" y="0"/>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29" name="任意多边形 28"/>
          <p:cNvSpPr/>
          <p:nvPr/>
        </p:nvSpPr>
        <p:spPr>
          <a:xfrm>
            <a:off x="3401104" y="9427"/>
            <a:ext cx="152801" cy="200754"/>
          </a:xfrm>
          <a:custGeom>
            <a:avLst/>
            <a:gdLst>
              <a:gd name="connsiteX0" fmla="*/ 152801 w 152801"/>
              <a:gd name="connsiteY0" fmla="*/ 188536 h 200754"/>
              <a:gd name="connsiteX1" fmla="*/ 16112 w 152801"/>
              <a:gd name="connsiteY1" fmla="*/ 183822 h 200754"/>
              <a:gd name="connsiteX2" fmla="*/ 11399 w 152801"/>
              <a:gd name="connsiteY2" fmla="*/ 131975 h 200754"/>
              <a:gd name="connsiteX3" fmla="*/ 34966 w 152801"/>
              <a:gd name="connsiteY3" fmla="*/ 98981 h 200754"/>
              <a:gd name="connsiteX4" fmla="*/ 44393 w 152801"/>
              <a:gd name="connsiteY4" fmla="*/ 84841 h 200754"/>
              <a:gd name="connsiteX5" fmla="*/ 49106 w 152801"/>
              <a:gd name="connsiteY5" fmla="*/ 70701 h 200754"/>
              <a:gd name="connsiteX6" fmla="*/ 25539 w 152801"/>
              <a:gd name="connsiteY6" fmla="*/ 28280 h 200754"/>
              <a:gd name="connsiteX7" fmla="*/ 16112 w 152801"/>
              <a:gd name="connsiteY7" fmla="*/ 14140 h 200754"/>
              <a:gd name="connsiteX8" fmla="*/ 1972 w 152801"/>
              <a:gd name="connsiteY8" fmla="*/ 0 h 20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801" h="200754">
                <a:moveTo>
                  <a:pt x="152801" y="188536"/>
                </a:moveTo>
                <a:cubicBezTo>
                  <a:pt x="107238" y="186965"/>
                  <a:pt x="58441" y="200754"/>
                  <a:pt x="16112" y="183822"/>
                </a:cubicBezTo>
                <a:cubicBezTo>
                  <a:pt x="0" y="177377"/>
                  <a:pt x="10380" y="149299"/>
                  <a:pt x="11399" y="131975"/>
                </a:cubicBezTo>
                <a:cubicBezTo>
                  <a:pt x="13159" y="102061"/>
                  <a:pt x="16019" y="105298"/>
                  <a:pt x="34966" y="98981"/>
                </a:cubicBezTo>
                <a:cubicBezTo>
                  <a:pt x="38108" y="94268"/>
                  <a:pt x="41860" y="89908"/>
                  <a:pt x="44393" y="84841"/>
                </a:cubicBezTo>
                <a:cubicBezTo>
                  <a:pt x="46615" y="80397"/>
                  <a:pt x="49106" y="75669"/>
                  <a:pt x="49106" y="70701"/>
                </a:cubicBezTo>
                <a:cubicBezTo>
                  <a:pt x="49106" y="58256"/>
                  <a:pt x="28231" y="32318"/>
                  <a:pt x="25539" y="28280"/>
                </a:cubicBezTo>
                <a:cubicBezTo>
                  <a:pt x="22397" y="23567"/>
                  <a:pt x="20118" y="18146"/>
                  <a:pt x="16112" y="14140"/>
                </a:cubicBezTo>
                <a:lnTo>
                  <a:pt x="1972" y="0"/>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31" name="任意多边形 30"/>
          <p:cNvSpPr/>
          <p:nvPr/>
        </p:nvSpPr>
        <p:spPr>
          <a:xfrm>
            <a:off x="3544478" y="178702"/>
            <a:ext cx="13694" cy="19261"/>
          </a:xfrm>
          <a:custGeom>
            <a:avLst/>
            <a:gdLst>
              <a:gd name="connsiteX0" fmla="*/ 0 w 13694"/>
              <a:gd name="connsiteY0" fmla="*/ 19261 h 19261"/>
              <a:gd name="connsiteX1" fmla="*/ 9427 w 13694"/>
              <a:gd name="connsiteY1" fmla="*/ 5121 h 19261"/>
              <a:gd name="connsiteX2" fmla="*/ 0 w 13694"/>
              <a:gd name="connsiteY2" fmla="*/ 19261 h 19261"/>
            </a:gdLst>
            <a:ahLst/>
            <a:cxnLst>
              <a:cxn ang="0">
                <a:pos x="connsiteX0" y="connsiteY0"/>
              </a:cxn>
              <a:cxn ang="0">
                <a:pos x="connsiteX1" y="connsiteY1"/>
              </a:cxn>
              <a:cxn ang="0">
                <a:pos x="connsiteX2" y="connsiteY2"/>
              </a:cxn>
            </a:cxnLst>
            <a:rect l="l" t="t" r="r" b="b"/>
            <a:pathLst>
              <a:path w="13694" h="19261">
                <a:moveTo>
                  <a:pt x="0" y="19261"/>
                </a:moveTo>
                <a:cubicBezTo>
                  <a:pt x="0" y="19261"/>
                  <a:pt x="5801" y="9473"/>
                  <a:pt x="9427" y="5121"/>
                </a:cubicBezTo>
                <a:cubicBezTo>
                  <a:pt x="13694" y="0"/>
                  <a:pt x="0" y="19261"/>
                  <a:pt x="0" y="19261"/>
                </a:cubicBezTo>
                <a:close/>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solidFill>
                <a:schemeClr val="tx1"/>
              </a:solidFill>
            </a:endParaRPr>
          </a:p>
        </p:txBody>
      </p:sp>
      <p:sp>
        <p:nvSpPr>
          <p:cNvPr id="32" name="任意多边形 31"/>
          <p:cNvSpPr/>
          <p:nvPr/>
        </p:nvSpPr>
        <p:spPr>
          <a:xfrm>
            <a:off x="4086520" y="0"/>
            <a:ext cx="452486" cy="235670"/>
          </a:xfrm>
          <a:custGeom>
            <a:avLst/>
            <a:gdLst>
              <a:gd name="connsiteX0" fmla="*/ 0 w 452486"/>
              <a:gd name="connsiteY0" fmla="*/ 0 h 235670"/>
              <a:gd name="connsiteX1" fmla="*/ 89554 w 452486"/>
              <a:gd name="connsiteY1" fmla="*/ 117835 h 235670"/>
              <a:gd name="connsiteX2" fmla="*/ 179109 w 452486"/>
              <a:gd name="connsiteY2" fmla="*/ 84841 h 235670"/>
              <a:gd name="connsiteX3" fmla="*/ 245096 w 452486"/>
              <a:gd name="connsiteY3" fmla="*/ 202676 h 235670"/>
              <a:gd name="connsiteX4" fmla="*/ 287517 w 452486"/>
              <a:gd name="connsiteY4" fmla="*/ 235670 h 235670"/>
              <a:gd name="connsiteX5" fmla="*/ 410066 w 452486"/>
              <a:gd name="connsiteY5" fmla="*/ 141402 h 235670"/>
              <a:gd name="connsiteX6" fmla="*/ 452486 w 452486"/>
              <a:gd name="connsiteY6" fmla="*/ 18854 h 235670"/>
              <a:gd name="connsiteX7" fmla="*/ 443059 w 452486"/>
              <a:gd name="connsiteY7" fmla="*/ 28280 h 23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486" h="235670">
                <a:moveTo>
                  <a:pt x="0" y="0"/>
                </a:moveTo>
                <a:lnTo>
                  <a:pt x="89554" y="117835"/>
                </a:lnTo>
                <a:lnTo>
                  <a:pt x="179109" y="84841"/>
                </a:lnTo>
                <a:lnTo>
                  <a:pt x="245096" y="202676"/>
                </a:lnTo>
                <a:lnTo>
                  <a:pt x="287517" y="235670"/>
                </a:lnTo>
                <a:lnTo>
                  <a:pt x="410066" y="141402"/>
                </a:lnTo>
                <a:lnTo>
                  <a:pt x="452486" y="18854"/>
                </a:lnTo>
                <a:lnTo>
                  <a:pt x="443059" y="28280"/>
                </a:lnTo>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5" y="0"/>
            <a:ext cx="1500187" cy="1704975"/>
          </a:xfrm>
          <a:prstGeom prst="rect">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 name="对角圆角矩形 2"/>
          <p:cNvSpPr/>
          <p:nvPr/>
        </p:nvSpPr>
        <p:spPr>
          <a:xfrm>
            <a:off x="-1588" y="0"/>
            <a:ext cx="10442576" cy="6840538"/>
          </a:xfrm>
          <a:prstGeom prst="round2DiagRect">
            <a:avLst>
              <a:gd name="adj1" fmla="val 23032"/>
              <a:gd name="adj2" fmla="val 0"/>
            </a:avLst>
          </a:prstGeom>
          <a:solidFill>
            <a:srgbClr val="003300"/>
          </a:solidFill>
          <a:ln>
            <a:noFill/>
          </a:ln>
          <a:effectLst>
            <a:outerShdw blurRad="50800" dist="38100" dir="5400000" algn="t" rotWithShape="0">
              <a:prstClr val="black">
                <a:alpha val="8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dirty="0">
              <a:solidFill>
                <a:srgbClr val="003300"/>
              </a:solidFill>
            </a:endParaRPr>
          </a:p>
        </p:txBody>
      </p:sp>
      <p:sp>
        <p:nvSpPr>
          <p:cNvPr id="4" name="Rectangle 1"/>
          <p:cNvSpPr>
            <a:spLocks noChangeArrowheads="1"/>
          </p:cNvSpPr>
          <p:nvPr/>
        </p:nvSpPr>
        <p:spPr bwMode="auto">
          <a:xfrm>
            <a:off x="431055" y="1855788"/>
            <a:ext cx="7627937" cy="378117"/>
          </a:xfrm>
          <a:prstGeom prst="rect">
            <a:avLst/>
          </a:prstGeom>
          <a:noFill/>
          <a:ln w="9525">
            <a:noFill/>
            <a:miter lim="800000"/>
            <a:headEnd/>
            <a:tailEnd/>
          </a:ln>
          <a:effectLst>
            <a:outerShdw blurRad="50800" dist="38100" dir="5400000" algn="t" rotWithShape="0">
              <a:schemeClr val="tx1">
                <a:alpha val="81000"/>
              </a:schemeClr>
            </a:outerShdw>
          </a:effectLst>
        </p:spPr>
        <p:txBody>
          <a:bodyPr anchor="ctr">
            <a:spAutoFit/>
          </a:bodyPr>
          <a:lstStyle/>
          <a:p>
            <a:pPr>
              <a:lnSpc>
                <a:spcPts val="2400"/>
              </a:lnSpc>
              <a:defRPr/>
            </a:pPr>
            <a:r>
              <a:rPr lang="en-US" altLang="zh-CN" sz="1800" b="1" dirty="0" smtClean="0">
                <a:solidFill>
                  <a:srgbClr val="002200"/>
                </a:solidFill>
                <a:latin typeface="微软雅黑" pitchFamily="34" charset="-122"/>
                <a:ea typeface="微软雅黑" pitchFamily="34" charset="-122"/>
                <a:cs typeface="微软雅黑" pitchFamily="34" charset="-122"/>
              </a:rPr>
              <a:t>PART1  </a:t>
            </a:r>
            <a:r>
              <a:rPr lang="zh-CN" altLang="en-US" sz="1800" b="1" dirty="0" smtClean="0">
                <a:solidFill>
                  <a:srgbClr val="002200"/>
                </a:solidFill>
                <a:latin typeface="微软雅黑" pitchFamily="34" charset="-122"/>
                <a:ea typeface="微软雅黑" pitchFamily="34" charset="-122"/>
                <a:cs typeface="微软雅黑" pitchFamily="34" charset="-122"/>
              </a:rPr>
              <a:t>资源分析  </a:t>
            </a:r>
            <a:r>
              <a:rPr lang="en-US" altLang="zh-CN" sz="1800" b="1" dirty="0" smtClean="0">
                <a:solidFill>
                  <a:srgbClr val="002200"/>
                </a:solidFill>
                <a:latin typeface="微软雅黑" pitchFamily="34" charset="-122"/>
                <a:ea typeface="微软雅黑" pitchFamily="34" charset="-122"/>
                <a:cs typeface="微软雅黑" pitchFamily="34" charset="-122"/>
              </a:rPr>
              <a:t>………………………………………….….</a:t>
            </a:r>
            <a:endParaRPr lang="en-US" altLang="zh-CN" sz="1800" b="1" dirty="0">
              <a:solidFill>
                <a:srgbClr val="002200"/>
              </a:solidFill>
              <a:latin typeface="微软雅黑" pitchFamily="34" charset="-122"/>
              <a:ea typeface="微软雅黑" pitchFamily="34" charset="-122"/>
              <a:cs typeface="微软雅黑" pitchFamily="34" charset="-122"/>
            </a:endParaRPr>
          </a:p>
        </p:txBody>
      </p:sp>
      <p:sp>
        <p:nvSpPr>
          <p:cNvPr id="5" name="Rectangle 2"/>
          <p:cNvSpPr>
            <a:spLocks noChangeArrowheads="1"/>
          </p:cNvSpPr>
          <p:nvPr/>
        </p:nvSpPr>
        <p:spPr bwMode="auto">
          <a:xfrm>
            <a:off x="431055" y="2347913"/>
            <a:ext cx="8331200" cy="400110"/>
          </a:xfrm>
          <a:prstGeom prst="rect">
            <a:avLst/>
          </a:prstGeom>
          <a:noFill/>
          <a:ln w="9525">
            <a:noFill/>
            <a:miter lim="800000"/>
            <a:headEnd/>
            <a:tailEnd/>
          </a:ln>
          <a:effectLst>
            <a:outerShdw blurRad="50800" dist="38100" dir="5400000" algn="t" rotWithShape="0">
              <a:schemeClr val="tx1">
                <a:alpha val="81000"/>
              </a:schemeClr>
            </a:outerShdw>
          </a:effectLst>
        </p:spPr>
        <p:txBody>
          <a:bodyPr wrap="square" anchor="ctr">
            <a:spAutoFit/>
          </a:bodyPr>
          <a:lstStyle/>
          <a:p>
            <a:pPr>
              <a:lnSpc>
                <a:spcPts val="2400"/>
              </a:lnSpc>
              <a:defRPr/>
            </a:pPr>
            <a:r>
              <a:rPr lang="en-US" altLang="zh-CN" sz="1800" b="1" dirty="0">
                <a:solidFill>
                  <a:srgbClr val="C5F123"/>
                </a:solidFill>
                <a:latin typeface="微软雅黑" pitchFamily="34" charset="-122"/>
                <a:ea typeface="微软雅黑" pitchFamily="34" charset="-122"/>
                <a:cs typeface="微软雅黑" pitchFamily="34" charset="-122"/>
              </a:rPr>
              <a:t>PART2</a:t>
            </a:r>
            <a:r>
              <a:rPr lang="en-US" altLang="zh-CN" sz="1800" b="1" dirty="0">
                <a:solidFill>
                  <a:schemeClr val="bg2">
                    <a:lumMod val="90000"/>
                  </a:schemeClr>
                </a:solidFill>
                <a:latin typeface="微软雅黑" pitchFamily="34" charset="-122"/>
                <a:ea typeface="微软雅黑" pitchFamily="34" charset="-122"/>
                <a:cs typeface="微软雅黑" pitchFamily="34" charset="-122"/>
              </a:rPr>
              <a:t>  </a:t>
            </a:r>
            <a:r>
              <a:rPr lang="zh-CN" altLang="en-US" sz="1800" b="1" dirty="0" smtClean="0">
                <a:solidFill>
                  <a:schemeClr val="bg2">
                    <a:lumMod val="90000"/>
                  </a:schemeClr>
                </a:solidFill>
                <a:latin typeface="微软雅黑" pitchFamily="34" charset="-122"/>
                <a:ea typeface="微软雅黑" pitchFamily="34" charset="-122"/>
                <a:cs typeface="微软雅黑" pitchFamily="34" charset="-122"/>
              </a:rPr>
              <a:t>市场分析  </a:t>
            </a:r>
            <a:r>
              <a:rPr lang="en-US" altLang="zh-CN" sz="1800" b="1" dirty="0" smtClean="0">
                <a:solidFill>
                  <a:schemeClr val="bg2">
                    <a:lumMod val="90000"/>
                  </a:schemeClr>
                </a:solidFill>
                <a:latin typeface="微软雅黑" pitchFamily="34" charset="-122"/>
                <a:ea typeface="微软雅黑" pitchFamily="34" charset="-122"/>
                <a:cs typeface="微软雅黑" pitchFamily="34" charset="-122"/>
              </a:rPr>
              <a:t>………………………………………….….</a:t>
            </a:r>
            <a:endParaRPr lang="en-US" altLang="zh-CN" sz="1800" b="1" dirty="0">
              <a:solidFill>
                <a:schemeClr val="bg2">
                  <a:lumMod val="90000"/>
                </a:schemeClr>
              </a:solidFill>
              <a:latin typeface="微软雅黑" pitchFamily="34" charset="-122"/>
              <a:ea typeface="微软雅黑" pitchFamily="34" charset="-122"/>
              <a:cs typeface="微软雅黑" pitchFamily="34" charset="-122"/>
            </a:endParaRPr>
          </a:p>
        </p:txBody>
      </p:sp>
      <p:sp>
        <p:nvSpPr>
          <p:cNvPr id="6" name="矩形 5"/>
          <p:cNvSpPr/>
          <p:nvPr/>
        </p:nvSpPr>
        <p:spPr>
          <a:xfrm>
            <a:off x="431055" y="1216025"/>
            <a:ext cx="8199437" cy="584200"/>
          </a:xfrm>
          <a:prstGeom prst="rect">
            <a:avLst/>
          </a:prstGeom>
          <a:effectLst>
            <a:outerShdw blurRad="50800" dist="38100" dir="5400000" algn="t" rotWithShape="0">
              <a:schemeClr val="tx1">
                <a:alpha val="81000"/>
              </a:schemeClr>
            </a:outerShdw>
          </a:effectLst>
        </p:spPr>
        <p:txBody>
          <a:bodyPr>
            <a:spAutoFit/>
          </a:bodyPr>
          <a:lstStyle/>
          <a:p>
            <a:pPr fontAlgn="auto">
              <a:spcBef>
                <a:spcPts val="0"/>
              </a:spcBef>
              <a:spcAft>
                <a:spcPts val="0"/>
              </a:spcAft>
              <a:defRPr/>
            </a:pPr>
            <a:r>
              <a:rPr lang="zh-CN" altLang="en-US" sz="3200" b="1" dirty="0">
                <a:solidFill>
                  <a:schemeClr val="bg2">
                    <a:lumMod val="90000"/>
                  </a:schemeClr>
                </a:solidFill>
                <a:latin typeface="微软雅黑" pitchFamily="34" charset="-122"/>
                <a:ea typeface="微软雅黑" pitchFamily="34" charset="-122"/>
              </a:rPr>
              <a:t>宜兴阳羡</a:t>
            </a:r>
            <a:r>
              <a:rPr lang="en-US" altLang="zh-CN" sz="3200" b="1" dirty="0">
                <a:solidFill>
                  <a:schemeClr val="bg2">
                    <a:lumMod val="90000"/>
                  </a:schemeClr>
                </a:solidFill>
                <a:latin typeface="黑体" pitchFamily="2" charset="-122"/>
                <a:ea typeface="黑体" pitchFamily="2" charset="-122"/>
              </a:rPr>
              <a:t>·</a:t>
            </a:r>
            <a:r>
              <a:rPr lang="zh-CN" altLang="en-US" sz="3200" b="1" dirty="0">
                <a:solidFill>
                  <a:schemeClr val="bg2">
                    <a:lumMod val="90000"/>
                  </a:schemeClr>
                </a:solidFill>
                <a:latin typeface="微软雅黑" pitchFamily="34" charset="-122"/>
                <a:ea typeface="微软雅黑" pitchFamily="34" charset="-122"/>
              </a:rPr>
              <a:t>湖滏镇旅游概念策划沟通</a:t>
            </a:r>
          </a:p>
        </p:txBody>
      </p:sp>
      <p:sp>
        <p:nvSpPr>
          <p:cNvPr id="7" name="矩形 6"/>
          <p:cNvSpPr/>
          <p:nvPr/>
        </p:nvSpPr>
        <p:spPr>
          <a:xfrm>
            <a:off x="413592" y="-152400"/>
            <a:ext cx="4837113" cy="1570038"/>
          </a:xfrm>
          <a:prstGeom prst="rect">
            <a:avLst/>
          </a:prstGeom>
          <a:effectLst>
            <a:outerShdw blurRad="50800" dist="38100" dir="5400000" algn="t" rotWithShape="0">
              <a:schemeClr val="tx1">
                <a:alpha val="81000"/>
              </a:schemeClr>
            </a:outerShdw>
          </a:effectLst>
        </p:spPr>
        <p:txBody>
          <a:bodyPr wrap="none">
            <a:spAutoFit/>
          </a:bodyPr>
          <a:lstStyle/>
          <a:p>
            <a:pPr fontAlgn="auto">
              <a:spcBef>
                <a:spcPts val="0"/>
              </a:spcBef>
              <a:spcAft>
                <a:spcPts val="0"/>
              </a:spcAft>
              <a:defRPr/>
            </a:pPr>
            <a:r>
              <a:rPr lang="en-US" sz="9600" dirty="0">
                <a:solidFill>
                  <a:schemeClr val="bg2">
                    <a:lumMod val="90000"/>
                  </a:schemeClr>
                </a:solidFill>
                <a:latin typeface="Arial" pitchFamily="34" charset="0"/>
                <a:ea typeface="+mn-ea"/>
                <a:cs typeface="Arial" pitchFamily="34" charset="0"/>
              </a:rPr>
              <a:t>contents</a:t>
            </a:r>
            <a:endParaRPr lang="zh-CN" altLang="en-US" sz="9600" dirty="0">
              <a:solidFill>
                <a:schemeClr val="bg2">
                  <a:lumMod val="90000"/>
                </a:schemeClr>
              </a:solidFill>
              <a:latin typeface="Arial" pitchFamily="34" charset="0"/>
              <a:ea typeface="+mn-ea"/>
              <a:cs typeface="Arial" pitchFamily="34" charset="0"/>
            </a:endParaRPr>
          </a:p>
        </p:txBody>
      </p:sp>
      <p:sp>
        <p:nvSpPr>
          <p:cNvPr id="9" name="TextBox 8"/>
          <p:cNvSpPr txBox="1"/>
          <p:nvPr/>
        </p:nvSpPr>
        <p:spPr>
          <a:xfrm>
            <a:off x="1313604" y="2716585"/>
            <a:ext cx="1606572" cy="369332"/>
          </a:xfrm>
          <a:prstGeom prst="rect">
            <a:avLst/>
          </a:prstGeom>
          <a:noFill/>
        </p:spPr>
        <p:txBody>
          <a:bodyPr wrap="square" rtlCol="0">
            <a:spAutoFit/>
          </a:bodyPr>
          <a:lstStyle/>
          <a:p>
            <a:r>
              <a:rPr lang="zh-CN" altLang="en-US" sz="1800" b="1" dirty="0" smtClean="0">
                <a:solidFill>
                  <a:schemeClr val="bg2">
                    <a:lumMod val="90000"/>
                  </a:schemeClr>
                </a:solidFill>
                <a:latin typeface="+mj-ea"/>
                <a:ea typeface="+mj-ea"/>
              </a:rPr>
              <a:t>市场需求</a:t>
            </a:r>
            <a:endParaRPr lang="zh-CN" altLang="en-US" sz="1800" b="1" dirty="0">
              <a:solidFill>
                <a:schemeClr val="bg2">
                  <a:lumMod val="90000"/>
                </a:schemeClr>
              </a:solidFill>
              <a:latin typeface="+mj-ea"/>
              <a:ea typeface="+mj-ea"/>
            </a:endParaRPr>
          </a:p>
        </p:txBody>
      </p:sp>
      <p:sp>
        <p:nvSpPr>
          <p:cNvPr id="10" name="矩形 9"/>
          <p:cNvSpPr/>
          <p:nvPr/>
        </p:nvSpPr>
        <p:spPr>
          <a:xfrm>
            <a:off x="1315262" y="3081714"/>
            <a:ext cx="2627277" cy="338554"/>
          </a:xfrm>
          <a:prstGeom prst="rect">
            <a:avLst/>
          </a:prstGeom>
        </p:spPr>
        <p:txBody>
          <a:bodyPr wrap="square">
            <a:spAutoFit/>
          </a:bodyPr>
          <a:lstStyle/>
          <a:p>
            <a:r>
              <a:rPr lang="zh-CN" altLang="en-US" sz="1600" b="1" dirty="0" smtClean="0">
                <a:solidFill>
                  <a:srgbClr val="002200"/>
                </a:solidFill>
                <a:latin typeface="+mn-ea"/>
                <a:ea typeface="+mn-ea"/>
              </a:rPr>
              <a:t>市场界定</a:t>
            </a:r>
            <a:endParaRPr lang="zh-CN" altLang="en-US" sz="1600" dirty="0">
              <a:solidFill>
                <a:srgbClr val="002200"/>
              </a:solidFill>
              <a:latin typeface="+mn-ea"/>
              <a:ea typeface="+mn-ea"/>
            </a:endParaRPr>
          </a:p>
        </p:txBody>
      </p:sp>
      <p:sp>
        <p:nvSpPr>
          <p:cNvPr id="11" name="矩形 10"/>
          <p:cNvSpPr/>
          <p:nvPr/>
        </p:nvSpPr>
        <p:spPr>
          <a:xfrm>
            <a:off x="2327993" y="2716585"/>
            <a:ext cx="1285929" cy="369332"/>
          </a:xfrm>
          <a:prstGeom prst="rect">
            <a:avLst/>
          </a:prstGeom>
        </p:spPr>
        <p:txBody>
          <a:bodyPr wrap="none">
            <a:spAutoFit/>
          </a:bodyPr>
          <a:lstStyle/>
          <a:p>
            <a:r>
              <a:rPr lang="en-US" altLang="zh-CN" sz="1800" b="1" dirty="0" smtClean="0">
                <a:solidFill>
                  <a:srgbClr val="002200"/>
                </a:solidFill>
                <a:latin typeface="微软雅黑"/>
                <a:ea typeface="微软雅黑"/>
              </a:rPr>
              <a:t>/ </a:t>
            </a:r>
            <a:r>
              <a:rPr lang="zh-CN" altLang="en-US" sz="1800" b="1" dirty="0" smtClean="0">
                <a:solidFill>
                  <a:srgbClr val="002200"/>
                </a:solidFill>
                <a:latin typeface="微软雅黑"/>
                <a:ea typeface="微软雅黑"/>
              </a:rPr>
              <a:t>市场供应</a:t>
            </a:r>
            <a:endParaRPr lang="zh-CN" altLang="en-US" dirty="0">
              <a:solidFill>
                <a:srgbClr val="002200"/>
              </a:solidFill>
            </a:endParaRPr>
          </a:p>
        </p:txBody>
      </p:sp>
      <p:sp>
        <p:nvSpPr>
          <p:cNvPr id="12" name="矩形 11"/>
          <p:cNvSpPr/>
          <p:nvPr/>
        </p:nvSpPr>
        <p:spPr>
          <a:xfrm>
            <a:off x="2212758" y="3081715"/>
            <a:ext cx="2204450" cy="338554"/>
          </a:xfrm>
          <a:prstGeom prst="rect">
            <a:avLst/>
          </a:prstGeom>
        </p:spPr>
        <p:txBody>
          <a:bodyPr wrap="none">
            <a:spAutoFit/>
          </a:bodyPr>
          <a:lstStyle/>
          <a:p>
            <a:r>
              <a:rPr lang="en-US" altLang="zh-CN" sz="1600" b="1" dirty="0" smtClean="0">
                <a:solidFill>
                  <a:srgbClr val="EEECE1">
                    <a:lumMod val="90000"/>
                  </a:srgbClr>
                </a:solidFill>
                <a:latin typeface="微软雅黑"/>
                <a:ea typeface="微软雅黑"/>
              </a:rPr>
              <a:t>/ </a:t>
            </a:r>
            <a:r>
              <a:rPr lang="zh-CN" altLang="en-US" sz="1600" b="1" dirty="0" smtClean="0">
                <a:solidFill>
                  <a:srgbClr val="EEECE1">
                    <a:lumMod val="90000"/>
                  </a:srgbClr>
                </a:solidFill>
                <a:latin typeface="微软雅黑"/>
                <a:ea typeface="微软雅黑"/>
              </a:rPr>
              <a:t>发展方向 </a:t>
            </a:r>
            <a:r>
              <a:rPr lang="en-US" altLang="zh-CN" sz="1600" b="1" dirty="0" smtClean="0">
                <a:solidFill>
                  <a:schemeClr val="bg2">
                    <a:lumMod val="90000"/>
                  </a:schemeClr>
                </a:solidFill>
                <a:latin typeface="微软雅黑"/>
                <a:ea typeface="微软雅黑"/>
              </a:rPr>
              <a:t>/</a:t>
            </a:r>
            <a:r>
              <a:rPr lang="en-US" altLang="zh-CN" sz="1600" b="1" dirty="0" smtClean="0">
                <a:solidFill>
                  <a:srgbClr val="002200"/>
                </a:solidFill>
                <a:latin typeface="微软雅黑"/>
                <a:ea typeface="微软雅黑"/>
              </a:rPr>
              <a:t> </a:t>
            </a:r>
            <a:r>
              <a:rPr lang="zh-CN" altLang="en-US" sz="1600" b="1" dirty="0" smtClean="0">
                <a:solidFill>
                  <a:srgbClr val="002200"/>
                </a:solidFill>
                <a:latin typeface="微软雅黑"/>
                <a:ea typeface="微软雅黑"/>
              </a:rPr>
              <a:t>需求结构</a:t>
            </a:r>
            <a:endParaRPr lang="zh-CN" altLang="en-US" dirty="0">
              <a:solidFill>
                <a:srgbClr val="0022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37291" y="535742"/>
            <a:ext cx="9359900" cy="461665"/>
          </a:xfrm>
          <a:prstGeom prst="rect">
            <a:avLst/>
          </a:prstGeom>
          <a:noFill/>
          <a:effectLst>
            <a:outerShdw blurRad="50800" dist="38100" dir="5400000" algn="t" rotWithShape="0">
              <a:prstClr val="black">
                <a:alpha val="20000"/>
              </a:prstClr>
            </a:outerShdw>
          </a:effectLst>
        </p:spPr>
        <p:txBody>
          <a:bodyPr wrap="square" rtlCol="0">
            <a:spAutoFit/>
          </a:bodyPr>
          <a:lstStyle/>
          <a:p>
            <a:r>
              <a:rPr lang="zh-CN" altLang="en-US" b="1" dirty="0" smtClean="0">
                <a:solidFill>
                  <a:srgbClr val="003300"/>
                </a:solidFill>
                <a:latin typeface="微软雅黑" pitchFamily="34" charset="-122"/>
                <a:ea typeface="微软雅黑" pitchFamily="34" charset="-122"/>
              </a:rPr>
              <a:t>环境层面：旅游发展三阶段</a:t>
            </a:r>
            <a:endParaRPr lang="zh-CN" altLang="en-US" b="1" dirty="0">
              <a:solidFill>
                <a:srgbClr val="003300"/>
              </a:solidFill>
              <a:latin typeface="微软雅黑" pitchFamily="34" charset="-122"/>
              <a:ea typeface="微软雅黑" pitchFamily="34" charset="-122"/>
            </a:endParaRPr>
          </a:p>
        </p:txBody>
      </p:sp>
      <p:sp>
        <p:nvSpPr>
          <p:cNvPr id="23" name="TextBox 22"/>
          <p:cNvSpPr txBox="1"/>
          <p:nvPr/>
        </p:nvSpPr>
        <p:spPr>
          <a:xfrm>
            <a:off x="327752" y="4844276"/>
            <a:ext cx="1597290" cy="400110"/>
          </a:xfrm>
          <a:prstGeom prst="rect">
            <a:avLst/>
          </a:prstGeom>
          <a:noFill/>
          <a:effectLst>
            <a:outerShdw blurRad="50800" dist="38100" dir="5400000" algn="t" rotWithShape="0">
              <a:prstClr val="black">
                <a:alpha val="20000"/>
              </a:prstClr>
            </a:outerShdw>
          </a:effectLst>
        </p:spPr>
        <p:txBody>
          <a:bodyPr wrap="square" rtlCol="0">
            <a:spAutoFit/>
          </a:bodyPr>
          <a:lstStyle/>
          <a:p>
            <a:pPr algn="ctr"/>
            <a:r>
              <a:rPr lang="zh-CN" altLang="en-US" sz="2000" b="1" dirty="0" smtClean="0">
                <a:solidFill>
                  <a:srgbClr val="003300"/>
                </a:solidFill>
                <a:latin typeface="+mn-ea"/>
                <a:ea typeface="+mn-ea"/>
              </a:rPr>
              <a:t>初级阶段</a:t>
            </a:r>
            <a:endParaRPr lang="en-US" altLang="zh-CN" sz="2000" b="1" dirty="0" smtClean="0">
              <a:solidFill>
                <a:srgbClr val="003300"/>
              </a:solidFill>
              <a:latin typeface="+mn-ea"/>
              <a:ea typeface="+mn-ea"/>
            </a:endParaRPr>
          </a:p>
        </p:txBody>
      </p:sp>
      <p:sp>
        <p:nvSpPr>
          <p:cNvPr id="24" name="TextBox 23"/>
          <p:cNvSpPr txBox="1"/>
          <p:nvPr/>
        </p:nvSpPr>
        <p:spPr>
          <a:xfrm>
            <a:off x="3394446" y="4855179"/>
            <a:ext cx="1914627" cy="400110"/>
          </a:xfrm>
          <a:prstGeom prst="rect">
            <a:avLst/>
          </a:prstGeom>
          <a:noFill/>
          <a:effectLst>
            <a:outerShdw blurRad="50800" dist="38100" dir="5400000" algn="t" rotWithShape="0">
              <a:prstClr val="black">
                <a:alpha val="20000"/>
              </a:prstClr>
            </a:outerShdw>
          </a:effectLst>
        </p:spPr>
        <p:txBody>
          <a:bodyPr wrap="square" rtlCol="0">
            <a:spAutoFit/>
          </a:bodyPr>
          <a:lstStyle/>
          <a:p>
            <a:pPr algn="ctr"/>
            <a:r>
              <a:rPr lang="zh-CN" altLang="en-US" sz="2000" b="1" dirty="0" smtClean="0">
                <a:solidFill>
                  <a:srgbClr val="003300"/>
                </a:solidFill>
                <a:latin typeface="+mn-ea"/>
                <a:ea typeface="+mn-ea"/>
              </a:rPr>
              <a:t>中级阶段</a:t>
            </a:r>
            <a:endParaRPr lang="en-US" altLang="zh-CN" sz="2000" b="1" dirty="0" smtClean="0">
              <a:solidFill>
                <a:srgbClr val="003300"/>
              </a:solidFill>
              <a:latin typeface="+mn-ea"/>
              <a:ea typeface="+mn-ea"/>
            </a:endParaRPr>
          </a:p>
        </p:txBody>
      </p:sp>
      <p:sp>
        <p:nvSpPr>
          <p:cNvPr id="25" name="TextBox 24"/>
          <p:cNvSpPr txBox="1"/>
          <p:nvPr/>
        </p:nvSpPr>
        <p:spPr>
          <a:xfrm>
            <a:off x="6600908" y="4855179"/>
            <a:ext cx="1886724" cy="400110"/>
          </a:xfrm>
          <a:prstGeom prst="rect">
            <a:avLst/>
          </a:prstGeom>
          <a:noFill/>
          <a:effectLst>
            <a:outerShdw blurRad="50800" dist="38100" dir="5400000" algn="t" rotWithShape="0">
              <a:prstClr val="black">
                <a:alpha val="20000"/>
              </a:prstClr>
            </a:outerShdw>
          </a:effectLst>
        </p:spPr>
        <p:txBody>
          <a:bodyPr wrap="square" rtlCol="0">
            <a:spAutoFit/>
          </a:bodyPr>
          <a:lstStyle/>
          <a:p>
            <a:pPr algn="ctr"/>
            <a:r>
              <a:rPr lang="zh-CN" altLang="en-US" sz="2000" b="1" dirty="0" smtClean="0">
                <a:solidFill>
                  <a:srgbClr val="003300"/>
                </a:solidFill>
                <a:latin typeface="+mn-ea"/>
                <a:ea typeface="+mn-ea"/>
              </a:rPr>
              <a:t>高级阶段</a:t>
            </a:r>
          </a:p>
        </p:txBody>
      </p:sp>
      <p:cxnSp>
        <p:nvCxnSpPr>
          <p:cNvPr id="13" name="直接箭头连接符 12"/>
          <p:cNvCxnSpPr/>
          <p:nvPr/>
        </p:nvCxnSpPr>
        <p:spPr>
          <a:xfrm>
            <a:off x="534258" y="5233013"/>
            <a:ext cx="9359900" cy="1588"/>
          </a:xfrm>
          <a:prstGeom prst="straightConnector1">
            <a:avLst/>
          </a:prstGeom>
          <a:ln w="19050">
            <a:solidFill>
              <a:srgbClr val="0033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48640" y="2576268"/>
            <a:ext cx="2913017" cy="369332"/>
          </a:xfrm>
          <a:prstGeom prst="rect">
            <a:avLst/>
          </a:prstGeom>
        </p:spPr>
        <p:txBody>
          <a:bodyPr wrap="square">
            <a:spAutoFit/>
          </a:bodyPr>
          <a:lstStyle/>
          <a:p>
            <a:pPr lvl="0" algn="dist"/>
            <a:r>
              <a:rPr lang="zh-CN" altLang="en-US" sz="1800" b="1" dirty="0" smtClean="0">
                <a:solidFill>
                  <a:srgbClr val="003300"/>
                </a:solidFill>
                <a:latin typeface="微软雅黑"/>
                <a:ea typeface="微软雅黑"/>
              </a:rPr>
              <a:t>观光旅游</a:t>
            </a:r>
          </a:p>
        </p:txBody>
      </p:sp>
      <p:sp>
        <p:nvSpPr>
          <p:cNvPr id="15" name="矩形 14"/>
          <p:cNvSpPr/>
          <p:nvPr/>
        </p:nvSpPr>
        <p:spPr>
          <a:xfrm>
            <a:off x="3723460" y="2284164"/>
            <a:ext cx="2951659" cy="369332"/>
          </a:xfrm>
          <a:prstGeom prst="rect">
            <a:avLst/>
          </a:prstGeom>
        </p:spPr>
        <p:txBody>
          <a:bodyPr wrap="square">
            <a:spAutoFit/>
          </a:bodyPr>
          <a:lstStyle/>
          <a:p>
            <a:pPr lvl="0" algn="dist"/>
            <a:r>
              <a:rPr lang="zh-CN" altLang="en-US" sz="1800" b="1" dirty="0" smtClean="0">
                <a:solidFill>
                  <a:srgbClr val="003300"/>
                </a:solidFill>
                <a:latin typeface="微软雅黑"/>
                <a:ea typeface="微软雅黑"/>
              </a:rPr>
              <a:t>休闲度假旅游</a:t>
            </a:r>
          </a:p>
        </p:txBody>
      </p:sp>
      <p:sp>
        <p:nvSpPr>
          <p:cNvPr id="16" name="矩形 15"/>
          <p:cNvSpPr/>
          <p:nvPr/>
        </p:nvSpPr>
        <p:spPr>
          <a:xfrm>
            <a:off x="6923313" y="1375541"/>
            <a:ext cx="2903311" cy="369332"/>
          </a:xfrm>
          <a:prstGeom prst="rect">
            <a:avLst/>
          </a:prstGeom>
        </p:spPr>
        <p:txBody>
          <a:bodyPr wrap="square">
            <a:spAutoFit/>
          </a:bodyPr>
          <a:lstStyle/>
          <a:p>
            <a:pPr lvl="0" algn="dist"/>
            <a:r>
              <a:rPr lang="zh-CN" altLang="en-US" sz="1800" b="1" dirty="0" smtClean="0">
                <a:solidFill>
                  <a:srgbClr val="003300"/>
                </a:solidFill>
                <a:latin typeface="微软雅黑"/>
                <a:ea typeface="微软雅黑"/>
              </a:rPr>
              <a:t>定制主题游</a:t>
            </a:r>
          </a:p>
        </p:txBody>
      </p:sp>
      <p:grpSp>
        <p:nvGrpSpPr>
          <p:cNvPr id="37" name="组合 36"/>
          <p:cNvGrpSpPr/>
          <p:nvPr/>
        </p:nvGrpSpPr>
        <p:grpSpPr>
          <a:xfrm>
            <a:off x="539750" y="2945600"/>
            <a:ext cx="2862174" cy="2296910"/>
            <a:chOff x="539750" y="2690009"/>
            <a:chExt cx="2862174" cy="2296910"/>
          </a:xfrm>
        </p:grpSpPr>
        <p:sp>
          <p:nvSpPr>
            <p:cNvPr id="6" name="Rectangle 12"/>
            <p:cNvSpPr>
              <a:spLocks noChangeArrowheads="1"/>
            </p:cNvSpPr>
            <p:nvPr/>
          </p:nvSpPr>
          <p:spPr bwMode="auto">
            <a:xfrm>
              <a:off x="626936" y="2690009"/>
              <a:ext cx="2774988" cy="1910908"/>
            </a:xfrm>
            <a:prstGeom prst="rect">
              <a:avLst/>
            </a:prstGeom>
            <a:solidFill>
              <a:srgbClr val="003300">
                <a:alpha val="10196"/>
              </a:srgbClr>
            </a:solidFill>
            <a:ln w="25400">
              <a:noFill/>
              <a:miter lim="800000"/>
              <a:headEnd/>
              <a:tailEnd/>
            </a:ln>
            <a:effectLst>
              <a:outerShdw blurRad="50800" dist="38100" dir="5400000" algn="t" rotWithShape="0">
                <a:prstClr val="black">
                  <a:alpha val="20000"/>
                </a:prstClr>
              </a:outerShdw>
            </a:effectLst>
          </p:spPr>
          <p:txBody>
            <a:bodyPr wrap="square">
              <a:spAutoFit/>
            </a:bodyPr>
            <a:lstStyle/>
            <a:p>
              <a:pPr>
                <a:lnSpc>
                  <a:spcPts val="2400"/>
                </a:lnSpc>
                <a:spcBef>
                  <a:spcPts val="0"/>
                </a:spcBef>
              </a:pPr>
              <a:r>
                <a:rPr lang="zh-CN" altLang="en-US" sz="1600" dirty="0" smtClean="0">
                  <a:solidFill>
                    <a:srgbClr val="003300"/>
                  </a:solidFill>
                  <a:latin typeface="+mn-ea"/>
                  <a:ea typeface="+mn-ea"/>
                </a:rPr>
                <a:t>以观光游为主要特征的旅游形式，其</a:t>
              </a:r>
              <a:r>
                <a:rPr lang="zh-CN" altLang="en-US" sz="1600" dirty="0">
                  <a:solidFill>
                    <a:srgbClr val="003300"/>
                  </a:solidFill>
                  <a:latin typeface="+mn-ea"/>
                  <a:ea typeface="+mn-ea"/>
                </a:rPr>
                <a:t>最明显的特点是以单一的风景、名胜为主要旅游吸引</a:t>
              </a:r>
              <a:r>
                <a:rPr lang="zh-CN" altLang="en-US" sz="1600" dirty="0" smtClean="0">
                  <a:solidFill>
                    <a:srgbClr val="003300"/>
                  </a:solidFill>
                  <a:latin typeface="+mn-ea"/>
                  <a:ea typeface="+mn-ea"/>
                </a:rPr>
                <a:t>物，</a:t>
              </a:r>
              <a:r>
                <a:rPr lang="zh-CN" altLang="en-US" sz="1600" dirty="0">
                  <a:solidFill>
                    <a:srgbClr val="003300"/>
                  </a:solidFill>
                  <a:latin typeface="+mn-ea"/>
                  <a:ea typeface="+mn-ea"/>
                </a:rPr>
                <a:t>以走马观花似的消费方式来完成旅游活动全过程</a:t>
              </a:r>
              <a:r>
                <a:rPr lang="zh-CN" altLang="en-US" sz="1600" dirty="0" smtClean="0">
                  <a:solidFill>
                    <a:srgbClr val="003300"/>
                  </a:solidFill>
                  <a:latin typeface="+mn-ea"/>
                  <a:ea typeface="+mn-ea"/>
                </a:rPr>
                <a:t>。</a:t>
              </a:r>
              <a:endParaRPr lang="zh-CN" altLang="en-US" sz="1600" dirty="0">
                <a:solidFill>
                  <a:srgbClr val="003300"/>
                </a:solidFill>
                <a:latin typeface="+mn-ea"/>
                <a:ea typeface="+mn-ea"/>
              </a:endParaRPr>
            </a:p>
          </p:txBody>
        </p:sp>
        <p:cxnSp>
          <p:nvCxnSpPr>
            <p:cNvPr id="32" name="直接连接符 31"/>
            <p:cNvCxnSpPr/>
            <p:nvPr/>
          </p:nvCxnSpPr>
          <p:spPr>
            <a:xfrm rot="16200000" flipH="1">
              <a:off x="-605959" y="3835718"/>
              <a:ext cx="2296910" cy="5492"/>
            </a:xfrm>
            <a:prstGeom prst="line">
              <a:avLst/>
            </a:prstGeom>
            <a:ln w="19050">
              <a:solidFill>
                <a:srgbClr val="003300"/>
              </a:solidFill>
              <a:tailEnd type="ova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723461" y="2653496"/>
            <a:ext cx="2884527" cy="2573325"/>
            <a:chOff x="3723461" y="2397905"/>
            <a:chExt cx="2884527" cy="2573325"/>
          </a:xfrm>
        </p:grpSpPr>
        <p:sp>
          <p:nvSpPr>
            <p:cNvPr id="11" name="Rectangle 12"/>
            <p:cNvSpPr>
              <a:spLocks noChangeArrowheads="1"/>
            </p:cNvSpPr>
            <p:nvPr/>
          </p:nvSpPr>
          <p:spPr bwMode="auto">
            <a:xfrm>
              <a:off x="3833000" y="2397905"/>
              <a:ext cx="2774988" cy="2218684"/>
            </a:xfrm>
            <a:prstGeom prst="rect">
              <a:avLst/>
            </a:prstGeom>
            <a:solidFill>
              <a:srgbClr val="003300">
                <a:alpha val="10196"/>
              </a:srgbClr>
            </a:solidFill>
            <a:ln w="25400">
              <a:noFill/>
              <a:miter lim="800000"/>
              <a:headEnd/>
              <a:tailEnd/>
            </a:ln>
            <a:effectLst>
              <a:outerShdw blurRad="50800" dist="38100" dir="5400000" algn="t" rotWithShape="0">
                <a:prstClr val="black">
                  <a:alpha val="20000"/>
                </a:prstClr>
              </a:outerShdw>
            </a:effectLst>
          </p:spPr>
          <p:txBody>
            <a:bodyPr wrap="square">
              <a:spAutoFit/>
            </a:bodyPr>
            <a:lstStyle/>
            <a:p>
              <a:pPr>
                <a:lnSpc>
                  <a:spcPts val="2400"/>
                </a:lnSpc>
                <a:spcBef>
                  <a:spcPts val="0"/>
                </a:spcBef>
              </a:pPr>
              <a:r>
                <a:rPr lang="zh-CN" altLang="en-US" sz="1600" dirty="0" smtClean="0">
                  <a:solidFill>
                    <a:srgbClr val="003300"/>
                  </a:solidFill>
                  <a:latin typeface="+mn-ea"/>
                  <a:ea typeface="+mn-ea"/>
                </a:rPr>
                <a:t>以休闲度假游为主要特征的旅游形式，主要为是针对中产阶级的休闲度假游产品。相对</a:t>
              </a:r>
              <a:r>
                <a:rPr lang="zh-CN" altLang="en-US" sz="1600" dirty="0">
                  <a:solidFill>
                    <a:srgbClr val="003300"/>
                  </a:solidFill>
                  <a:latin typeface="+mn-ea"/>
                  <a:ea typeface="+mn-ea"/>
                </a:rPr>
                <a:t>观光旅游活动来说，度假更注重的是在固定旅游目的地的停留，因此对住宿及其</a:t>
              </a:r>
              <a:r>
                <a:rPr lang="zh-CN" altLang="en-US" sz="1600" dirty="0" smtClean="0">
                  <a:solidFill>
                    <a:srgbClr val="003300"/>
                  </a:solidFill>
                  <a:latin typeface="+mn-ea"/>
                  <a:ea typeface="+mn-ea"/>
                </a:rPr>
                <a:t>配套等综合服务要求</a:t>
              </a:r>
              <a:r>
                <a:rPr lang="zh-CN" altLang="en-US" sz="1600" dirty="0">
                  <a:solidFill>
                    <a:srgbClr val="003300"/>
                  </a:solidFill>
                  <a:latin typeface="+mn-ea"/>
                  <a:ea typeface="+mn-ea"/>
                </a:rPr>
                <a:t>较高。</a:t>
              </a:r>
            </a:p>
          </p:txBody>
        </p:sp>
        <p:cxnSp>
          <p:nvCxnSpPr>
            <p:cNvPr id="33" name="直接连接符 32"/>
            <p:cNvCxnSpPr/>
            <p:nvPr/>
          </p:nvCxnSpPr>
          <p:spPr>
            <a:xfrm rot="16200000" flipH="1">
              <a:off x="2442950" y="3687161"/>
              <a:ext cx="2564580" cy="3558"/>
            </a:xfrm>
            <a:prstGeom prst="line">
              <a:avLst/>
            </a:prstGeom>
            <a:ln w="19050">
              <a:solidFill>
                <a:srgbClr val="003300"/>
              </a:solidFill>
              <a:tailEnd type="ova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6900092" y="1737134"/>
            <a:ext cx="2884527" cy="3504584"/>
            <a:chOff x="6900092" y="1481543"/>
            <a:chExt cx="2884527" cy="3504584"/>
          </a:xfrm>
        </p:grpSpPr>
        <p:sp>
          <p:nvSpPr>
            <p:cNvPr id="29" name="Rectangle 4"/>
            <p:cNvSpPr>
              <a:spLocks noChangeArrowheads="1"/>
            </p:cNvSpPr>
            <p:nvPr/>
          </p:nvSpPr>
          <p:spPr bwMode="auto">
            <a:xfrm>
              <a:off x="7009631" y="1483184"/>
              <a:ext cx="2774988" cy="3142014"/>
            </a:xfrm>
            <a:prstGeom prst="rect">
              <a:avLst/>
            </a:prstGeom>
            <a:solidFill>
              <a:srgbClr val="003300">
                <a:alpha val="10196"/>
              </a:srgbClr>
            </a:solidFill>
            <a:ln w="25400">
              <a:noFill/>
              <a:miter lim="800000"/>
              <a:headEnd/>
              <a:tailEnd/>
            </a:ln>
            <a:effectLst>
              <a:outerShdw blurRad="50800" dist="38100" dir="5400000" algn="t" rotWithShape="0">
                <a:prstClr val="black">
                  <a:alpha val="20000"/>
                </a:prstClr>
              </a:outerShdw>
            </a:effectLst>
          </p:spPr>
          <p:txBody>
            <a:bodyPr wrap="square">
              <a:spAutoFit/>
            </a:bodyPr>
            <a:lstStyle/>
            <a:p>
              <a:pPr>
                <a:lnSpc>
                  <a:spcPts val="2400"/>
                </a:lnSpc>
                <a:spcBef>
                  <a:spcPts val="0"/>
                </a:spcBef>
              </a:pPr>
              <a:r>
                <a:rPr lang="zh-CN" altLang="en-US" sz="1600" dirty="0" smtClean="0">
                  <a:solidFill>
                    <a:srgbClr val="003300"/>
                  </a:solidFill>
                  <a:latin typeface="+mn-ea"/>
                  <a:ea typeface="+mn-ea"/>
                </a:rPr>
                <a:t>以定制主题游为主要特色的旅游方式，针对旅游品质需求高的高端消费群体。这类定制旅行产品和大众线路产品有很大不同，它们是旅行社在与客户进行充分沟通，充分了解客户的旅行需求和个人喜好，由专业人员，应用旅行社在旅行线路方面的优势而特别制定的。</a:t>
              </a:r>
              <a:endParaRPr lang="zh-CN" altLang="en-US" sz="1600" dirty="0">
                <a:solidFill>
                  <a:srgbClr val="003300"/>
                </a:solidFill>
                <a:latin typeface="+mn-ea"/>
                <a:ea typeface="+mn-ea"/>
              </a:endParaRPr>
            </a:p>
          </p:txBody>
        </p:sp>
        <p:cxnSp>
          <p:nvCxnSpPr>
            <p:cNvPr id="35" name="直接连接符 34"/>
            <p:cNvCxnSpPr/>
            <p:nvPr/>
          </p:nvCxnSpPr>
          <p:spPr>
            <a:xfrm rot="5400000">
              <a:off x="5150419" y="3231216"/>
              <a:ext cx="3504584" cy="5237"/>
            </a:xfrm>
            <a:prstGeom prst="line">
              <a:avLst/>
            </a:prstGeom>
            <a:ln w="19050">
              <a:solidFill>
                <a:srgbClr val="003300"/>
              </a:solidFill>
              <a:tailEnd type="ova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534390" y="1406529"/>
            <a:ext cx="9365260" cy="3472746"/>
          </a:xfrm>
          <a:prstGeom prst="rect">
            <a:avLst/>
          </a:prstGeom>
          <a:solidFill>
            <a:srgbClr val="003300">
              <a:alpha val="80000"/>
            </a:srgbClr>
          </a:solidFill>
          <a:effectLst>
            <a:outerShdw blurRad="50800" dist="38100" dir="5400000" algn="t" rotWithShape="0">
              <a:prstClr val="black">
                <a:alpha val="20000"/>
              </a:prstClr>
            </a:outerShdw>
          </a:effectLst>
        </p:spPr>
        <p:txBody>
          <a:bodyPr wrap="square" rtlCol="0">
            <a:spAutoFit/>
          </a:bodyPr>
          <a:lstStyle/>
          <a:p>
            <a:pPr algn="ctr">
              <a:lnSpc>
                <a:spcPts val="3200"/>
              </a:lnSpc>
            </a:pPr>
            <a:endParaRPr lang="en-US" altLang="zh-CN" sz="3600" b="1" dirty="0" smtClean="0">
              <a:solidFill>
                <a:schemeClr val="bg2">
                  <a:lumMod val="90000"/>
                </a:schemeClr>
              </a:solidFill>
              <a:latin typeface="+mn-ea"/>
              <a:ea typeface="+mn-ea"/>
            </a:endParaRPr>
          </a:p>
          <a:p>
            <a:pPr algn="ctr">
              <a:lnSpc>
                <a:spcPts val="3200"/>
              </a:lnSpc>
            </a:pPr>
            <a:endParaRPr lang="en-US" altLang="zh-CN" sz="3600" b="1" dirty="0" smtClean="0">
              <a:solidFill>
                <a:schemeClr val="bg2">
                  <a:lumMod val="90000"/>
                </a:schemeClr>
              </a:solidFill>
              <a:latin typeface="+mn-ea"/>
              <a:ea typeface="+mn-ea"/>
            </a:endParaRPr>
          </a:p>
          <a:p>
            <a:pPr algn="ctr"/>
            <a:endParaRPr lang="en-US" altLang="zh-CN" sz="3600" b="1" dirty="0" smtClean="0">
              <a:solidFill>
                <a:schemeClr val="bg2">
                  <a:lumMod val="90000"/>
                </a:schemeClr>
              </a:solidFill>
              <a:latin typeface="+mn-ea"/>
              <a:ea typeface="+mn-ea"/>
            </a:endParaRPr>
          </a:p>
          <a:p>
            <a:pPr algn="ctr"/>
            <a:r>
              <a:rPr lang="zh-CN" altLang="en-US" sz="3600" b="1" dirty="0" smtClean="0">
                <a:solidFill>
                  <a:schemeClr val="bg2">
                    <a:lumMod val="90000"/>
                  </a:schemeClr>
                </a:solidFill>
                <a:latin typeface="+mn-ea"/>
                <a:ea typeface="+mn-ea"/>
              </a:rPr>
              <a:t>阳羡所在旅游市场处于哪个阶段？</a:t>
            </a:r>
            <a:endParaRPr lang="en-US" altLang="zh-CN" sz="3600" b="1" dirty="0" smtClean="0">
              <a:solidFill>
                <a:schemeClr val="bg2">
                  <a:lumMod val="90000"/>
                </a:schemeClr>
              </a:solidFill>
              <a:latin typeface="+mn-ea"/>
              <a:ea typeface="+mn-ea"/>
            </a:endParaRPr>
          </a:p>
          <a:p>
            <a:pPr algn="ctr"/>
            <a:endParaRPr lang="en-US" altLang="zh-CN" sz="3600" b="1" dirty="0" smtClean="0">
              <a:solidFill>
                <a:schemeClr val="bg2">
                  <a:lumMod val="90000"/>
                </a:schemeClr>
              </a:solidFill>
              <a:latin typeface="+mn-ea"/>
              <a:ea typeface="+mn-ea"/>
            </a:endParaRPr>
          </a:p>
          <a:p>
            <a:pPr algn="ctr">
              <a:lnSpc>
                <a:spcPts val="3500"/>
              </a:lnSpc>
            </a:pPr>
            <a:endParaRPr lang="en-US" altLang="zh-CN" sz="3600" b="1" dirty="0" smtClean="0">
              <a:solidFill>
                <a:schemeClr val="bg2">
                  <a:lumMod val="90000"/>
                </a:schemeClr>
              </a:solidFill>
              <a:latin typeface="+mn-ea"/>
              <a:ea typeface="+mn-ea"/>
            </a:endParaRPr>
          </a:p>
          <a:p>
            <a:pPr algn="ctr">
              <a:lnSpc>
                <a:spcPts val="3500"/>
              </a:lnSpc>
            </a:pPr>
            <a:endParaRPr lang="zh-CN" altLang="en-US" sz="3600" b="1" dirty="0" smtClean="0">
              <a:solidFill>
                <a:schemeClr val="bg2">
                  <a:lumMod val="90000"/>
                </a:schemeClr>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Bottom)">
                                      <p:cBhvr>
                                        <p:cTn id="7" dur="500"/>
                                        <p:tgtEl>
                                          <p:spTgt spid="37"/>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slide(fromBottom)">
                                      <p:cBhvr>
                                        <p:cTn id="11" dur="500"/>
                                        <p:tgtEl>
                                          <p:spTgt spid="38"/>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slide(fromBottom)">
                                      <p:cBhvr>
                                        <p:cTn id="15" dur="500"/>
                                        <p:tgtEl>
                                          <p:spTgt spid="39"/>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lide(fromBottom)">
                                      <p:cBhvr>
                                        <p:cTn id="19" dur="500"/>
                                        <p:tgtEl>
                                          <p:spTgt spid="14"/>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lide(fromBottom)">
                                      <p:cBhvr>
                                        <p:cTn id="22" dur="500"/>
                                        <p:tgtEl>
                                          <p:spTgt spid="15"/>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slide(fromBottom)">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slide(fromBottom)">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0" y="287338"/>
            <a:ext cx="10440988" cy="4683125"/>
          </a:xfrm>
          <a:prstGeom prst="rect">
            <a:avLst/>
          </a:prstGeom>
          <a:noFill/>
          <a:ln w="9525">
            <a:noFill/>
            <a:miter lim="800000"/>
            <a:headEnd/>
            <a:tailEnd/>
          </a:ln>
        </p:spPr>
        <p:txBody>
          <a:bodyPr wrap="square">
            <a:spAutoFit/>
          </a:bodyPr>
          <a:lstStyle/>
          <a:p>
            <a:pPr algn="ctr">
              <a:lnSpc>
                <a:spcPts val="2600"/>
              </a:lnSpc>
            </a:pPr>
            <a:endParaRPr lang="en-US" altLang="zh-CN" sz="1800" b="1" dirty="0">
              <a:solidFill>
                <a:srgbClr val="003300"/>
              </a:solidFill>
              <a:ea typeface="微软雅黑" pitchFamily="34" charset="-122"/>
            </a:endParaRPr>
          </a:p>
          <a:p>
            <a:pPr algn="ctr">
              <a:lnSpc>
                <a:spcPts val="2600"/>
              </a:lnSpc>
            </a:pPr>
            <a:endParaRPr lang="en-US" altLang="zh-CN" sz="1800" b="1" dirty="0">
              <a:solidFill>
                <a:srgbClr val="003300"/>
              </a:solidFill>
              <a:ea typeface="微软雅黑" pitchFamily="34" charset="-122"/>
            </a:endParaRPr>
          </a:p>
          <a:p>
            <a:pPr algn="ctr">
              <a:lnSpc>
                <a:spcPts val="2600"/>
              </a:lnSpc>
            </a:pPr>
            <a:endParaRPr lang="en-US" altLang="zh-CN" sz="1800" b="1" dirty="0">
              <a:solidFill>
                <a:srgbClr val="003300"/>
              </a:solidFill>
              <a:ea typeface="微软雅黑" pitchFamily="34" charset="-122"/>
            </a:endParaRPr>
          </a:p>
          <a:p>
            <a:pPr algn="ctr">
              <a:lnSpc>
                <a:spcPts val="2600"/>
              </a:lnSpc>
              <a:spcBef>
                <a:spcPts val="200"/>
              </a:spcBef>
              <a:spcAft>
                <a:spcPts val="200"/>
              </a:spcAft>
            </a:pPr>
            <a:r>
              <a:rPr lang="zh-CN" altLang="en-US" sz="2000" b="1" dirty="0">
                <a:solidFill>
                  <a:srgbClr val="003300"/>
                </a:solidFill>
                <a:ea typeface="微软雅黑" pitchFamily="34" charset="-122"/>
              </a:rPr>
              <a:t>根据国际旅游组织测算</a:t>
            </a:r>
            <a:endParaRPr lang="en-US" altLang="zh-CN" sz="2000" b="1" dirty="0">
              <a:solidFill>
                <a:srgbClr val="003300"/>
              </a:solidFill>
              <a:ea typeface="微软雅黑" pitchFamily="34" charset="-122"/>
            </a:endParaRPr>
          </a:p>
          <a:p>
            <a:pPr algn="ctr">
              <a:lnSpc>
                <a:spcPts val="2600"/>
              </a:lnSpc>
              <a:spcBef>
                <a:spcPts val="200"/>
              </a:spcBef>
              <a:spcAft>
                <a:spcPts val="200"/>
              </a:spcAft>
            </a:pPr>
            <a:r>
              <a:rPr lang="zh-CN" altLang="en-US" sz="2000" b="1" dirty="0">
                <a:solidFill>
                  <a:srgbClr val="003300"/>
                </a:solidFill>
                <a:ea typeface="微软雅黑" pitchFamily="34" charset="-122"/>
              </a:rPr>
              <a:t>当一个国家</a:t>
            </a:r>
            <a:r>
              <a:rPr lang="en-US" altLang="zh-CN" sz="2000" b="1" dirty="0">
                <a:solidFill>
                  <a:srgbClr val="003300"/>
                </a:solidFill>
                <a:ea typeface="微软雅黑" pitchFamily="34" charset="-122"/>
              </a:rPr>
              <a:t>/</a:t>
            </a:r>
            <a:r>
              <a:rPr lang="zh-CN" altLang="en-US" sz="2000" b="1" dirty="0">
                <a:solidFill>
                  <a:srgbClr val="003300"/>
                </a:solidFill>
                <a:ea typeface="微软雅黑" pitchFamily="34" charset="-122"/>
              </a:rPr>
              <a:t>地区人均</a:t>
            </a:r>
            <a:r>
              <a:rPr lang="en-US" altLang="zh-CN" sz="2000" b="1" dirty="0">
                <a:solidFill>
                  <a:srgbClr val="003300"/>
                </a:solidFill>
                <a:ea typeface="微软雅黑" pitchFamily="34" charset="-122"/>
              </a:rPr>
              <a:t>GDP</a:t>
            </a:r>
            <a:r>
              <a:rPr lang="zh-CN" altLang="en-US" sz="2000" b="1" dirty="0" smtClean="0">
                <a:solidFill>
                  <a:srgbClr val="003300"/>
                </a:solidFill>
                <a:ea typeface="微软雅黑" pitchFamily="34" charset="-122"/>
              </a:rPr>
              <a:t>达到</a:t>
            </a:r>
            <a:r>
              <a:rPr lang="en-US" altLang="zh-CN" sz="2000" b="1" dirty="0" smtClean="0">
                <a:solidFill>
                  <a:srgbClr val="003300"/>
                </a:solidFill>
                <a:ea typeface="微软雅黑" pitchFamily="34" charset="-122"/>
              </a:rPr>
              <a:t>3000</a:t>
            </a:r>
            <a:r>
              <a:rPr lang="zh-CN" altLang="en-US" sz="2000" b="1" dirty="0">
                <a:solidFill>
                  <a:srgbClr val="003300"/>
                </a:solidFill>
                <a:ea typeface="微软雅黑" pitchFamily="34" charset="-122"/>
              </a:rPr>
              <a:t>美元时</a:t>
            </a:r>
            <a:endParaRPr lang="en-US" altLang="zh-CN" sz="2000" b="1" dirty="0">
              <a:solidFill>
                <a:srgbClr val="003300"/>
              </a:solidFill>
              <a:ea typeface="微软雅黑" pitchFamily="34" charset="-122"/>
            </a:endParaRPr>
          </a:p>
          <a:p>
            <a:pPr algn="ctr">
              <a:lnSpc>
                <a:spcPts val="2600"/>
              </a:lnSpc>
              <a:spcBef>
                <a:spcPts val="200"/>
              </a:spcBef>
              <a:spcAft>
                <a:spcPts val="200"/>
              </a:spcAft>
            </a:pPr>
            <a:r>
              <a:rPr lang="zh-CN" altLang="en-US" sz="2000" b="1" dirty="0" smtClean="0">
                <a:solidFill>
                  <a:srgbClr val="003300"/>
                </a:solidFill>
                <a:ea typeface="微软雅黑" pitchFamily="34" charset="-122"/>
              </a:rPr>
              <a:t>其旅游业将</a:t>
            </a:r>
            <a:r>
              <a:rPr lang="zh-CN" altLang="en-US" sz="2000" b="1" dirty="0">
                <a:solidFill>
                  <a:srgbClr val="003300"/>
                </a:solidFill>
                <a:ea typeface="微软雅黑" pitchFamily="34" charset="-122"/>
              </a:rPr>
              <a:t>从观光向休闲度假转型</a:t>
            </a:r>
            <a:endParaRPr lang="en-US" altLang="zh-CN" sz="2000" b="1" dirty="0">
              <a:solidFill>
                <a:srgbClr val="003300"/>
              </a:solidFill>
              <a:ea typeface="微软雅黑" pitchFamily="34" charset="-122"/>
            </a:endParaRPr>
          </a:p>
          <a:p>
            <a:pPr algn="ctr">
              <a:lnSpc>
                <a:spcPts val="2600"/>
              </a:lnSpc>
              <a:spcBef>
                <a:spcPts val="200"/>
              </a:spcBef>
              <a:spcAft>
                <a:spcPts val="200"/>
              </a:spcAft>
            </a:pPr>
            <a:r>
              <a:rPr lang="zh-CN" altLang="en-US" sz="2000" b="1" dirty="0">
                <a:solidFill>
                  <a:srgbClr val="003300"/>
                </a:solidFill>
                <a:ea typeface="微软雅黑" pitchFamily="34" charset="-122"/>
              </a:rPr>
              <a:t>当超出</a:t>
            </a:r>
            <a:r>
              <a:rPr lang="en-US" altLang="zh-CN" sz="2000" b="1" dirty="0">
                <a:solidFill>
                  <a:srgbClr val="003300"/>
                </a:solidFill>
                <a:ea typeface="微软雅黑" pitchFamily="34" charset="-122"/>
              </a:rPr>
              <a:t>5000</a:t>
            </a:r>
            <a:r>
              <a:rPr lang="zh-CN" altLang="en-US" sz="2000" b="1" dirty="0">
                <a:solidFill>
                  <a:srgbClr val="003300"/>
                </a:solidFill>
                <a:ea typeface="微软雅黑" pitchFamily="34" charset="-122"/>
              </a:rPr>
              <a:t>美元时</a:t>
            </a:r>
            <a:endParaRPr lang="en-US" altLang="zh-CN" sz="2000" b="1" dirty="0">
              <a:solidFill>
                <a:srgbClr val="003300"/>
              </a:solidFill>
              <a:ea typeface="微软雅黑" pitchFamily="34" charset="-122"/>
            </a:endParaRPr>
          </a:p>
          <a:p>
            <a:pPr algn="ctr">
              <a:lnSpc>
                <a:spcPts val="2600"/>
              </a:lnSpc>
              <a:spcBef>
                <a:spcPts val="200"/>
              </a:spcBef>
              <a:spcAft>
                <a:spcPts val="200"/>
              </a:spcAft>
            </a:pPr>
            <a:r>
              <a:rPr lang="zh-CN" altLang="en-US" sz="2000" b="1" dirty="0" smtClean="0">
                <a:solidFill>
                  <a:srgbClr val="003300"/>
                </a:solidFill>
                <a:ea typeface="微软雅黑" pitchFamily="34" charset="-122"/>
              </a:rPr>
              <a:t>则度假</a:t>
            </a:r>
            <a:r>
              <a:rPr lang="zh-CN" altLang="en-US" sz="2000" b="1" dirty="0">
                <a:solidFill>
                  <a:srgbClr val="003300"/>
                </a:solidFill>
                <a:ea typeface="微软雅黑" pitchFamily="34" charset="-122"/>
              </a:rPr>
              <a:t>市场开始成熟</a:t>
            </a:r>
            <a:endParaRPr lang="en-US" altLang="zh-CN" sz="2000" b="1" dirty="0">
              <a:solidFill>
                <a:srgbClr val="003300"/>
              </a:solidFill>
              <a:ea typeface="微软雅黑" pitchFamily="34" charset="-122"/>
            </a:endParaRPr>
          </a:p>
          <a:p>
            <a:pPr algn="ctr">
              <a:lnSpc>
                <a:spcPts val="2600"/>
              </a:lnSpc>
            </a:pPr>
            <a:endParaRPr lang="en-US" altLang="zh-CN" sz="1800" b="1" dirty="0">
              <a:solidFill>
                <a:srgbClr val="003300"/>
              </a:solidFill>
              <a:ea typeface="微软雅黑" pitchFamily="34" charset="-122"/>
            </a:endParaRPr>
          </a:p>
          <a:p>
            <a:pPr algn="ctr">
              <a:lnSpc>
                <a:spcPts val="2600"/>
              </a:lnSpc>
            </a:pPr>
            <a:r>
              <a:rPr lang="zh-CN" altLang="en-US" b="1" dirty="0" smtClean="0">
                <a:solidFill>
                  <a:srgbClr val="003300"/>
                </a:solidFill>
                <a:ea typeface="微软雅黑" pitchFamily="34" charset="-122"/>
              </a:rPr>
              <a:t>那么，我们的市场达到这个指标了吗？</a:t>
            </a:r>
            <a:endParaRPr lang="en-US" altLang="zh-CN" b="1" dirty="0">
              <a:solidFill>
                <a:srgbClr val="003300"/>
              </a:solidFill>
              <a:ea typeface="微软雅黑" pitchFamily="34" charset="-122"/>
            </a:endParaRPr>
          </a:p>
          <a:p>
            <a:pPr algn="ctr">
              <a:lnSpc>
                <a:spcPts val="2600"/>
              </a:lnSpc>
            </a:pPr>
            <a:endParaRPr lang="en-US" altLang="zh-CN" sz="1800" b="1" dirty="0">
              <a:solidFill>
                <a:srgbClr val="003300"/>
              </a:solidFill>
              <a:ea typeface="微软雅黑" pitchFamily="34" charset="-122"/>
            </a:endParaRPr>
          </a:p>
          <a:p>
            <a:pPr algn="ctr">
              <a:lnSpc>
                <a:spcPts val="2600"/>
              </a:lnSpc>
            </a:pPr>
            <a:endParaRPr lang="en-US" altLang="zh-CN" sz="1800" b="1" dirty="0">
              <a:solidFill>
                <a:srgbClr val="003300"/>
              </a:solidFill>
              <a:ea typeface="微软雅黑" pitchFamily="34" charset="-122"/>
            </a:endParaRPr>
          </a:p>
          <a:p>
            <a:pPr algn="ctr">
              <a:lnSpc>
                <a:spcPts val="2600"/>
              </a:lnSpc>
            </a:pPr>
            <a:endParaRPr lang="zh-CN" altLang="en-US" sz="1800" b="1" dirty="0">
              <a:solidFill>
                <a:srgbClr val="003300"/>
              </a:solidFill>
              <a:ea typeface="微软雅黑" pitchFamily="34" charset="-122"/>
            </a:endParaRPr>
          </a:p>
        </p:txBody>
      </p:sp>
      <p:grpSp>
        <p:nvGrpSpPr>
          <p:cNvPr id="13" name="组合 12"/>
          <p:cNvGrpSpPr/>
          <p:nvPr/>
        </p:nvGrpSpPr>
        <p:grpSpPr>
          <a:xfrm>
            <a:off x="0" y="1192976"/>
            <a:ext cx="10440988" cy="4277546"/>
            <a:chOff x="-794" y="1150938"/>
            <a:chExt cx="10440988" cy="4277546"/>
          </a:xfrm>
        </p:grpSpPr>
        <p:sp>
          <p:nvSpPr>
            <p:cNvPr id="11" name="矩形 10"/>
            <p:cNvSpPr/>
            <p:nvPr/>
          </p:nvSpPr>
          <p:spPr>
            <a:xfrm>
              <a:off x="-794" y="1150938"/>
              <a:ext cx="10440988" cy="3529012"/>
            </a:xfrm>
            <a:prstGeom prst="rect">
              <a:avLst/>
            </a:prstGeom>
            <a:solidFill>
              <a:srgbClr val="DDD9C3">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64265" y="1291461"/>
              <a:ext cx="8945563" cy="4137023"/>
              <a:chOff x="364265" y="1291461"/>
              <a:chExt cx="8945563" cy="4137023"/>
            </a:xfrm>
          </p:grpSpPr>
          <p:grpSp>
            <p:nvGrpSpPr>
              <p:cNvPr id="9" name="组合 8"/>
              <p:cNvGrpSpPr/>
              <p:nvPr/>
            </p:nvGrpSpPr>
            <p:grpSpPr>
              <a:xfrm>
                <a:off x="3057992" y="1291461"/>
                <a:ext cx="4281783" cy="757185"/>
                <a:chOff x="2655500" y="1292225"/>
                <a:chExt cx="4281783" cy="757185"/>
              </a:xfrm>
            </p:grpSpPr>
            <p:sp>
              <p:nvSpPr>
                <p:cNvPr id="6" name="TextBox 5"/>
                <p:cNvSpPr txBox="1"/>
                <p:nvPr/>
              </p:nvSpPr>
              <p:spPr>
                <a:xfrm>
                  <a:off x="2655500" y="1292225"/>
                  <a:ext cx="4281783" cy="400050"/>
                </a:xfrm>
                <a:prstGeom prst="rect">
                  <a:avLst/>
                </a:prstGeom>
                <a:noFill/>
                <a:effectLst>
                  <a:outerShdw blurRad="50800" dist="38100" dir="5400000" algn="t" rotWithShape="0">
                    <a:prstClr val="black">
                      <a:alpha val="20000"/>
                    </a:prstClr>
                  </a:outerShdw>
                </a:effectLst>
              </p:spPr>
              <p:txBody>
                <a:bodyPr wrap="square">
                  <a:spAutoFit/>
                </a:bodyPr>
                <a:lstStyle/>
                <a:p>
                  <a:pPr algn="ctr" fontAlgn="auto">
                    <a:spcBef>
                      <a:spcPts val="0"/>
                    </a:spcBef>
                    <a:spcAft>
                      <a:spcPts val="0"/>
                    </a:spcAft>
                    <a:defRPr/>
                  </a:pPr>
                  <a:r>
                    <a:rPr lang="zh-CN" altLang="en-US" sz="2000" b="1" dirty="0">
                      <a:latin typeface="Arial" pitchFamily="34" charset="0"/>
                      <a:ea typeface="微软雅黑" pitchFamily="34" charset="-122"/>
                    </a:rPr>
                    <a:t>长三角各城市</a:t>
                  </a:r>
                  <a:r>
                    <a:rPr lang="zh-CN" altLang="en-US" sz="2000" b="1" dirty="0" smtClean="0">
                      <a:latin typeface="Arial" pitchFamily="34" charset="0"/>
                      <a:ea typeface="微软雅黑" pitchFamily="34" charset="-122"/>
                    </a:rPr>
                    <a:t>人均</a:t>
                  </a:r>
                  <a:r>
                    <a:rPr lang="en-US" altLang="zh-CN" sz="2000" b="1" dirty="0" smtClean="0">
                      <a:latin typeface="Arial" pitchFamily="34" charset="0"/>
                      <a:ea typeface="微软雅黑" pitchFamily="34" charset="-122"/>
                    </a:rPr>
                    <a:t>GDP</a:t>
                  </a:r>
                  <a:r>
                    <a:rPr lang="zh-CN" altLang="en-US" sz="2000" b="1" dirty="0">
                      <a:latin typeface="Arial" pitchFamily="34" charset="0"/>
                      <a:ea typeface="微软雅黑" pitchFamily="34" charset="-122"/>
                    </a:rPr>
                    <a:t>情况</a:t>
                  </a:r>
                </a:p>
              </p:txBody>
            </p:sp>
            <p:sp>
              <p:nvSpPr>
                <p:cNvPr id="7" name="TextBox 6"/>
                <p:cNvSpPr txBox="1"/>
                <p:nvPr/>
              </p:nvSpPr>
              <p:spPr>
                <a:xfrm>
                  <a:off x="3325772" y="1741435"/>
                  <a:ext cx="2952750" cy="307975"/>
                </a:xfrm>
                <a:prstGeom prst="rect">
                  <a:avLst/>
                </a:prstGeom>
                <a:noFill/>
                <a:effectLst>
                  <a:outerShdw blurRad="50800" dist="38100" dir="5400000" algn="t" rotWithShape="0">
                    <a:prstClr val="black">
                      <a:alpha val="20000"/>
                    </a:prstClr>
                  </a:outerShdw>
                </a:effectLst>
              </p:spPr>
              <p:txBody>
                <a:bodyPr>
                  <a:spAutoFit/>
                </a:bodyPr>
                <a:lstStyle/>
                <a:p>
                  <a:pPr algn="ctr" fontAlgn="auto">
                    <a:spcBef>
                      <a:spcPts val="0"/>
                    </a:spcBef>
                    <a:spcAft>
                      <a:spcPts val="0"/>
                    </a:spcAft>
                    <a:defRPr/>
                  </a:pPr>
                  <a:r>
                    <a:rPr lang="zh-CN" altLang="en-US" sz="1400" b="1" dirty="0">
                      <a:solidFill>
                        <a:srgbClr val="003300"/>
                      </a:solidFill>
                      <a:latin typeface="Arial" pitchFamily="34" charset="0"/>
                      <a:ea typeface="微软雅黑" pitchFamily="34" charset="-122"/>
                    </a:rPr>
                    <a:t>数据来源：统计局，</a:t>
                  </a:r>
                  <a:r>
                    <a:rPr lang="en-US" altLang="zh-CN" sz="1400" b="1" dirty="0">
                      <a:solidFill>
                        <a:srgbClr val="003300"/>
                      </a:solidFill>
                      <a:latin typeface="Arial" pitchFamily="34" charset="0"/>
                      <a:ea typeface="微软雅黑" pitchFamily="34" charset="-122"/>
                    </a:rPr>
                    <a:t>2008</a:t>
                  </a:r>
                  <a:endParaRPr lang="zh-CN" altLang="en-US" sz="1400" b="1" dirty="0">
                    <a:solidFill>
                      <a:srgbClr val="003300"/>
                    </a:solidFill>
                    <a:latin typeface="Arial" pitchFamily="34" charset="0"/>
                    <a:ea typeface="微软雅黑" pitchFamily="34" charset="-122"/>
                  </a:endParaRPr>
                </a:p>
              </p:txBody>
            </p:sp>
          </p:grpSp>
          <p:graphicFrame>
            <p:nvGraphicFramePr>
              <p:cNvPr id="24579" name="图表 7"/>
              <p:cNvGraphicFramePr>
                <a:graphicFrameLocks/>
              </p:cNvGraphicFramePr>
              <p:nvPr/>
            </p:nvGraphicFramePr>
            <p:xfrm>
              <a:off x="364265" y="2123309"/>
              <a:ext cx="8945563" cy="3305175"/>
            </p:xfrm>
            <a:graphic>
              <a:graphicData uri="http://schemas.openxmlformats.org/presentationml/2006/ole">
                <p:oleObj spid="_x0000_s64514" r:id="rId4" imgW="8943607" imgH="3304318" progId="Excel.Sheet.8">
                  <p:embed/>
                </p:oleObj>
              </a:graphicData>
            </a:graphic>
          </p:graphicFrame>
        </p:grpSp>
      </p:grpSp>
      <p:sp>
        <p:nvSpPr>
          <p:cNvPr id="8" name="矩形 7"/>
          <p:cNvSpPr/>
          <p:nvPr/>
        </p:nvSpPr>
        <p:spPr>
          <a:xfrm>
            <a:off x="794" y="2233263"/>
            <a:ext cx="10440988" cy="1092607"/>
          </a:xfrm>
          <a:prstGeom prst="rect">
            <a:avLst/>
          </a:prstGeom>
          <a:solidFill>
            <a:srgbClr val="003300">
              <a:alpha val="69804"/>
            </a:srgbClr>
          </a:solidFill>
        </p:spPr>
        <p:txBody>
          <a:bodyPr wrap="square">
            <a:spAutoFit/>
          </a:bodyPr>
          <a:lstStyle/>
          <a:p>
            <a:pPr lvl="0" algn="ctr">
              <a:lnSpc>
                <a:spcPts val="2600"/>
              </a:lnSpc>
            </a:pPr>
            <a:endParaRPr lang="en-US" altLang="zh-CN" b="1" dirty="0" smtClean="0">
              <a:solidFill>
                <a:schemeClr val="bg2">
                  <a:lumMod val="90000"/>
                </a:schemeClr>
              </a:solidFill>
              <a:ea typeface="微软雅黑" pitchFamily="34" charset="-122"/>
            </a:endParaRPr>
          </a:p>
          <a:p>
            <a:pPr lvl="0" algn="ctr">
              <a:lnSpc>
                <a:spcPts val="2600"/>
              </a:lnSpc>
            </a:pPr>
            <a:r>
              <a:rPr lang="zh-CN" altLang="en-US" b="1" dirty="0" smtClean="0">
                <a:solidFill>
                  <a:schemeClr val="bg2">
                    <a:lumMod val="90000"/>
                  </a:schemeClr>
                </a:solidFill>
                <a:ea typeface="微软雅黑" pitchFamily="34" charset="-122"/>
              </a:rPr>
              <a:t>目前长三角各城市的人均</a:t>
            </a:r>
            <a:r>
              <a:rPr lang="en-US" altLang="zh-CN" b="1" dirty="0" smtClean="0">
                <a:solidFill>
                  <a:schemeClr val="bg2">
                    <a:lumMod val="90000"/>
                  </a:schemeClr>
                </a:solidFill>
                <a:ea typeface="微软雅黑" pitchFamily="34" charset="-122"/>
              </a:rPr>
              <a:t>GDP</a:t>
            </a:r>
            <a:r>
              <a:rPr lang="zh-CN" altLang="en-US" b="1" dirty="0" smtClean="0">
                <a:solidFill>
                  <a:schemeClr val="bg2">
                    <a:lumMod val="90000"/>
                  </a:schemeClr>
                </a:solidFill>
                <a:ea typeface="微软雅黑" pitchFamily="34" charset="-122"/>
              </a:rPr>
              <a:t>均已超过</a:t>
            </a:r>
            <a:r>
              <a:rPr lang="en-US" altLang="zh-CN" b="1" dirty="0" smtClean="0">
                <a:solidFill>
                  <a:schemeClr val="bg2">
                    <a:lumMod val="90000"/>
                  </a:schemeClr>
                </a:solidFill>
                <a:ea typeface="微软雅黑" pitchFamily="34" charset="-122"/>
              </a:rPr>
              <a:t>5000</a:t>
            </a:r>
            <a:r>
              <a:rPr lang="zh-CN" altLang="en-US" b="1" dirty="0" smtClean="0">
                <a:solidFill>
                  <a:schemeClr val="bg2">
                    <a:lumMod val="90000"/>
                  </a:schemeClr>
                </a:solidFill>
                <a:ea typeface="微软雅黑" pitchFamily="34" charset="-122"/>
              </a:rPr>
              <a:t>美元</a:t>
            </a:r>
            <a:endParaRPr lang="en-US" altLang="zh-CN" b="1" dirty="0" smtClean="0">
              <a:solidFill>
                <a:schemeClr val="bg2">
                  <a:lumMod val="90000"/>
                </a:schemeClr>
              </a:solidFill>
              <a:ea typeface="微软雅黑" pitchFamily="34" charset="-122"/>
            </a:endParaRPr>
          </a:p>
          <a:p>
            <a:pPr lvl="0" algn="ctr">
              <a:lnSpc>
                <a:spcPts val="2600"/>
              </a:lnSpc>
            </a:pPr>
            <a:endParaRPr lang="en-US" altLang="zh-CN" b="1" dirty="0">
              <a:solidFill>
                <a:schemeClr val="bg2">
                  <a:lumMod val="90000"/>
                </a:schemeClr>
              </a:solidFill>
              <a:ea typeface="微软雅黑" pitchFamily="34" charset="-122"/>
            </a:endParaRPr>
          </a:p>
        </p:txBody>
      </p:sp>
      <p:sp>
        <p:nvSpPr>
          <p:cNvPr id="4" name="TextBox 3"/>
          <p:cNvSpPr txBox="1">
            <a:spLocks noChangeArrowheads="1"/>
          </p:cNvSpPr>
          <p:nvPr/>
        </p:nvSpPr>
        <p:spPr bwMode="auto">
          <a:xfrm>
            <a:off x="0" y="1345560"/>
            <a:ext cx="10440988" cy="3170099"/>
          </a:xfrm>
          <a:prstGeom prst="rect">
            <a:avLst/>
          </a:prstGeom>
          <a:solidFill>
            <a:srgbClr val="003300">
              <a:alpha val="89803"/>
            </a:srgbClr>
          </a:solidFill>
          <a:ln w="9525">
            <a:solidFill>
              <a:srgbClr val="003300"/>
            </a:solidFill>
            <a:miter lim="800000"/>
            <a:headEnd/>
            <a:tailEnd/>
          </a:ln>
        </p:spPr>
        <p:txBody>
          <a:bodyPr wrap="square">
            <a:spAutoFit/>
          </a:bodyPr>
          <a:lstStyle/>
          <a:p>
            <a:pPr algn="ctr">
              <a:lnSpc>
                <a:spcPts val="4000"/>
              </a:lnSpc>
            </a:pPr>
            <a:endParaRPr lang="en-US" altLang="zh-CN" sz="2800" b="1" dirty="0">
              <a:solidFill>
                <a:srgbClr val="C5F123"/>
              </a:solidFill>
              <a:ea typeface="微软雅黑" pitchFamily="34" charset="-122"/>
            </a:endParaRPr>
          </a:p>
          <a:p>
            <a:pPr algn="ctr">
              <a:lnSpc>
                <a:spcPts val="4000"/>
              </a:lnSpc>
            </a:pPr>
            <a:r>
              <a:rPr lang="zh-CN" altLang="en-US" sz="2800" b="1" dirty="0" smtClean="0">
                <a:solidFill>
                  <a:srgbClr val="C5F123"/>
                </a:solidFill>
                <a:ea typeface="微软雅黑" pitchFamily="34" charset="-122"/>
              </a:rPr>
              <a:t>结论</a:t>
            </a:r>
            <a:r>
              <a:rPr lang="en-US" altLang="zh-CN" sz="2800" b="1" dirty="0" smtClean="0">
                <a:solidFill>
                  <a:srgbClr val="C5F123"/>
                </a:solidFill>
                <a:ea typeface="微软雅黑" pitchFamily="34" charset="-122"/>
              </a:rPr>
              <a:t>1  </a:t>
            </a:r>
            <a:r>
              <a:rPr lang="zh-CN" altLang="en-US" sz="2800" b="1" dirty="0" smtClean="0">
                <a:solidFill>
                  <a:srgbClr val="C5F123"/>
                </a:solidFill>
                <a:ea typeface="微软雅黑" pitchFamily="34" charset="-122"/>
              </a:rPr>
              <a:t>市场层面   </a:t>
            </a:r>
            <a:endParaRPr lang="en-US" altLang="zh-CN" sz="2800" b="1" dirty="0" smtClean="0">
              <a:solidFill>
                <a:srgbClr val="C5F123"/>
              </a:solidFill>
              <a:ea typeface="微软雅黑" pitchFamily="34" charset="-122"/>
            </a:endParaRPr>
          </a:p>
          <a:p>
            <a:pPr algn="ctr">
              <a:lnSpc>
                <a:spcPts val="4000"/>
              </a:lnSpc>
            </a:pPr>
            <a:r>
              <a:rPr lang="zh-CN" altLang="en-US" sz="2800" b="1" dirty="0" smtClean="0">
                <a:solidFill>
                  <a:srgbClr val="C5F123"/>
                </a:solidFill>
                <a:ea typeface="微软雅黑" pitchFamily="34" charset="-122"/>
              </a:rPr>
              <a:t>阳羡旅游的主体市场</a:t>
            </a:r>
            <a:r>
              <a:rPr lang="en-US" altLang="zh-CN" sz="2800" b="1" dirty="0" smtClean="0">
                <a:solidFill>
                  <a:srgbClr val="C5F123"/>
                </a:solidFill>
                <a:ea typeface="微软雅黑" pitchFamily="34" charset="-122"/>
              </a:rPr>
              <a:t>——</a:t>
            </a:r>
            <a:r>
              <a:rPr lang="zh-CN" altLang="en-US" sz="2800" b="1" dirty="0" smtClean="0">
                <a:solidFill>
                  <a:srgbClr val="C5F123"/>
                </a:solidFill>
                <a:ea typeface="微软雅黑" pitchFamily="34" charset="-122"/>
              </a:rPr>
              <a:t>长</a:t>
            </a:r>
            <a:r>
              <a:rPr lang="zh-CN" altLang="en-US" sz="2800" b="1" dirty="0">
                <a:solidFill>
                  <a:srgbClr val="C5F123"/>
                </a:solidFill>
                <a:ea typeface="微软雅黑" pitchFamily="34" charset="-122"/>
              </a:rPr>
              <a:t>三</a:t>
            </a:r>
            <a:r>
              <a:rPr lang="zh-CN" altLang="en-US" sz="2800" b="1" dirty="0" smtClean="0">
                <a:solidFill>
                  <a:srgbClr val="C5F123"/>
                </a:solidFill>
                <a:ea typeface="微软雅黑" pitchFamily="34" charset="-122"/>
              </a:rPr>
              <a:t>角地区</a:t>
            </a:r>
            <a:endParaRPr lang="en-US" altLang="zh-CN" sz="2800" b="1" dirty="0" smtClean="0">
              <a:solidFill>
                <a:srgbClr val="C5F123"/>
              </a:solidFill>
              <a:ea typeface="微软雅黑" pitchFamily="34" charset="-122"/>
            </a:endParaRPr>
          </a:p>
          <a:p>
            <a:pPr algn="ctr">
              <a:lnSpc>
                <a:spcPts val="4000"/>
              </a:lnSpc>
            </a:pPr>
            <a:r>
              <a:rPr lang="zh-CN" altLang="en-US" sz="2800" b="1" dirty="0" smtClean="0">
                <a:solidFill>
                  <a:srgbClr val="C5F123"/>
                </a:solidFill>
                <a:ea typeface="微软雅黑" pitchFamily="34" charset="-122"/>
              </a:rPr>
              <a:t>已经具备进入</a:t>
            </a:r>
            <a:r>
              <a:rPr lang="zh-CN" altLang="en-US" sz="2800" b="1" dirty="0">
                <a:solidFill>
                  <a:srgbClr val="C5F123"/>
                </a:solidFill>
                <a:ea typeface="微软雅黑" pitchFamily="34" charset="-122"/>
              </a:rPr>
              <a:t>休闲</a:t>
            </a:r>
            <a:r>
              <a:rPr lang="zh-CN" altLang="en-US" sz="2800" b="1" dirty="0" smtClean="0">
                <a:solidFill>
                  <a:srgbClr val="C5F123"/>
                </a:solidFill>
                <a:ea typeface="微软雅黑" pitchFamily="34" charset="-122"/>
              </a:rPr>
              <a:t>度假旅游的经济条件</a:t>
            </a:r>
            <a:endParaRPr lang="en-US" altLang="zh-CN" sz="2800" b="1" dirty="0">
              <a:solidFill>
                <a:srgbClr val="C5F123"/>
              </a:solidFill>
              <a:ea typeface="微软雅黑" pitchFamily="34" charset="-122"/>
            </a:endParaRPr>
          </a:p>
          <a:p>
            <a:pPr algn="ctr">
              <a:lnSpc>
                <a:spcPts val="4000"/>
              </a:lnSpc>
            </a:pPr>
            <a:endParaRPr lang="en-US" altLang="zh-CN" sz="2800" b="1" dirty="0">
              <a:solidFill>
                <a:srgbClr val="C5F123"/>
              </a:solidFill>
              <a:ea typeface="微软雅黑" pitchFamily="34" charset="-122"/>
            </a:endParaRPr>
          </a:p>
          <a:p>
            <a:pPr algn="ctr">
              <a:lnSpc>
                <a:spcPts val="4000"/>
              </a:lnSpc>
            </a:pPr>
            <a:endParaRPr lang="zh-CN" altLang="en-US" sz="2800" b="1" dirty="0">
              <a:solidFill>
                <a:srgbClr val="C5F123"/>
              </a:solidFill>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out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6769100" y="5339587"/>
            <a:ext cx="3130550" cy="307975"/>
          </a:xfrm>
          <a:prstGeom prst="rect">
            <a:avLst/>
          </a:prstGeom>
          <a:noFill/>
          <a:ln w="9525">
            <a:noFill/>
            <a:miter lim="800000"/>
            <a:headEnd/>
            <a:tailEnd/>
          </a:ln>
        </p:spPr>
        <p:txBody>
          <a:bodyPr>
            <a:spAutoFit/>
          </a:bodyPr>
          <a:lstStyle/>
          <a:p>
            <a:pPr algn="r"/>
            <a:r>
              <a:rPr lang="zh-CN" altLang="en-US" sz="1400" b="1" dirty="0">
                <a:solidFill>
                  <a:srgbClr val="003300"/>
                </a:solidFill>
                <a:ea typeface="微软雅黑" pitchFamily="34" charset="-122"/>
              </a:rPr>
              <a:t>数据</a:t>
            </a:r>
            <a:r>
              <a:rPr lang="zh-CN" altLang="en-US" sz="1400" b="1" dirty="0" smtClean="0">
                <a:solidFill>
                  <a:srgbClr val="003300"/>
                </a:solidFill>
                <a:ea typeface="微软雅黑" pitchFamily="34" charset="-122"/>
              </a:rPr>
              <a:t>来源南方网</a:t>
            </a:r>
            <a:r>
              <a:rPr lang="zh-CN" altLang="en-US" sz="1400" b="1" dirty="0">
                <a:solidFill>
                  <a:srgbClr val="003300"/>
                </a:solidFill>
                <a:ea typeface="微软雅黑" pitchFamily="34" charset="-122"/>
              </a:rPr>
              <a:t>，</a:t>
            </a:r>
            <a:r>
              <a:rPr lang="en-US" altLang="zh-CN" sz="1400" b="1" dirty="0">
                <a:solidFill>
                  <a:srgbClr val="003300"/>
                </a:solidFill>
                <a:ea typeface="微软雅黑" pitchFamily="34" charset="-122"/>
              </a:rPr>
              <a:t>2010</a:t>
            </a:r>
            <a:endParaRPr lang="zh-CN" altLang="en-US" sz="1400" b="1" dirty="0">
              <a:solidFill>
                <a:srgbClr val="003300"/>
              </a:solidFill>
              <a:ea typeface="微软雅黑" pitchFamily="34" charset="-122"/>
            </a:endParaRPr>
          </a:p>
        </p:txBody>
      </p:sp>
      <p:sp>
        <p:nvSpPr>
          <p:cNvPr id="8" name="矩形 7"/>
          <p:cNvSpPr/>
          <p:nvPr/>
        </p:nvSpPr>
        <p:spPr>
          <a:xfrm>
            <a:off x="478676" y="1594619"/>
            <a:ext cx="8027988" cy="338554"/>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1600" dirty="0" smtClean="0">
                <a:solidFill>
                  <a:srgbClr val="003300"/>
                </a:solidFill>
                <a:latin typeface="微软雅黑" pitchFamily="34" charset="-122"/>
                <a:ea typeface="微软雅黑" pitchFamily="34" charset="-122"/>
              </a:rPr>
              <a:t>据调查，全世界人口中有</a:t>
            </a:r>
            <a:r>
              <a:rPr lang="en-US" sz="1600" dirty="0" smtClean="0">
                <a:solidFill>
                  <a:srgbClr val="003300"/>
                </a:solidFill>
                <a:latin typeface="微软雅黑" pitchFamily="34" charset="-122"/>
                <a:ea typeface="微软雅黑" pitchFamily="34" charset="-122"/>
              </a:rPr>
              <a:t>70</a:t>
            </a:r>
            <a:r>
              <a:rPr lang="zh-CN" altLang="en-US" sz="1600" dirty="0" smtClean="0">
                <a:solidFill>
                  <a:srgbClr val="003300"/>
                </a:solidFill>
                <a:latin typeface="微软雅黑" pitchFamily="34" charset="-122"/>
                <a:ea typeface="微软雅黑" pitchFamily="34" charset="-122"/>
              </a:rPr>
              <a:t>％的人处于亚健康状态。</a:t>
            </a:r>
            <a:endParaRPr lang="en-US" sz="1600" dirty="0">
              <a:solidFill>
                <a:srgbClr val="003300"/>
              </a:solidFill>
              <a:latin typeface="微软雅黑" pitchFamily="34" charset="-122"/>
              <a:ea typeface="微软雅黑" pitchFamily="34" charset="-122"/>
            </a:endParaRPr>
          </a:p>
        </p:txBody>
      </p:sp>
      <p:sp>
        <p:nvSpPr>
          <p:cNvPr id="10" name="矩形 9"/>
          <p:cNvSpPr/>
          <p:nvPr/>
        </p:nvSpPr>
        <p:spPr>
          <a:xfrm>
            <a:off x="473804" y="1886723"/>
            <a:ext cx="8027988" cy="338554"/>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1600" dirty="0" smtClean="0">
                <a:solidFill>
                  <a:srgbClr val="003300"/>
                </a:solidFill>
                <a:latin typeface="微软雅黑" pitchFamily="34" charset="-122"/>
                <a:ea typeface="微软雅黑" pitchFamily="34" charset="-122"/>
              </a:rPr>
              <a:t>另据北京市市体检中心公布，在例行的健康体检中，</a:t>
            </a:r>
            <a:r>
              <a:rPr lang="en-US" sz="1600" dirty="0" smtClean="0">
                <a:solidFill>
                  <a:srgbClr val="003300"/>
                </a:solidFill>
                <a:latin typeface="微软雅黑" pitchFamily="34" charset="-122"/>
                <a:ea typeface="微软雅黑" pitchFamily="34" charset="-122"/>
              </a:rPr>
              <a:t>94%</a:t>
            </a:r>
            <a:r>
              <a:rPr lang="zh-CN" altLang="en-US" sz="1600" dirty="0" smtClean="0">
                <a:solidFill>
                  <a:srgbClr val="003300"/>
                </a:solidFill>
                <a:latin typeface="微软雅黑" pitchFamily="34" charset="-122"/>
                <a:ea typeface="微软雅黑" pitchFamily="34" charset="-122"/>
              </a:rPr>
              <a:t>人处非健康状态。</a:t>
            </a:r>
            <a:endParaRPr lang="en-US" sz="1600" dirty="0">
              <a:solidFill>
                <a:srgbClr val="003300"/>
              </a:solidFill>
              <a:latin typeface="微软雅黑" pitchFamily="34" charset="-122"/>
              <a:ea typeface="微软雅黑" pitchFamily="34" charset="-122"/>
            </a:endParaRPr>
          </a:p>
        </p:txBody>
      </p:sp>
      <p:sp>
        <p:nvSpPr>
          <p:cNvPr id="11" name="矩形 10"/>
          <p:cNvSpPr/>
          <p:nvPr/>
        </p:nvSpPr>
        <p:spPr>
          <a:xfrm>
            <a:off x="478676" y="2178827"/>
            <a:ext cx="8027988" cy="338554"/>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1600" dirty="0" smtClean="0">
                <a:solidFill>
                  <a:srgbClr val="003300"/>
                </a:solidFill>
                <a:latin typeface="微软雅黑" pitchFamily="34" charset="-122"/>
                <a:ea typeface="微软雅黑" pitchFamily="34" charset="-122"/>
              </a:rPr>
              <a:t>世界范围内人群亚健康，人们也越来越多的关注健康。</a:t>
            </a:r>
            <a:endParaRPr lang="en-US" sz="1600" dirty="0">
              <a:solidFill>
                <a:srgbClr val="003300"/>
              </a:solidFill>
              <a:latin typeface="微软雅黑" pitchFamily="34" charset="-122"/>
              <a:ea typeface="微软雅黑" pitchFamily="34" charset="-122"/>
            </a:endParaRPr>
          </a:p>
        </p:txBody>
      </p:sp>
      <p:sp>
        <p:nvSpPr>
          <p:cNvPr id="12" name="矩形 11"/>
          <p:cNvSpPr/>
          <p:nvPr/>
        </p:nvSpPr>
        <p:spPr>
          <a:xfrm>
            <a:off x="471054" y="3126973"/>
            <a:ext cx="8096683" cy="584775"/>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1600" dirty="0" smtClean="0">
                <a:solidFill>
                  <a:srgbClr val="003300"/>
                </a:solidFill>
                <a:latin typeface="微软雅黑" pitchFamily="34" charset="-122"/>
                <a:ea typeface="微软雅黑" pitchFamily="34" charset="-122"/>
              </a:rPr>
              <a:t>智联招聘一份</a:t>
            </a:r>
            <a:r>
              <a:rPr lang="en-US" altLang="en-US" sz="1600" dirty="0" smtClean="0">
                <a:solidFill>
                  <a:srgbClr val="003300"/>
                </a:solidFill>
                <a:latin typeface="微软雅黑" pitchFamily="34" charset="-122"/>
                <a:ea typeface="微软雅黑" pitchFamily="34" charset="-122"/>
              </a:rPr>
              <a:t>6000</a:t>
            </a:r>
            <a:r>
              <a:rPr lang="zh-CN" altLang="en-US" sz="1600" dirty="0" smtClean="0">
                <a:solidFill>
                  <a:srgbClr val="003300"/>
                </a:solidFill>
                <a:latin typeface="微软雅黑" pitchFamily="34" charset="-122"/>
                <a:ea typeface="微软雅黑" pitchFamily="34" charset="-122"/>
              </a:rPr>
              <a:t>名职场男性参与的调查中，</a:t>
            </a:r>
            <a:r>
              <a:rPr lang="en-US" altLang="en-US" sz="1600" dirty="0" smtClean="0">
                <a:solidFill>
                  <a:srgbClr val="003300"/>
                </a:solidFill>
                <a:latin typeface="微软雅黑" pitchFamily="34" charset="-122"/>
                <a:ea typeface="微软雅黑" pitchFamily="34" charset="-122"/>
              </a:rPr>
              <a:t>43.1%</a:t>
            </a:r>
            <a:r>
              <a:rPr lang="zh-CN" altLang="en-US" sz="1600" dirty="0" smtClean="0">
                <a:solidFill>
                  <a:srgbClr val="003300"/>
                </a:solidFill>
                <a:latin typeface="微软雅黑" pitchFamily="34" charset="-122"/>
                <a:ea typeface="微软雅黑" pitchFamily="34" charset="-122"/>
              </a:rPr>
              <a:t>的受调查者认为社会压力较大难以承受；</a:t>
            </a:r>
            <a:r>
              <a:rPr lang="en-US" altLang="en-US" sz="1600" dirty="0" smtClean="0">
                <a:solidFill>
                  <a:srgbClr val="003300"/>
                </a:solidFill>
                <a:latin typeface="微软雅黑" pitchFamily="34" charset="-122"/>
                <a:ea typeface="微软雅黑" pitchFamily="34" charset="-122"/>
              </a:rPr>
              <a:t>50.2%</a:t>
            </a:r>
            <a:r>
              <a:rPr lang="zh-CN" altLang="en-US" sz="1600" dirty="0" smtClean="0">
                <a:solidFill>
                  <a:srgbClr val="003300"/>
                </a:solidFill>
                <a:latin typeface="微软雅黑" pitchFamily="34" charset="-122"/>
                <a:ea typeface="微软雅黑" pitchFamily="34" charset="-122"/>
              </a:rPr>
              <a:t>的受调查者表示有压力，目前可以接受。</a:t>
            </a:r>
            <a:endParaRPr lang="en-US" altLang="en-US" sz="1600" dirty="0" smtClean="0">
              <a:solidFill>
                <a:srgbClr val="003300"/>
              </a:solidFill>
              <a:latin typeface="微软雅黑" pitchFamily="34" charset="-122"/>
              <a:ea typeface="微软雅黑" pitchFamily="34" charset="-122"/>
            </a:endParaRPr>
          </a:p>
        </p:txBody>
      </p:sp>
      <p:sp>
        <p:nvSpPr>
          <p:cNvPr id="13" name="矩形 12"/>
          <p:cNvSpPr/>
          <p:nvPr/>
        </p:nvSpPr>
        <p:spPr>
          <a:xfrm>
            <a:off x="473804" y="3747694"/>
            <a:ext cx="8093934" cy="338554"/>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1600" dirty="0" smtClean="0">
                <a:solidFill>
                  <a:srgbClr val="003300"/>
                </a:solidFill>
                <a:latin typeface="微软雅黑" pitchFamily="34" charset="-122"/>
                <a:ea typeface="微软雅黑" pitchFamily="34" charset="-122"/>
              </a:rPr>
              <a:t>现代人群普遍生活压力大，亟需放松。</a:t>
            </a:r>
          </a:p>
        </p:txBody>
      </p:sp>
      <p:sp>
        <p:nvSpPr>
          <p:cNvPr id="14" name="矩形 13"/>
          <p:cNvSpPr/>
          <p:nvPr/>
        </p:nvSpPr>
        <p:spPr>
          <a:xfrm>
            <a:off x="485810" y="4651774"/>
            <a:ext cx="8081928" cy="338554"/>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1600" dirty="0" smtClean="0">
                <a:solidFill>
                  <a:srgbClr val="003300"/>
                </a:solidFill>
                <a:latin typeface="微软雅黑" pitchFamily="34" charset="-122"/>
                <a:ea typeface="微软雅黑" pitchFamily="34" charset="-122"/>
              </a:rPr>
              <a:t>环保组织及人群宣传生态保护。</a:t>
            </a:r>
            <a:endParaRPr lang="en-US" altLang="en-US" sz="1600" dirty="0" smtClean="0">
              <a:solidFill>
                <a:srgbClr val="003300"/>
              </a:solidFill>
              <a:latin typeface="微软雅黑" pitchFamily="34" charset="-122"/>
              <a:ea typeface="微软雅黑" pitchFamily="34" charset="-122"/>
            </a:endParaRPr>
          </a:p>
        </p:txBody>
      </p:sp>
      <p:sp>
        <p:nvSpPr>
          <p:cNvPr id="15" name="矩形 14"/>
          <p:cNvSpPr/>
          <p:nvPr/>
        </p:nvSpPr>
        <p:spPr>
          <a:xfrm>
            <a:off x="485810" y="4980391"/>
            <a:ext cx="8081928" cy="338554"/>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1600" dirty="0" smtClean="0">
                <a:solidFill>
                  <a:srgbClr val="003300"/>
                </a:solidFill>
                <a:latin typeface="微软雅黑" pitchFamily="34" charset="-122"/>
                <a:ea typeface="微软雅黑" pitchFamily="34" charset="-122"/>
              </a:rPr>
              <a:t>食品、保健品等相关商品进行生态概念炒作。</a:t>
            </a:r>
            <a:endParaRPr lang="en-US" altLang="en-US" sz="1600" dirty="0" smtClean="0">
              <a:solidFill>
                <a:srgbClr val="003300"/>
              </a:solidFill>
              <a:latin typeface="微软雅黑" pitchFamily="34" charset="-122"/>
              <a:ea typeface="微软雅黑" pitchFamily="34" charset="-122"/>
            </a:endParaRPr>
          </a:p>
        </p:txBody>
      </p:sp>
      <p:sp>
        <p:nvSpPr>
          <p:cNvPr id="16" name="矩形 15"/>
          <p:cNvSpPr/>
          <p:nvPr/>
        </p:nvSpPr>
        <p:spPr>
          <a:xfrm>
            <a:off x="473804" y="5309008"/>
            <a:ext cx="8101014" cy="338554"/>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1600" dirty="0" smtClean="0">
                <a:solidFill>
                  <a:srgbClr val="003300"/>
                </a:solidFill>
                <a:latin typeface="微软雅黑" pitchFamily="34" charset="-122"/>
                <a:ea typeface="微软雅黑" pitchFamily="34" charset="-122"/>
              </a:rPr>
              <a:t>生态这一概念已深入人心，追逐健康渐成时尚。</a:t>
            </a:r>
          </a:p>
        </p:txBody>
      </p:sp>
      <p:sp>
        <p:nvSpPr>
          <p:cNvPr id="17" name="矩形 16"/>
          <p:cNvSpPr/>
          <p:nvPr/>
        </p:nvSpPr>
        <p:spPr>
          <a:xfrm>
            <a:off x="473804" y="1146526"/>
            <a:ext cx="8027988" cy="400110"/>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2000" b="1" dirty="0" smtClean="0">
                <a:solidFill>
                  <a:srgbClr val="003300"/>
                </a:solidFill>
                <a:latin typeface="微软雅黑" pitchFamily="34" charset="-122"/>
                <a:ea typeface="微软雅黑" pitchFamily="34" charset="-122"/>
              </a:rPr>
              <a:t>身体状况差</a:t>
            </a:r>
            <a:r>
              <a:rPr lang="en-US" altLang="zh-CN" sz="2000" b="1" dirty="0" smtClean="0">
                <a:solidFill>
                  <a:srgbClr val="003300"/>
                </a:solidFill>
                <a:latin typeface="微软雅黑" pitchFamily="34" charset="-122"/>
                <a:ea typeface="微软雅黑" pitchFamily="34" charset="-122"/>
              </a:rPr>
              <a:t>——</a:t>
            </a:r>
            <a:r>
              <a:rPr lang="zh-CN" altLang="en-US" sz="2000" b="1" dirty="0" smtClean="0">
                <a:solidFill>
                  <a:srgbClr val="003300"/>
                </a:solidFill>
                <a:latin typeface="微软雅黑" pitchFamily="34" charset="-122"/>
                <a:ea typeface="微软雅黑" pitchFamily="34" charset="-122"/>
              </a:rPr>
              <a:t>关注健康</a:t>
            </a:r>
            <a:endParaRPr lang="en-US" sz="2000" b="1" dirty="0">
              <a:solidFill>
                <a:srgbClr val="003300"/>
              </a:solidFill>
              <a:latin typeface="微软雅黑" pitchFamily="34" charset="-122"/>
              <a:ea typeface="微软雅黑" pitchFamily="34" charset="-122"/>
            </a:endParaRPr>
          </a:p>
        </p:txBody>
      </p:sp>
      <p:sp>
        <p:nvSpPr>
          <p:cNvPr id="18" name="矩形 17"/>
          <p:cNvSpPr/>
          <p:nvPr/>
        </p:nvSpPr>
        <p:spPr>
          <a:xfrm>
            <a:off x="478676" y="2680072"/>
            <a:ext cx="8027988" cy="400110"/>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2000" b="1" dirty="0" smtClean="0">
                <a:solidFill>
                  <a:srgbClr val="003300"/>
                </a:solidFill>
                <a:latin typeface="微软雅黑" pitchFamily="34" charset="-122"/>
                <a:ea typeface="微软雅黑" pitchFamily="34" charset="-122"/>
              </a:rPr>
              <a:t>社会压力大</a:t>
            </a:r>
            <a:r>
              <a:rPr lang="en-US" altLang="zh-CN" sz="2000" b="1" dirty="0" smtClean="0">
                <a:solidFill>
                  <a:srgbClr val="003300"/>
                </a:solidFill>
                <a:latin typeface="微软雅黑" pitchFamily="34" charset="-122"/>
                <a:ea typeface="微软雅黑" pitchFamily="34" charset="-122"/>
              </a:rPr>
              <a:t>——</a:t>
            </a:r>
            <a:r>
              <a:rPr lang="zh-CN" altLang="en-US" sz="2000" b="1" dirty="0" smtClean="0">
                <a:solidFill>
                  <a:srgbClr val="003300"/>
                </a:solidFill>
                <a:latin typeface="微软雅黑" pitchFamily="34" charset="-122"/>
                <a:ea typeface="微软雅黑" pitchFamily="34" charset="-122"/>
              </a:rPr>
              <a:t>渴望减压</a:t>
            </a:r>
            <a:endParaRPr lang="en-US" sz="2000" b="1" dirty="0">
              <a:solidFill>
                <a:srgbClr val="003300"/>
              </a:solidFill>
              <a:latin typeface="微软雅黑" pitchFamily="34" charset="-122"/>
              <a:ea typeface="微软雅黑" pitchFamily="34" charset="-122"/>
            </a:endParaRPr>
          </a:p>
        </p:txBody>
      </p:sp>
      <p:sp>
        <p:nvSpPr>
          <p:cNvPr id="19" name="矩形 18"/>
          <p:cNvSpPr/>
          <p:nvPr/>
        </p:nvSpPr>
        <p:spPr>
          <a:xfrm>
            <a:off x="473804" y="4215151"/>
            <a:ext cx="6280236" cy="400110"/>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2000" b="1" dirty="0" smtClean="0">
                <a:solidFill>
                  <a:srgbClr val="003300"/>
                </a:solidFill>
                <a:latin typeface="微软雅黑" pitchFamily="34" charset="-122"/>
                <a:ea typeface="微软雅黑" pitchFamily="34" charset="-122"/>
              </a:rPr>
              <a:t>生态、保健潮流</a:t>
            </a:r>
            <a:r>
              <a:rPr lang="en-US" altLang="zh-CN" sz="2000" b="1" dirty="0" smtClean="0">
                <a:solidFill>
                  <a:srgbClr val="003300"/>
                </a:solidFill>
                <a:latin typeface="微软雅黑" pitchFamily="34" charset="-122"/>
                <a:ea typeface="微软雅黑" pitchFamily="34" charset="-122"/>
              </a:rPr>
              <a:t>——</a:t>
            </a:r>
            <a:r>
              <a:rPr lang="zh-CN" altLang="en-US" sz="2000" b="1" dirty="0" smtClean="0">
                <a:solidFill>
                  <a:srgbClr val="003300"/>
                </a:solidFill>
                <a:latin typeface="微软雅黑" pitchFamily="34" charset="-122"/>
                <a:ea typeface="微软雅黑" pitchFamily="34" charset="-122"/>
              </a:rPr>
              <a:t>向往自然</a:t>
            </a:r>
            <a:endParaRPr lang="en-US" sz="2000" b="1" dirty="0">
              <a:solidFill>
                <a:srgbClr val="003300"/>
              </a:solidFill>
              <a:latin typeface="微软雅黑" pitchFamily="34" charset="-122"/>
              <a:ea typeface="微软雅黑" pitchFamily="34" charset="-122"/>
            </a:endParaRPr>
          </a:p>
        </p:txBody>
      </p:sp>
      <p:sp>
        <p:nvSpPr>
          <p:cNvPr id="7" name="TextBox 6"/>
          <p:cNvSpPr txBox="1">
            <a:spLocks noChangeArrowheads="1"/>
          </p:cNvSpPr>
          <p:nvPr/>
        </p:nvSpPr>
        <p:spPr bwMode="auto">
          <a:xfrm>
            <a:off x="-19483" y="1879074"/>
            <a:ext cx="10478366" cy="2144177"/>
          </a:xfrm>
          <a:prstGeom prst="rect">
            <a:avLst/>
          </a:prstGeom>
          <a:solidFill>
            <a:srgbClr val="003300">
              <a:alpha val="85097"/>
            </a:srgbClr>
          </a:solidFill>
          <a:ln w="9525">
            <a:noFill/>
            <a:miter lim="800000"/>
            <a:headEnd/>
            <a:tailEnd/>
          </a:ln>
        </p:spPr>
        <p:txBody>
          <a:bodyPr wrap="square">
            <a:spAutoFit/>
          </a:bodyPr>
          <a:lstStyle/>
          <a:p>
            <a:pPr algn="ctr">
              <a:lnSpc>
                <a:spcPts val="4000"/>
              </a:lnSpc>
            </a:pPr>
            <a:endParaRPr lang="en-US" altLang="zh-CN" sz="2800" b="1" dirty="0">
              <a:solidFill>
                <a:schemeClr val="bg2"/>
              </a:solidFill>
              <a:ea typeface="微软雅黑" pitchFamily="34" charset="-122"/>
            </a:endParaRPr>
          </a:p>
          <a:p>
            <a:pPr algn="ctr">
              <a:lnSpc>
                <a:spcPts val="4000"/>
              </a:lnSpc>
            </a:pPr>
            <a:r>
              <a:rPr lang="zh-CN" altLang="en-US" sz="2800" b="1" dirty="0" smtClean="0">
                <a:solidFill>
                  <a:srgbClr val="C5F123"/>
                </a:solidFill>
                <a:ea typeface="微软雅黑" pitchFamily="34" charset="-122"/>
              </a:rPr>
              <a:t>结论</a:t>
            </a:r>
            <a:r>
              <a:rPr lang="en-US" altLang="zh-CN" sz="2800" b="1" dirty="0" smtClean="0">
                <a:solidFill>
                  <a:srgbClr val="C5F123"/>
                </a:solidFill>
                <a:ea typeface="微软雅黑" pitchFamily="34" charset="-122"/>
              </a:rPr>
              <a:t>2  </a:t>
            </a:r>
            <a:r>
              <a:rPr lang="zh-CN" altLang="en-US" sz="2800" b="1" dirty="0" smtClean="0">
                <a:solidFill>
                  <a:srgbClr val="C5F123"/>
                </a:solidFill>
                <a:ea typeface="微软雅黑" pitchFamily="34" charset="-122"/>
              </a:rPr>
              <a:t>大众层面</a:t>
            </a:r>
            <a:endParaRPr lang="en-US" altLang="zh-CN" sz="2800" b="1" dirty="0" smtClean="0">
              <a:solidFill>
                <a:srgbClr val="C5F123"/>
              </a:solidFill>
              <a:ea typeface="微软雅黑" pitchFamily="34" charset="-122"/>
            </a:endParaRPr>
          </a:p>
          <a:p>
            <a:pPr algn="ctr">
              <a:lnSpc>
                <a:spcPts val="4000"/>
              </a:lnSpc>
            </a:pPr>
            <a:r>
              <a:rPr lang="zh-CN" altLang="en-US" sz="2800" b="1" dirty="0" smtClean="0">
                <a:solidFill>
                  <a:srgbClr val="C5F123"/>
                </a:solidFill>
                <a:ea typeface="微软雅黑" pitchFamily="34" charset="-122"/>
              </a:rPr>
              <a:t>生态健康、休闲放松渐渐成为人们的普遍需求</a:t>
            </a:r>
            <a:endParaRPr lang="en-US" altLang="zh-CN" sz="2800" b="1" dirty="0">
              <a:solidFill>
                <a:srgbClr val="C5F123"/>
              </a:solidFill>
              <a:ea typeface="微软雅黑" pitchFamily="34" charset="-122"/>
            </a:endParaRPr>
          </a:p>
          <a:p>
            <a:pPr algn="ctr">
              <a:lnSpc>
                <a:spcPts val="4000"/>
              </a:lnSpc>
            </a:pPr>
            <a:endParaRPr lang="zh-CN" altLang="en-US" sz="2800" b="1" dirty="0">
              <a:solidFill>
                <a:schemeClr val="bg2"/>
              </a:solidFill>
              <a:ea typeface="微软雅黑" pitchFamily="34" charset="-122"/>
            </a:endParaRPr>
          </a:p>
        </p:txBody>
      </p:sp>
      <p:sp>
        <p:nvSpPr>
          <p:cNvPr id="23" name="TextBox 22"/>
          <p:cNvSpPr txBox="1"/>
          <p:nvPr/>
        </p:nvSpPr>
        <p:spPr>
          <a:xfrm>
            <a:off x="461232" y="535742"/>
            <a:ext cx="9359900" cy="461665"/>
          </a:xfrm>
          <a:prstGeom prst="rect">
            <a:avLst/>
          </a:prstGeom>
          <a:noFill/>
          <a:effectLst>
            <a:outerShdw blurRad="50800" dist="38100" dir="5400000" algn="t" rotWithShape="0">
              <a:prstClr val="black">
                <a:alpha val="20000"/>
              </a:prstClr>
            </a:outerShdw>
          </a:effectLst>
        </p:spPr>
        <p:txBody>
          <a:bodyPr wrap="square" rtlCol="0">
            <a:spAutoFit/>
          </a:bodyPr>
          <a:lstStyle/>
          <a:p>
            <a:r>
              <a:rPr lang="zh-CN" altLang="en-US" b="1" dirty="0" smtClean="0">
                <a:solidFill>
                  <a:srgbClr val="003300"/>
                </a:solidFill>
                <a:latin typeface="微软雅黑" pitchFamily="34" charset="-122"/>
                <a:ea typeface="微软雅黑" pitchFamily="34" charset="-122"/>
              </a:rPr>
              <a:t>大众层面</a:t>
            </a:r>
            <a:endParaRPr lang="zh-CN" altLang="en-US" b="1" dirty="0">
              <a:solidFill>
                <a:srgbClr val="0033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p:cBhvr override="childStyle">
                                        <p:cTn id="6" dur="500" fill="hold"/>
                                        <p:tgtEl>
                                          <p:spTgt spid="9"/>
                                        </p:tgtEl>
                                        <p:attrNameLst>
                                          <p:attrName>style.color</p:attrName>
                                        </p:attrNameLst>
                                      </p:cBhvr>
                                      <p:to>
                                        <a:srgbClr val="B6AE7C"/>
                                      </p:to>
                                    </p:animClr>
                                  </p:childTnLst>
                                </p:cTn>
                              </p:par>
                              <p:par>
                                <p:cTn id="7" presetID="3" presetClass="emph" presetSubtype="2" fill="hold" grpId="0" nodeType="withEffect">
                                  <p:stCondLst>
                                    <p:cond delay="0"/>
                                  </p:stCondLst>
                                  <p:childTnLst>
                                    <p:animClr clrSpc="rgb">
                                      <p:cBhvr override="childStyle">
                                        <p:cTn id="8" dur="500" fill="hold"/>
                                        <p:tgtEl>
                                          <p:spTgt spid="8"/>
                                        </p:tgtEl>
                                        <p:attrNameLst>
                                          <p:attrName>style.color</p:attrName>
                                        </p:attrNameLst>
                                      </p:cBhvr>
                                      <p:to>
                                        <a:srgbClr val="B6AE7C"/>
                                      </p:to>
                                    </p:animClr>
                                  </p:childTnLst>
                                </p:cTn>
                              </p:par>
                              <p:par>
                                <p:cTn id="9" presetID="3" presetClass="emph" presetSubtype="2" fill="hold" grpId="0" nodeType="withEffect">
                                  <p:stCondLst>
                                    <p:cond delay="0"/>
                                  </p:stCondLst>
                                  <p:childTnLst>
                                    <p:animClr clrSpc="rgb">
                                      <p:cBhvr override="childStyle">
                                        <p:cTn id="10" dur="500" fill="hold"/>
                                        <p:tgtEl>
                                          <p:spTgt spid="10"/>
                                        </p:tgtEl>
                                        <p:attrNameLst>
                                          <p:attrName>style.color</p:attrName>
                                        </p:attrNameLst>
                                      </p:cBhvr>
                                      <p:to>
                                        <a:srgbClr val="B6AE7C"/>
                                      </p:to>
                                    </p:animClr>
                                  </p:childTnLst>
                                </p:cTn>
                              </p:par>
                              <p:par>
                                <p:cTn id="11" presetID="3" presetClass="emph" presetSubtype="2" fill="hold" grpId="0" nodeType="withEffect">
                                  <p:stCondLst>
                                    <p:cond delay="0"/>
                                  </p:stCondLst>
                                  <p:childTnLst>
                                    <p:animClr clrSpc="rgb">
                                      <p:cBhvr override="childStyle">
                                        <p:cTn id="12" dur="500" fill="hold"/>
                                        <p:tgtEl>
                                          <p:spTgt spid="11"/>
                                        </p:tgtEl>
                                        <p:attrNameLst>
                                          <p:attrName>style.color</p:attrName>
                                        </p:attrNameLst>
                                      </p:cBhvr>
                                      <p:to>
                                        <a:srgbClr val="B6AE7C"/>
                                      </p:to>
                                    </p:animClr>
                                  </p:childTnLst>
                                </p:cTn>
                              </p:par>
                              <p:par>
                                <p:cTn id="13" presetID="3" presetClass="emph" presetSubtype="2" fill="hold" grpId="0" nodeType="withEffect">
                                  <p:stCondLst>
                                    <p:cond delay="0"/>
                                  </p:stCondLst>
                                  <p:childTnLst>
                                    <p:animClr clrSpc="rgb">
                                      <p:cBhvr override="childStyle">
                                        <p:cTn id="14" dur="500" fill="hold"/>
                                        <p:tgtEl>
                                          <p:spTgt spid="12"/>
                                        </p:tgtEl>
                                        <p:attrNameLst>
                                          <p:attrName>style.color</p:attrName>
                                        </p:attrNameLst>
                                      </p:cBhvr>
                                      <p:to>
                                        <a:srgbClr val="B6AE7C"/>
                                      </p:to>
                                    </p:animClr>
                                  </p:childTnLst>
                                </p:cTn>
                              </p:par>
                              <p:par>
                                <p:cTn id="15" presetID="3" presetClass="emph" presetSubtype="2" fill="hold" grpId="0" nodeType="withEffect">
                                  <p:stCondLst>
                                    <p:cond delay="0"/>
                                  </p:stCondLst>
                                  <p:childTnLst>
                                    <p:animClr clrSpc="rgb">
                                      <p:cBhvr override="childStyle">
                                        <p:cTn id="16" dur="500" fill="hold"/>
                                        <p:tgtEl>
                                          <p:spTgt spid="13"/>
                                        </p:tgtEl>
                                        <p:attrNameLst>
                                          <p:attrName>style.color</p:attrName>
                                        </p:attrNameLst>
                                      </p:cBhvr>
                                      <p:to>
                                        <a:srgbClr val="B6AE7C"/>
                                      </p:to>
                                    </p:animClr>
                                  </p:childTnLst>
                                </p:cTn>
                              </p:par>
                              <p:par>
                                <p:cTn id="17" presetID="3" presetClass="emph" presetSubtype="2" fill="hold" grpId="0" nodeType="withEffect">
                                  <p:stCondLst>
                                    <p:cond delay="0"/>
                                  </p:stCondLst>
                                  <p:childTnLst>
                                    <p:animClr clrSpc="rgb">
                                      <p:cBhvr override="childStyle">
                                        <p:cTn id="18" dur="500" fill="hold"/>
                                        <p:tgtEl>
                                          <p:spTgt spid="14"/>
                                        </p:tgtEl>
                                        <p:attrNameLst>
                                          <p:attrName>style.color</p:attrName>
                                        </p:attrNameLst>
                                      </p:cBhvr>
                                      <p:to>
                                        <a:srgbClr val="B6AE7C"/>
                                      </p:to>
                                    </p:animClr>
                                  </p:childTnLst>
                                </p:cTn>
                              </p:par>
                              <p:par>
                                <p:cTn id="19" presetID="3" presetClass="emph" presetSubtype="2" fill="hold" grpId="0" nodeType="withEffect">
                                  <p:stCondLst>
                                    <p:cond delay="0"/>
                                  </p:stCondLst>
                                  <p:childTnLst>
                                    <p:animClr clrSpc="rgb">
                                      <p:cBhvr override="childStyle">
                                        <p:cTn id="20" dur="500" fill="hold"/>
                                        <p:tgtEl>
                                          <p:spTgt spid="15"/>
                                        </p:tgtEl>
                                        <p:attrNameLst>
                                          <p:attrName>style.color</p:attrName>
                                        </p:attrNameLst>
                                      </p:cBhvr>
                                      <p:to>
                                        <a:srgbClr val="B6AE7C"/>
                                      </p:to>
                                    </p:animClr>
                                  </p:childTnLst>
                                </p:cTn>
                              </p:par>
                              <p:par>
                                <p:cTn id="21" presetID="3" presetClass="emph" presetSubtype="2" fill="hold" grpId="0" nodeType="withEffect">
                                  <p:stCondLst>
                                    <p:cond delay="0"/>
                                  </p:stCondLst>
                                  <p:childTnLst>
                                    <p:animClr clrSpc="rgb">
                                      <p:cBhvr override="childStyle">
                                        <p:cTn id="22" dur="500" fill="hold"/>
                                        <p:tgtEl>
                                          <p:spTgt spid="16"/>
                                        </p:tgtEl>
                                        <p:attrNameLst>
                                          <p:attrName>style.color</p:attrName>
                                        </p:attrNameLst>
                                      </p:cBhvr>
                                      <p:to>
                                        <a:srgbClr val="B6AE7C"/>
                                      </p:to>
                                    </p:animClr>
                                  </p:childTnLst>
                                </p:cTn>
                              </p:par>
                              <p:par>
                                <p:cTn id="23" presetID="3" presetClass="emph" presetSubtype="2" fill="hold" grpId="0" nodeType="withEffect">
                                  <p:stCondLst>
                                    <p:cond delay="0"/>
                                  </p:stCondLst>
                                  <p:childTnLst>
                                    <p:animClr clrSpc="rgb">
                                      <p:cBhvr override="childStyle">
                                        <p:cTn id="24" dur="500" fill="hold"/>
                                        <p:tgtEl>
                                          <p:spTgt spid="17"/>
                                        </p:tgtEl>
                                        <p:attrNameLst>
                                          <p:attrName>style.color</p:attrName>
                                        </p:attrNameLst>
                                      </p:cBhvr>
                                      <p:to>
                                        <a:srgbClr val="B6AE7C"/>
                                      </p:to>
                                    </p:animClr>
                                  </p:childTnLst>
                                </p:cTn>
                              </p:par>
                              <p:par>
                                <p:cTn id="25" presetID="3" presetClass="emph" presetSubtype="2" fill="hold" grpId="0" nodeType="withEffect">
                                  <p:stCondLst>
                                    <p:cond delay="0"/>
                                  </p:stCondLst>
                                  <p:childTnLst>
                                    <p:animClr clrSpc="rgb">
                                      <p:cBhvr override="childStyle">
                                        <p:cTn id="26" dur="500" fill="hold"/>
                                        <p:tgtEl>
                                          <p:spTgt spid="18"/>
                                        </p:tgtEl>
                                        <p:attrNameLst>
                                          <p:attrName>style.color</p:attrName>
                                        </p:attrNameLst>
                                      </p:cBhvr>
                                      <p:to>
                                        <a:srgbClr val="B6AE7C"/>
                                      </p:to>
                                    </p:animClr>
                                  </p:childTnLst>
                                </p:cTn>
                              </p:par>
                              <p:par>
                                <p:cTn id="27" presetID="3" presetClass="emph" presetSubtype="2" fill="hold" grpId="0" nodeType="withEffect">
                                  <p:stCondLst>
                                    <p:cond delay="0"/>
                                  </p:stCondLst>
                                  <p:childTnLst>
                                    <p:animClr clrSpc="rgb">
                                      <p:cBhvr override="childStyle">
                                        <p:cTn id="28" dur="500" fill="hold"/>
                                        <p:tgtEl>
                                          <p:spTgt spid="19"/>
                                        </p:tgtEl>
                                        <p:attrNameLst>
                                          <p:attrName>style.color</p:attrName>
                                        </p:attrNameLst>
                                      </p:cBhvr>
                                      <p:to>
                                        <a:srgbClr val="B6AE7C"/>
                                      </p:to>
                                    </p:animClr>
                                  </p:childTnLst>
                                </p:cTn>
                              </p:par>
                              <p:par>
                                <p:cTn id="29" presetID="53"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P spid="11" grpId="0"/>
      <p:bldP spid="12" grpId="0"/>
      <p:bldP spid="13" grpId="0"/>
      <p:bldP spid="14" grpId="0"/>
      <p:bldP spid="15" grpId="0"/>
      <p:bldP spid="16" grpId="0"/>
      <p:bldP spid="17" grpId="0"/>
      <p:bldP spid="18" grpId="0"/>
      <p:bldP spid="19"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a:spLocks noChangeArrowheads="1"/>
          </p:cNvSpPr>
          <p:nvPr/>
        </p:nvSpPr>
        <p:spPr bwMode="auto">
          <a:xfrm>
            <a:off x="3329533" y="1523941"/>
            <a:ext cx="3780334" cy="307777"/>
          </a:xfrm>
          <a:prstGeom prst="rect">
            <a:avLst/>
          </a:prstGeom>
          <a:noFill/>
          <a:ln w="9525">
            <a:noFill/>
            <a:miter lim="800000"/>
            <a:headEnd/>
            <a:tailEnd/>
          </a:ln>
          <a:effectLst>
            <a:outerShdw blurRad="50800" dist="38100" dir="5400000" algn="t" rotWithShape="0">
              <a:prstClr val="black">
                <a:alpha val="20000"/>
              </a:prstClr>
            </a:outerShdw>
          </a:effectLst>
        </p:spPr>
        <p:txBody>
          <a:bodyPr wrap="square">
            <a:spAutoFit/>
          </a:bodyPr>
          <a:lstStyle/>
          <a:p>
            <a:pPr algn="ctr"/>
            <a:r>
              <a:rPr lang="zh-CN" altLang="en-US" sz="1400" b="1" dirty="0" smtClean="0">
                <a:solidFill>
                  <a:srgbClr val="003300"/>
                </a:solidFill>
                <a:ea typeface="微软雅黑" pitchFamily="34" charset="-122"/>
              </a:rPr>
              <a:t>（各类出游目的所占百分比）</a:t>
            </a:r>
            <a:endParaRPr lang="zh-CN" altLang="en-US" sz="1400" b="1" dirty="0">
              <a:solidFill>
                <a:srgbClr val="003300"/>
              </a:solidFill>
              <a:ea typeface="微软雅黑" pitchFamily="34" charset="-122"/>
            </a:endParaRPr>
          </a:p>
        </p:txBody>
      </p:sp>
      <p:sp>
        <p:nvSpPr>
          <p:cNvPr id="9" name="TextBox 6"/>
          <p:cNvSpPr txBox="1">
            <a:spLocks noChangeArrowheads="1"/>
          </p:cNvSpPr>
          <p:nvPr/>
        </p:nvSpPr>
        <p:spPr bwMode="auto">
          <a:xfrm>
            <a:off x="3321818" y="4319769"/>
            <a:ext cx="3780334" cy="307777"/>
          </a:xfrm>
          <a:prstGeom prst="rect">
            <a:avLst/>
          </a:prstGeom>
          <a:noFill/>
          <a:ln w="9525">
            <a:noFill/>
            <a:miter lim="800000"/>
            <a:headEnd/>
            <a:tailEnd/>
          </a:ln>
          <a:effectLst>
            <a:outerShdw blurRad="50800" dist="38100" dir="5400000" algn="t" rotWithShape="0">
              <a:prstClr val="black">
                <a:alpha val="20000"/>
              </a:prstClr>
            </a:outerShdw>
          </a:effectLst>
        </p:spPr>
        <p:txBody>
          <a:bodyPr wrap="square">
            <a:spAutoFit/>
          </a:bodyPr>
          <a:lstStyle/>
          <a:p>
            <a:pPr algn="ctr"/>
            <a:r>
              <a:rPr lang="zh-CN" altLang="en-US" sz="1400" b="1" dirty="0">
                <a:solidFill>
                  <a:srgbClr val="003300"/>
                </a:solidFill>
                <a:ea typeface="微软雅黑" pitchFamily="34" charset="-122"/>
              </a:rPr>
              <a:t>数据来源</a:t>
            </a:r>
            <a:r>
              <a:rPr lang="zh-CN" altLang="en-US" sz="1400" b="1" dirty="0" smtClean="0">
                <a:solidFill>
                  <a:srgbClr val="003300"/>
                </a:solidFill>
                <a:ea typeface="微软雅黑" pitchFamily="34" charset="-122"/>
              </a:rPr>
              <a:t>中国旅游统计年鉴，</a:t>
            </a:r>
            <a:r>
              <a:rPr lang="en-US" altLang="zh-CN" sz="1400" b="1" dirty="0" smtClean="0">
                <a:solidFill>
                  <a:srgbClr val="003300"/>
                </a:solidFill>
                <a:ea typeface="微软雅黑" pitchFamily="34" charset="-122"/>
              </a:rPr>
              <a:t>2004-2009</a:t>
            </a:r>
            <a:endParaRPr lang="zh-CN" altLang="en-US" sz="1400" b="1" dirty="0">
              <a:solidFill>
                <a:srgbClr val="003300"/>
              </a:solidFill>
              <a:ea typeface="微软雅黑" pitchFamily="34" charset="-122"/>
            </a:endParaRPr>
          </a:p>
        </p:txBody>
      </p:sp>
      <p:graphicFrame>
        <p:nvGraphicFramePr>
          <p:cNvPr id="6" name="表格 5"/>
          <p:cNvGraphicFramePr>
            <a:graphicFrameLocks noGrp="1"/>
          </p:cNvGraphicFramePr>
          <p:nvPr/>
        </p:nvGraphicFramePr>
        <p:xfrm>
          <a:off x="861951" y="1874278"/>
          <a:ext cx="8715498" cy="2377544"/>
        </p:xfrm>
        <a:graphic>
          <a:graphicData uri="http://schemas.openxmlformats.org/drawingml/2006/table">
            <a:tbl>
              <a:tblPr/>
              <a:tblGrid>
                <a:gridCol w="1452583"/>
                <a:gridCol w="1452583"/>
                <a:gridCol w="1452583"/>
                <a:gridCol w="1452583"/>
                <a:gridCol w="1452583"/>
                <a:gridCol w="1452583"/>
              </a:tblGrid>
              <a:tr h="297193">
                <a:tc>
                  <a:txBody>
                    <a:bodyPr/>
                    <a:lstStyle/>
                    <a:p>
                      <a:pPr algn="ctr" fontAlgn="ctr"/>
                      <a:r>
                        <a:rPr lang="zh-CN" altLang="en-US" sz="1000" b="1" i="0" u="none" strike="noStrike" dirty="0">
                          <a:solidFill>
                            <a:srgbClr val="003300"/>
                          </a:solidFill>
                          <a:latin typeface="宋体"/>
                        </a:rPr>
                        <a:t>　</a:t>
                      </a:r>
                    </a:p>
                  </a:txBody>
                  <a:tcPr marL="0" marR="0" marT="0" marB="0" anchor="ctr">
                    <a:lnL w="28575"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1" i="0" u="none" strike="noStrike" dirty="0">
                          <a:solidFill>
                            <a:srgbClr val="003300"/>
                          </a:solidFill>
                          <a:latin typeface="+mn-ea"/>
                          <a:ea typeface="+mn-ea"/>
                        </a:rPr>
                        <a:t>2004</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1" i="0" u="none" strike="noStrike" dirty="0">
                          <a:solidFill>
                            <a:srgbClr val="003300"/>
                          </a:solidFill>
                          <a:latin typeface="+mn-ea"/>
                          <a:ea typeface="+mn-ea"/>
                        </a:rPr>
                        <a:t>2005</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1" i="0" u="none" strike="noStrike" dirty="0">
                          <a:solidFill>
                            <a:srgbClr val="003300"/>
                          </a:solidFill>
                          <a:latin typeface="+mn-ea"/>
                          <a:ea typeface="+mn-ea"/>
                        </a:rPr>
                        <a:t>2006</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1" i="0" u="none" strike="noStrike" dirty="0">
                          <a:solidFill>
                            <a:srgbClr val="003300"/>
                          </a:solidFill>
                          <a:latin typeface="+mn-ea"/>
                          <a:ea typeface="+mn-ea"/>
                        </a:rPr>
                        <a:t>2007</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1" i="0" u="none" strike="noStrike" dirty="0">
                          <a:solidFill>
                            <a:srgbClr val="003300"/>
                          </a:solidFill>
                          <a:latin typeface="+mn-ea"/>
                          <a:ea typeface="+mn-ea"/>
                        </a:rPr>
                        <a:t>2008</a:t>
                      </a:r>
                    </a:p>
                  </a:txBody>
                  <a:tcPr marL="0" marR="0" marT="0" marB="0"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30196"/>
                      </a:srgbClr>
                    </a:solidFill>
                  </a:tcPr>
                </a:tc>
              </a:tr>
              <a:tr h="297193">
                <a:tc>
                  <a:txBody>
                    <a:bodyPr/>
                    <a:lstStyle/>
                    <a:p>
                      <a:pPr algn="ctr" fontAlgn="ctr"/>
                      <a:r>
                        <a:rPr lang="zh-CN" altLang="en-US" sz="1400" b="1" i="0" u="none" strike="noStrike" dirty="0">
                          <a:solidFill>
                            <a:srgbClr val="003300"/>
                          </a:solidFill>
                          <a:latin typeface="+mn-ea"/>
                          <a:ea typeface="+mn-ea"/>
                        </a:rPr>
                        <a:t>观光游览</a:t>
                      </a:r>
                    </a:p>
                  </a:txBody>
                  <a:tcPr marL="0" marR="0" marT="0" marB="0" anchor="ctr">
                    <a:lnL w="28575"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0" i="0" u="none" strike="noStrike" dirty="0">
                          <a:solidFill>
                            <a:srgbClr val="003300"/>
                          </a:solidFill>
                          <a:latin typeface="+mn-ea"/>
                          <a:ea typeface="+mn-ea"/>
                        </a:rPr>
                        <a:t>45</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a:solidFill>
                            <a:srgbClr val="003300"/>
                          </a:solidFill>
                          <a:latin typeface="+mn-ea"/>
                          <a:ea typeface="+mn-ea"/>
                        </a:rPr>
                        <a:t>44.9</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42.6</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a:solidFill>
                            <a:srgbClr val="003300"/>
                          </a:solidFill>
                          <a:latin typeface="+mn-ea"/>
                          <a:ea typeface="+mn-ea"/>
                        </a:rPr>
                        <a:t>42.8</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a:solidFill>
                            <a:srgbClr val="003300"/>
                          </a:solidFill>
                          <a:latin typeface="+mn-ea"/>
                          <a:ea typeface="+mn-ea"/>
                        </a:rPr>
                        <a:t>27.3</a:t>
                      </a:r>
                    </a:p>
                  </a:txBody>
                  <a:tcPr marL="0" marR="0" marT="0" marB="0"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r>
              <a:tr h="297193">
                <a:tc>
                  <a:txBody>
                    <a:bodyPr/>
                    <a:lstStyle/>
                    <a:p>
                      <a:pPr algn="ctr" fontAlgn="ctr"/>
                      <a:r>
                        <a:rPr lang="zh-CN" altLang="en-US" sz="1400" b="1" i="0" u="none" strike="noStrike" dirty="0">
                          <a:solidFill>
                            <a:srgbClr val="003300"/>
                          </a:solidFill>
                          <a:latin typeface="+mn-ea"/>
                          <a:ea typeface="+mn-ea"/>
                        </a:rPr>
                        <a:t>休闲度假</a:t>
                      </a:r>
                    </a:p>
                  </a:txBody>
                  <a:tcPr marL="0" marR="0" marT="0" marB="0" anchor="ctr">
                    <a:lnL w="28575"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0" i="0" u="none" strike="noStrike" dirty="0">
                          <a:solidFill>
                            <a:srgbClr val="003300"/>
                          </a:solidFill>
                          <a:latin typeface="+mn-ea"/>
                          <a:ea typeface="+mn-ea"/>
                        </a:rPr>
                        <a:t>19.7</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18.5</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20.6</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21.9</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24.9</a:t>
                      </a:r>
                    </a:p>
                  </a:txBody>
                  <a:tcPr marL="0" marR="0" marT="0" marB="0"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r>
              <a:tr h="297193">
                <a:tc>
                  <a:txBody>
                    <a:bodyPr/>
                    <a:lstStyle/>
                    <a:p>
                      <a:pPr algn="ctr" fontAlgn="ctr"/>
                      <a:r>
                        <a:rPr lang="zh-CN" altLang="en-US" sz="1400" b="1" i="0" u="none" strike="noStrike" dirty="0">
                          <a:solidFill>
                            <a:srgbClr val="003300"/>
                          </a:solidFill>
                          <a:latin typeface="+mn-ea"/>
                          <a:ea typeface="+mn-ea"/>
                        </a:rPr>
                        <a:t>探亲访友</a:t>
                      </a:r>
                    </a:p>
                  </a:txBody>
                  <a:tcPr marL="0" marR="0" marT="0" marB="0" anchor="ctr">
                    <a:lnL w="28575"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0" i="0" u="none" strike="noStrike">
                          <a:solidFill>
                            <a:srgbClr val="003300"/>
                          </a:solidFill>
                          <a:latin typeface="+mn-ea"/>
                          <a:ea typeface="+mn-ea"/>
                        </a:rPr>
                        <a:t>23.7</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23.5</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23.4</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a:solidFill>
                            <a:srgbClr val="003300"/>
                          </a:solidFill>
                          <a:latin typeface="+mn-ea"/>
                          <a:ea typeface="+mn-ea"/>
                        </a:rPr>
                        <a:t>22</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a:solidFill>
                            <a:srgbClr val="003300"/>
                          </a:solidFill>
                          <a:latin typeface="+mn-ea"/>
                          <a:ea typeface="+mn-ea"/>
                        </a:rPr>
                        <a:t>36.7</a:t>
                      </a:r>
                    </a:p>
                  </a:txBody>
                  <a:tcPr marL="0" marR="0" marT="0" marB="0"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r>
              <a:tr h="297193">
                <a:tc>
                  <a:txBody>
                    <a:bodyPr/>
                    <a:lstStyle/>
                    <a:p>
                      <a:pPr algn="ctr" fontAlgn="ctr"/>
                      <a:r>
                        <a:rPr lang="zh-CN" altLang="en-US" sz="1400" b="1" i="0" u="none" strike="noStrike" dirty="0">
                          <a:solidFill>
                            <a:srgbClr val="003300"/>
                          </a:solidFill>
                          <a:latin typeface="+mn-ea"/>
                          <a:ea typeface="+mn-ea"/>
                        </a:rPr>
                        <a:t>商务活动</a:t>
                      </a:r>
                    </a:p>
                  </a:txBody>
                  <a:tcPr marL="0" marR="0" marT="0" marB="0" anchor="ctr">
                    <a:lnL w="28575"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0" i="0" u="none" strike="noStrike" dirty="0">
                          <a:solidFill>
                            <a:srgbClr val="003300"/>
                          </a:solidFill>
                          <a:latin typeface="+mn-ea"/>
                          <a:ea typeface="+mn-ea"/>
                        </a:rPr>
                        <a:t>5.5</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a:solidFill>
                            <a:srgbClr val="003300"/>
                          </a:solidFill>
                          <a:latin typeface="+mn-ea"/>
                          <a:ea typeface="+mn-ea"/>
                        </a:rPr>
                        <a:t>5.7</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4</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4</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a:solidFill>
                            <a:srgbClr val="003300"/>
                          </a:solidFill>
                          <a:latin typeface="+mn-ea"/>
                          <a:ea typeface="+mn-ea"/>
                        </a:rPr>
                        <a:t>3.3</a:t>
                      </a:r>
                    </a:p>
                  </a:txBody>
                  <a:tcPr marL="0" marR="0" marT="0" marB="0"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r>
              <a:tr h="297193">
                <a:tc>
                  <a:txBody>
                    <a:bodyPr/>
                    <a:lstStyle/>
                    <a:p>
                      <a:pPr algn="ctr" fontAlgn="ctr"/>
                      <a:r>
                        <a:rPr lang="zh-CN" altLang="en-US" sz="1400" b="1" i="0" u="none" strike="noStrike" dirty="0">
                          <a:solidFill>
                            <a:srgbClr val="003300"/>
                          </a:solidFill>
                          <a:latin typeface="+mn-ea"/>
                          <a:ea typeface="+mn-ea"/>
                        </a:rPr>
                        <a:t>宗教朝拜</a:t>
                      </a:r>
                    </a:p>
                  </a:txBody>
                  <a:tcPr marL="0" marR="0" marT="0" marB="0" anchor="ctr">
                    <a:lnL w="28575"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0" i="0" u="none" strike="noStrike" dirty="0">
                          <a:solidFill>
                            <a:srgbClr val="003300"/>
                          </a:solidFill>
                          <a:latin typeface="+mn-ea"/>
                          <a:ea typeface="+mn-ea"/>
                        </a:rPr>
                        <a:t>0.8</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a:solidFill>
                            <a:srgbClr val="003300"/>
                          </a:solidFill>
                          <a:latin typeface="+mn-ea"/>
                          <a:ea typeface="+mn-ea"/>
                        </a:rPr>
                        <a:t>1.5</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1.5</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1.5</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1.5</a:t>
                      </a:r>
                    </a:p>
                  </a:txBody>
                  <a:tcPr marL="0" marR="0" marT="0" marB="0"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r>
              <a:tr h="297193">
                <a:tc>
                  <a:txBody>
                    <a:bodyPr/>
                    <a:lstStyle/>
                    <a:p>
                      <a:pPr algn="ctr" fontAlgn="ctr"/>
                      <a:r>
                        <a:rPr lang="zh-CN" altLang="en-US" sz="1400" b="1" i="0" u="none" strike="noStrike" dirty="0">
                          <a:solidFill>
                            <a:srgbClr val="003300"/>
                          </a:solidFill>
                          <a:latin typeface="+mn-ea"/>
                          <a:ea typeface="+mn-ea"/>
                        </a:rPr>
                        <a:t>文化交流</a:t>
                      </a:r>
                    </a:p>
                  </a:txBody>
                  <a:tcPr marL="0" marR="0" marT="0" marB="0" anchor="ctr">
                    <a:lnL w="28575"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0" i="0" u="none" strike="noStrike" dirty="0">
                          <a:solidFill>
                            <a:srgbClr val="003300"/>
                          </a:solidFill>
                          <a:latin typeface="+mn-ea"/>
                          <a:ea typeface="+mn-ea"/>
                        </a:rPr>
                        <a:t>1.4</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a:solidFill>
                            <a:srgbClr val="003300"/>
                          </a:solidFill>
                          <a:latin typeface="+mn-ea"/>
                          <a:ea typeface="+mn-ea"/>
                        </a:rPr>
                        <a:t>1.5</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1.4</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1.3</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1.4</a:t>
                      </a:r>
                    </a:p>
                  </a:txBody>
                  <a:tcPr marL="0" marR="0" marT="0" marB="0"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tcPr>
                </a:tc>
              </a:tr>
              <a:tr h="297193">
                <a:tc>
                  <a:txBody>
                    <a:bodyPr/>
                    <a:lstStyle/>
                    <a:p>
                      <a:pPr algn="ctr" fontAlgn="ctr"/>
                      <a:r>
                        <a:rPr lang="zh-CN" altLang="en-US" sz="1400" b="1" i="0" u="none" strike="noStrike" dirty="0">
                          <a:solidFill>
                            <a:srgbClr val="003300"/>
                          </a:solidFill>
                          <a:latin typeface="+mn-ea"/>
                          <a:ea typeface="+mn-ea"/>
                        </a:rPr>
                        <a:t>其他</a:t>
                      </a:r>
                    </a:p>
                  </a:txBody>
                  <a:tcPr marL="0" marR="0" marT="0" marB="0" anchor="ctr">
                    <a:lnL w="28575"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solidFill>
                      <a:srgbClr val="003300">
                        <a:alpha val="30196"/>
                      </a:srgbClr>
                    </a:solidFill>
                  </a:tcPr>
                </a:tc>
                <a:tc>
                  <a:txBody>
                    <a:bodyPr/>
                    <a:lstStyle/>
                    <a:p>
                      <a:pPr algn="ctr" fontAlgn="ctr"/>
                      <a:r>
                        <a:rPr lang="en-US" altLang="zh-CN" sz="1400" b="0" i="0" u="none" strike="noStrike" dirty="0">
                          <a:solidFill>
                            <a:srgbClr val="003300"/>
                          </a:solidFill>
                          <a:latin typeface="+mn-ea"/>
                          <a:ea typeface="+mn-ea"/>
                        </a:rPr>
                        <a:t>3.9</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4.4</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5.5</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6.2</a:t>
                      </a:r>
                    </a:p>
                  </a:txBody>
                  <a:tcPr marL="0" marR="0" marT="0" marB="0" anchor="ct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tcPr>
                </a:tc>
                <a:tc>
                  <a:txBody>
                    <a:bodyPr/>
                    <a:lstStyle/>
                    <a:p>
                      <a:pPr algn="ctr" fontAlgn="ctr"/>
                      <a:r>
                        <a:rPr lang="en-US" altLang="zh-CN" sz="1400" b="0" i="0" u="none" strike="noStrike" dirty="0">
                          <a:solidFill>
                            <a:srgbClr val="003300"/>
                          </a:solidFill>
                          <a:latin typeface="+mn-ea"/>
                          <a:ea typeface="+mn-ea"/>
                        </a:rPr>
                        <a:t>4.9</a:t>
                      </a:r>
                    </a:p>
                  </a:txBody>
                  <a:tcPr marL="0" marR="0" marT="0" marB="0" anchor="ct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19050" cap="flat" cmpd="sng" algn="ctr">
                      <a:solidFill>
                        <a:srgbClr val="003300"/>
                      </a:solidFill>
                      <a:prstDash val="solid"/>
                      <a:round/>
                      <a:headEnd type="none" w="med" len="med"/>
                      <a:tailEnd type="none" w="med" len="med"/>
                    </a:lnT>
                    <a:lnB w="28575" cap="flat" cmpd="sng" algn="ctr">
                      <a:solidFill>
                        <a:srgbClr val="003300"/>
                      </a:solidFill>
                      <a:prstDash val="solid"/>
                      <a:round/>
                      <a:headEnd type="none" w="med" len="med"/>
                      <a:tailEnd type="none" w="med" len="med"/>
                    </a:lnB>
                  </a:tcPr>
                </a:tc>
              </a:tr>
            </a:tbl>
          </a:graphicData>
        </a:graphic>
      </p:graphicFrame>
      <p:sp>
        <p:nvSpPr>
          <p:cNvPr id="8" name="TextBox 7"/>
          <p:cNvSpPr txBox="1"/>
          <p:nvPr/>
        </p:nvSpPr>
        <p:spPr>
          <a:xfrm>
            <a:off x="3833000" y="1160344"/>
            <a:ext cx="2749471" cy="400110"/>
          </a:xfrm>
          <a:prstGeom prst="rect">
            <a:avLst/>
          </a:prstGeom>
          <a:noFill/>
          <a:effectLst>
            <a:outerShdw blurRad="50800" dist="38100" dir="5400000" algn="t" rotWithShape="0">
              <a:prstClr val="black">
                <a:alpha val="20000"/>
              </a:prstClr>
            </a:outerShdw>
          </a:effectLst>
        </p:spPr>
        <p:txBody>
          <a:bodyPr wrap="none" rtlCol="0">
            <a:spAutoFit/>
          </a:bodyPr>
          <a:lstStyle/>
          <a:p>
            <a:pPr algn="ctr"/>
            <a:r>
              <a:rPr lang="zh-CN" altLang="en-US" sz="2000" b="1" dirty="0" smtClean="0">
                <a:solidFill>
                  <a:srgbClr val="003300"/>
                </a:solidFill>
                <a:latin typeface="微软雅黑" pitchFamily="34" charset="-122"/>
                <a:ea typeface="微软雅黑" pitchFamily="34" charset="-122"/>
              </a:rPr>
              <a:t>国内游客旅游目的调查</a:t>
            </a:r>
            <a:endParaRPr lang="zh-CN" altLang="en-US" sz="2000" b="1" dirty="0">
              <a:solidFill>
                <a:srgbClr val="003300"/>
              </a:solidFill>
              <a:latin typeface="微软雅黑" pitchFamily="34" charset="-122"/>
              <a:ea typeface="微软雅黑" pitchFamily="34" charset="-122"/>
            </a:endParaRPr>
          </a:p>
        </p:txBody>
      </p:sp>
      <p:grpSp>
        <p:nvGrpSpPr>
          <p:cNvPr id="12" name="组合 11"/>
          <p:cNvGrpSpPr/>
          <p:nvPr/>
        </p:nvGrpSpPr>
        <p:grpSpPr>
          <a:xfrm>
            <a:off x="0" y="973898"/>
            <a:ext cx="10440988" cy="3797759"/>
            <a:chOff x="0" y="971550"/>
            <a:chExt cx="10440988" cy="3797759"/>
          </a:xfrm>
        </p:grpSpPr>
        <p:sp>
          <p:nvSpPr>
            <p:cNvPr id="11" name="矩形 10"/>
            <p:cNvSpPr/>
            <p:nvPr/>
          </p:nvSpPr>
          <p:spPr>
            <a:xfrm>
              <a:off x="0" y="971550"/>
              <a:ext cx="10440988" cy="3708400"/>
            </a:xfrm>
            <a:prstGeom prst="rect">
              <a:avLst/>
            </a:prstGeom>
            <a:solidFill>
              <a:srgbClr val="DDD9C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p:cNvGraphicFramePr/>
            <p:nvPr/>
          </p:nvGraphicFramePr>
          <p:xfrm>
            <a:off x="539750" y="1133016"/>
            <a:ext cx="5220494" cy="36362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p:nvPr/>
          </p:nvGraphicFramePr>
          <p:xfrm>
            <a:off x="5004470" y="1133016"/>
            <a:ext cx="5436518" cy="3636293"/>
          </p:xfrm>
          <a:graphic>
            <a:graphicData uri="http://schemas.openxmlformats.org/drawingml/2006/chart">
              <c:chart xmlns:c="http://schemas.openxmlformats.org/drawingml/2006/chart" xmlns:r="http://schemas.openxmlformats.org/officeDocument/2006/relationships" r:id="rId4"/>
            </a:graphicData>
          </a:graphic>
        </p:graphicFrame>
      </p:grpSp>
      <p:sp>
        <p:nvSpPr>
          <p:cNvPr id="14" name="TextBox 13"/>
          <p:cNvSpPr txBox="1"/>
          <p:nvPr/>
        </p:nvSpPr>
        <p:spPr>
          <a:xfrm>
            <a:off x="461232" y="535742"/>
            <a:ext cx="9359900" cy="461665"/>
          </a:xfrm>
          <a:prstGeom prst="rect">
            <a:avLst/>
          </a:prstGeom>
          <a:noFill/>
          <a:effectLst>
            <a:outerShdw blurRad="50800" dist="38100" dir="5400000" algn="t" rotWithShape="0">
              <a:prstClr val="black">
                <a:alpha val="20000"/>
              </a:prstClr>
            </a:outerShdw>
          </a:effectLst>
        </p:spPr>
        <p:txBody>
          <a:bodyPr wrap="square" rtlCol="0">
            <a:spAutoFit/>
          </a:bodyPr>
          <a:lstStyle/>
          <a:p>
            <a:r>
              <a:rPr lang="zh-CN" altLang="en-US" b="1" dirty="0" smtClean="0">
                <a:solidFill>
                  <a:srgbClr val="003300"/>
                </a:solidFill>
                <a:latin typeface="微软雅黑" pitchFamily="34" charset="-122"/>
                <a:ea typeface="微软雅黑" pitchFamily="34" charset="-122"/>
              </a:rPr>
              <a:t>需求层面</a:t>
            </a:r>
            <a:endParaRPr lang="zh-CN" altLang="en-US" b="1" dirty="0">
              <a:solidFill>
                <a:srgbClr val="003300"/>
              </a:solidFill>
              <a:latin typeface="微软雅黑" pitchFamily="34" charset="-122"/>
              <a:ea typeface="微软雅黑" pitchFamily="34" charset="-122"/>
            </a:endParaRPr>
          </a:p>
        </p:txBody>
      </p:sp>
      <p:sp>
        <p:nvSpPr>
          <p:cNvPr id="15" name="椭圆 14"/>
          <p:cNvSpPr/>
          <p:nvPr/>
        </p:nvSpPr>
        <p:spPr>
          <a:xfrm>
            <a:off x="2374900" y="3675860"/>
            <a:ext cx="1019944" cy="693747"/>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630352" y="3566321"/>
            <a:ext cx="1019944" cy="693747"/>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a:spLocks noChangeArrowheads="1"/>
          </p:cNvSpPr>
          <p:nvPr/>
        </p:nvSpPr>
        <p:spPr bwMode="auto">
          <a:xfrm>
            <a:off x="0" y="1083437"/>
            <a:ext cx="10478366" cy="3477875"/>
          </a:xfrm>
          <a:prstGeom prst="rect">
            <a:avLst/>
          </a:prstGeom>
          <a:solidFill>
            <a:srgbClr val="003300">
              <a:alpha val="85097"/>
            </a:srgbClr>
          </a:solidFill>
          <a:ln w="9525">
            <a:noFill/>
            <a:miter lim="800000"/>
            <a:headEnd/>
            <a:tailEnd/>
          </a:ln>
        </p:spPr>
        <p:txBody>
          <a:bodyPr wrap="square">
            <a:spAutoFit/>
          </a:bodyPr>
          <a:lstStyle/>
          <a:p>
            <a:pPr algn="ctr">
              <a:lnSpc>
                <a:spcPts val="2600"/>
              </a:lnSpc>
            </a:pPr>
            <a:endParaRPr lang="en-US" altLang="zh-CN" sz="1800" b="1" dirty="0" smtClean="0">
              <a:solidFill>
                <a:schemeClr val="bg2">
                  <a:lumMod val="90000"/>
                </a:schemeClr>
              </a:solidFill>
              <a:ea typeface="微软雅黑" pitchFamily="34" charset="-122"/>
            </a:endParaRPr>
          </a:p>
          <a:p>
            <a:pPr algn="ctr">
              <a:lnSpc>
                <a:spcPts val="3200"/>
              </a:lnSpc>
            </a:pPr>
            <a:endParaRPr lang="en-US" altLang="zh-CN" sz="1800" b="1" dirty="0" smtClean="0">
              <a:solidFill>
                <a:schemeClr val="bg2">
                  <a:lumMod val="90000"/>
                </a:schemeClr>
              </a:solidFill>
              <a:ea typeface="微软雅黑" pitchFamily="34" charset="-122"/>
            </a:endParaRPr>
          </a:p>
          <a:p>
            <a:pPr algn="ctr">
              <a:lnSpc>
                <a:spcPts val="3200"/>
              </a:lnSpc>
            </a:pPr>
            <a:r>
              <a:rPr lang="zh-CN" altLang="en-US" sz="1800" b="1" dirty="0" smtClean="0">
                <a:solidFill>
                  <a:schemeClr val="bg2">
                    <a:lumMod val="90000"/>
                  </a:schemeClr>
                </a:solidFill>
                <a:latin typeface="+mn-ea"/>
                <a:ea typeface="+mn-ea"/>
              </a:rPr>
              <a:t>从</a:t>
            </a:r>
            <a:r>
              <a:rPr lang="en-US" altLang="zh-CN" sz="1800" b="1" dirty="0" smtClean="0">
                <a:solidFill>
                  <a:schemeClr val="bg2">
                    <a:lumMod val="90000"/>
                  </a:schemeClr>
                </a:solidFill>
                <a:latin typeface="+mn-ea"/>
                <a:ea typeface="+mn-ea"/>
              </a:rPr>
              <a:t>2004</a:t>
            </a:r>
            <a:r>
              <a:rPr lang="zh-CN" altLang="en-US" sz="1800" b="1" dirty="0" smtClean="0">
                <a:solidFill>
                  <a:schemeClr val="bg2">
                    <a:lumMod val="90000"/>
                  </a:schemeClr>
                </a:solidFill>
                <a:latin typeface="+mn-ea"/>
                <a:ea typeface="+mn-ea"/>
              </a:rPr>
              <a:t>到</a:t>
            </a:r>
            <a:r>
              <a:rPr lang="en-US" altLang="zh-CN" sz="1800" b="1" dirty="0" smtClean="0">
                <a:solidFill>
                  <a:schemeClr val="bg2">
                    <a:lumMod val="90000"/>
                  </a:schemeClr>
                </a:solidFill>
                <a:latin typeface="+mn-ea"/>
                <a:ea typeface="+mn-ea"/>
              </a:rPr>
              <a:t>2008</a:t>
            </a:r>
            <a:r>
              <a:rPr lang="zh-CN" altLang="en-US" sz="1800" b="1" dirty="0" smtClean="0">
                <a:solidFill>
                  <a:schemeClr val="bg2">
                    <a:lumMod val="90000"/>
                  </a:schemeClr>
                </a:solidFill>
                <a:latin typeface="+mn-ea"/>
                <a:ea typeface="+mn-ea"/>
              </a:rPr>
              <a:t>年间居民出游目的构成的变化来看</a:t>
            </a:r>
            <a:endParaRPr lang="en-US" altLang="zh-CN" sz="1800" b="1" dirty="0" smtClean="0">
              <a:solidFill>
                <a:schemeClr val="bg2">
                  <a:lumMod val="90000"/>
                </a:schemeClr>
              </a:solidFill>
              <a:latin typeface="+mn-ea"/>
              <a:ea typeface="+mn-ea"/>
            </a:endParaRPr>
          </a:p>
          <a:p>
            <a:pPr algn="ctr">
              <a:lnSpc>
                <a:spcPts val="3200"/>
              </a:lnSpc>
            </a:pPr>
            <a:r>
              <a:rPr lang="zh-CN" altLang="en-US" sz="1800" b="1" dirty="0" smtClean="0">
                <a:solidFill>
                  <a:schemeClr val="bg2">
                    <a:lumMod val="90000"/>
                  </a:schemeClr>
                </a:solidFill>
                <a:latin typeface="+mn-ea"/>
                <a:ea typeface="+mn-ea"/>
              </a:rPr>
              <a:t>观光游览虽仍占一定比例</a:t>
            </a:r>
            <a:endParaRPr lang="en-US" altLang="zh-CN" sz="1800" b="1" dirty="0" smtClean="0">
              <a:solidFill>
                <a:schemeClr val="bg2">
                  <a:lumMod val="90000"/>
                </a:schemeClr>
              </a:solidFill>
              <a:latin typeface="+mn-ea"/>
              <a:ea typeface="+mn-ea"/>
            </a:endParaRPr>
          </a:p>
          <a:p>
            <a:pPr algn="ctr">
              <a:lnSpc>
                <a:spcPts val="3200"/>
              </a:lnSpc>
            </a:pPr>
            <a:r>
              <a:rPr lang="zh-CN" altLang="en-US" sz="1800" b="1" dirty="0" smtClean="0">
                <a:solidFill>
                  <a:schemeClr val="bg2">
                    <a:lumMod val="90000"/>
                  </a:schemeClr>
                </a:solidFill>
                <a:latin typeface="+mn-ea"/>
                <a:ea typeface="+mn-ea"/>
              </a:rPr>
              <a:t>但从趋势来看，观光游览下降</a:t>
            </a:r>
            <a:r>
              <a:rPr lang="en-US" altLang="zh-CN" sz="1800" b="1" dirty="0" smtClean="0">
                <a:solidFill>
                  <a:schemeClr val="bg2">
                    <a:lumMod val="90000"/>
                  </a:schemeClr>
                </a:solidFill>
                <a:latin typeface="+mn-ea"/>
                <a:ea typeface="+mn-ea"/>
              </a:rPr>
              <a:t>40%</a:t>
            </a:r>
          </a:p>
          <a:p>
            <a:pPr algn="ctr">
              <a:lnSpc>
                <a:spcPts val="3200"/>
              </a:lnSpc>
            </a:pPr>
            <a:r>
              <a:rPr lang="zh-CN" altLang="en-US" sz="2000" b="1" dirty="0" smtClean="0">
                <a:solidFill>
                  <a:srgbClr val="C5F123"/>
                </a:solidFill>
                <a:latin typeface="+mn-ea"/>
                <a:ea typeface="+mn-ea"/>
              </a:rPr>
              <a:t>而休闲度假比例逐年上升，仅五年间增幅达</a:t>
            </a:r>
            <a:r>
              <a:rPr lang="en-US" altLang="zh-CN" sz="2000" b="1" dirty="0" smtClean="0">
                <a:solidFill>
                  <a:srgbClr val="C5F123"/>
                </a:solidFill>
                <a:latin typeface="+mn-ea"/>
                <a:ea typeface="+mn-ea"/>
              </a:rPr>
              <a:t>30</a:t>
            </a:r>
            <a:r>
              <a:rPr lang="en-US" altLang="zh-CN" sz="2000" b="1" dirty="0" smtClean="0">
                <a:solidFill>
                  <a:srgbClr val="C5F123"/>
                </a:solidFill>
                <a:latin typeface="+mn-ea"/>
                <a:ea typeface="+mn-ea"/>
              </a:rPr>
              <a:t>%</a:t>
            </a:r>
            <a:endParaRPr lang="zh-CN" altLang="en-US" sz="2000" b="1" dirty="0" smtClean="0">
              <a:solidFill>
                <a:srgbClr val="C5F123"/>
              </a:solidFill>
              <a:latin typeface="+mn-ea"/>
              <a:ea typeface="+mn-ea"/>
            </a:endParaRPr>
          </a:p>
          <a:p>
            <a:pPr algn="ctr">
              <a:lnSpc>
                <a:spcPts val="2600"/>
              </a:lnSpc>
            </a:pPr>
            <a:endParaRPr lang="en-US" altLang="zh-CN" sz="1800" b="1" dirty="0" smtClean="0">
              <a:solidFill>
                <a:schemeClr val="bg2">
                  <a:lumMod val="90000"/>
                </a:schemeClr>
              </a:solidFill>
              <a:ea typeface="微软雅黑" pitchFamily="34" charset="-122"/>
            </a:endParaRPr>
          </a:p>
          <a:p>
            <a:pPr algn="ctr">
              <a:lnSpc>
                <a:spcPts val="2600"/>
              </a:lnSpc>
            </a:pPr>
            <a:endParaRPr lang="en-US" altLang="zh-CN" sz="1800" b="1" dirty="0" smtClean="0">
              <a:solidFill>
                <a:schemeClr val="bg2">
                  <a:lumMod val="90000"/>
                </a:schemeClr>
              </a:solidFill>
              <a:ea typeface="微软雅黑" pitchFamily="34" charset="-122"/>
            </a:endParaRPr>
          </a:p>
          <a:p>
            <a:pPr algn="ctr">
              <a:lnSpc>
                <a:spcPts val="2600"/>
              </a:lnSpc>
            </a:pPr>
            <a:endParaRPr lang="en-US" altLang="zh-CN" sz="1800" b="1" dirty="0" smtClean="0">
              <a:solidFill>
                <a:schemeClr val="bg2">
                  <a:lumMod val="90000"/>
                </a:schemeClr>
              </a:solidFill>
              <a:ea typeface="微软雅黑" pitchFamily="34" charset="-122"/>
            </a:endParaRPr>
          </a:p>
        </p:txBody>
      </p:sp>
      <p:sp>
        <p:nvSpPr>
          <p:cNvPr id="10" name="TextBox 9"/>
          <p:cNvSpPr txBox="1">
            <a:spLocks noChangeArrowheads="1"/>
          </p:cNvSpPr>
          <p:nvPr/>
        </p:nvSpPr>
        <p:spPr bwMode="auto">
          <a:xfrm>
            <a:off x="-865" y="1530733"/>
            <a:ext cx="10440988" cy="2657138"/>
          </a:xfrm>
          <a:prstGeom prst="rect">
            <a:avLst/>
          </a:prstGeom>
          <a:solidFill>
            <a:srgbClr val="003300">
              <a:alpha val="89803"/>
            </a:srgbClr>
          </a:solidFill>
          <a:ln w="9525">
            <a:solidFill>
              <a:srgbClr val="003300"/>
            </a:solidFill>
            <a:miter lim="800000"/>
            <a:headEnd/>
            <a:tailEnd/>
          </a:ln>
        </p:spPr>
        <p:txBody>
          <a:bodyPr>
            <a:spAutoFit/>
          </a:bodyPr>
          <a:lstStyle/>
          <a:p>
            <a:pPr algn="ctr">
              <a:lnSpc>
                <a:spcPts val="4000"/>
              </a:lnSpc>
            </a:pPr>
            <a:endParaRPr lang="en-US" altLang="zh-CN" sz="2800" b="1" dirty="0">
              <a:solidFill>
                <a:srgbClr val="C5F123"/>
              </a:solidFill>
              <a:ea typeface="微软雅黑" pitchFamily="34" charset="-122"/>
            </a:endParaRPr>
          </a:p>
          <a:p>
            <a:pPr algn="ctr">
              <a:lnSpc>
                <a:spcPts val="4000"/>
              </a:lnSpc>
            </a:pPr>
            <a:r>
              <a:rPr lang="zh-CN" altLang="en-US" sz="2800" b="1" dirty="0" smtClean="0">
                <a:solidFill>
                  <a:srgbClr val="C5F123"/>
                </a:solidFill>
                <a:ea typeface="微软雅黑" pitchFamily="34" charset="-122"/>
              </a:rPr>
              <a:t>结论</a:t>
            </a:r>
            <a:r>
              <a:rPr lang="en-US" altLang="zh-CN" sz="2800" b="1" dirty="0" smtClean="0">
                <a:solidFill>
                  <a:srgbClr val="C5F123"/>
                </a:solidFill>
                <a:ea typeface="微软雅黑" pitchFamily="34" charset="-122"/>
              </a:rPr>
              <a:t>3  </a:t>
            </a:r>
            <a:r>
              <a:rPr lang="zh-CN" altLang="en-US" sz="2800" b="1" dirty="0" smtClean="0">
                <a:solidFill>
                  <a:srgbClr val="C5F123"/>
                </a:solidFill>
                <a:ea typeface="微软雅黑" pitchFamily="34" charset="-122"/>
              </a:rPr>
              <a:t>需求层面   </a:t>
            </a:r>
            <a:endParaRPr lang="en-US" altLang="zh-CN" sz="2800" b="1" dirty="0" smtClean="0">
              <a:solidFill>
                <a:srgbClr val="C5F123"/>
              </a:solidFill>
              <a:ea typeface="微软雅黑" pitchFamily="34" charset="-122"/>
            </a:endParaRPr>
          </a:p>
          <a:p>
            <a:pPr algn="ctr">
              <a:lnSpc>
                <a:spcPts val="4000"/>
              </a:lnSpc>
            </a:pPr>
            <a:r>
              <a:rPr lang="zh-CN" altLang="en-US" sz="2800" b="1" dirty="0" smtClean="0">
                <a:solidFill>
                  <a:srgbClr val="C5F123"/>
                </a:solidFill>
                <a:ea typeface="微软雅黑" pitchFamily="34" charset="-122"/>
              </a:rPr>
              <a:t>休闲度假旅游需求逐年递增</a:t>
            </a:r>
            <a:endParaRPr lang="en-US" altLang="zh-CN" sz="2800" b="1" dirty="0" smtClean="0">
              <a:solidFill>
                <a:srgbClr val="C5F123"/>
              </a:solidFill>
              <a:ea typeface="微软雅黑" pitchFamily="34" charset="-122"/>
            </a:endParaRPr>
          </a:p>
          <a:p>
            <a:pPr algn="ctr">
              <a:lnSpc>
                <a:spcPts val="4000"/>
              </a:lnSpc>
            </a:pPr>
            <a:r>
              <a:rPr lang="zh-CN" altLang="en-US" sz="2800" b="1" dirty="0" smtClean="0">
                <a:solidFill>
                  <a:srgbClr val="C5F123"/>
                </a:solidFill>
                <a:ea typeface="微软雅黑" pitchFamily="34" charset="-122"/>
              </a:rPr>
              <a:t>休闲度假旅游市场发展趋势日益明显</a:t>
            </a:r>
            <a:endParaRPr lang="en-US" altLang="zh-CN" sz="2800" b="1" dirty="0">
              <a:solidFill>
                <a:srgbClr val="C5F123"/>
              </a:solidFill>
              <a:ea typeface="微软雅黑" pitchFamily="34" charset="-122"/>
            </a:endParaRPr>
          </a:p>
          <a:p>
            <a:pPr algn="ctr">
              <a:lnSpc>
                <a:spcPts val="4000"/>
              </a:lnSpc>
            </a:pPr>
            <a:endParaRPr lang="zh-CN" altLang="en-US" sz="2800" b="1" dirty="0">
              <a:solidFill>
                <a:srgbClr val="C5F123"/>
              </a:solidFill>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edge">
                                      <p:cBhvr>
                                        <p:cTn id="13" dur="500"/>
                                        <p:tgtEl>
                                          <p:spTgt spid="15"/>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edg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7"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8676" y="1933212"/>
            <a:ext cx="8089062" cy="775662"/>
          </a:xfrm>
          <a:prstGeom prst="rect">
            <a:avLst/>
          </a:prstGeom>
          <a:effectLst>
            <a:outerShdw blurRad="50800" dist="38100" dir="5400000" algn="t" rotWithShape="0">
              <a:prstClr val="black">
                <a:alpha val="20000"/>
              </a:prstClr>
            </a:outerShdw>
          </a:effectLst>
        </p:spPr>
        <p:txBody>
          <a:bodyPr wrap="square">
            <a:spAutoFit/>
          </a:bodyPr>
          <a:lstStyle/>
          <a:p>
            <a:pPr>
              <a:lnSpc>
                <a:spcPts val="2800"/>
              </a:lnSpc>
            </a:pPr>
            <a:r>
              <a:rPr lang="zh-CN" altLang="en-US" sz="1800" b="1" dirty="0" smtClean="0">
                <a:solidFill>
                  <a:srgbClr val="003300"/>
                </a:solidFill>
                <a:latin typeface="+mn-ea"/>
                <a:ea typeface="+mn-ea"/>
              </a:rPr>
              <a:t>结论</a:t>
            </a:r>
            <a:r>
              <a:rPr lang="en-US" altLang="zh-CN" sz="1800" b="1" dirty="0" smtClean="0">
                <a:solidFill>
                  <a:srgbClr val="003300"/>
                </a:solidFill>
                <a:latin typeface="+mn-ea"/>
                <a:ea typeface="+mn-ea"/>
              </a:rPr>
              <a:t>2  </a:t>
            </a:r>
            <a:r>
              <a:rPr lang="zh-CN" altLang="en-US" sz="1800" b="1" dirty="0" smtClean="0">
                <a:solidFill>
                  <a:srgbClr val="003300"/>
                </a:solidFill>
                <a:latin typeface="+mn-ea"/>
                <a:ea typeface="+mn-ea"/>
              </a:rPr>
              <a:t>大众层面</a:t>
            </a:r>
            <a:endParaRPr lang="en-US" altLang="zh-CN" sz="1800" b="1" dirty="0" smtClean="0">
              <a:solidFill>
                <a:srgbClr val="003300"/>
              </a:solidFill>
              <a:latin typeface="+mn-ea"/>
              <a:ea typeface="+mn-ea"/>
            </a:endParaRPr>
          </a:p>
          <a:p>
            <a:pPr>
              <a:lnSpc>
                <a:spcPts val="2800"/>
              </a:lnSpc>
            </a:pPr>
            <a:r>
              <a:rPr lang="zh-CN" altLang="en-US" sz="1800" b="1" dirty="0" smtClean="0">
                <a:solidFill>
                  <a:srgbClr val="003300"/>
                </a:solidFill>
                <a:latin typeface="+mn-ea"/>
                <a:ea typeface="+mn-ea"/>
              </a:rPr>
              <a:t>生态健康、休闲放松渐渐成为人们的普遍需求</a:t>
            </a:r>
            <a:endParaRPr lang="en-US" altLang="zh-CN" sz="1800" b="1" dirty="0" smtClean="0">
              <a:solidFill>
                <a:srgbClr val="003300"/>
              </a:solidFill>
              <a:latin typeface="+mn-ea"/>
              <a:ea typeface="+mn-ea"/>
            </a:endParaRPr>
          </a:p>
        </p:txBody>
      </p:sp>
      <p:sp>
        <p:nvSpPr>
          <p:cNvPr id="3" name="矩形 2"/>
          <p:cNvSpPr/>
          <p:nvPr/>
        </p:nvSpPr>
        <p:spPr>
          <a:xfrm>
            <a:off x="478676" y="1083437"/>
            <a:ext cx="8089062" cy="775212"/>
          </a:xfrm>
          <a:prstGeom prst="rect">
            <a:avLst/>
          </a:prstGeom>
          <a:effectLst>
            <a:outerShdw blurRad="50800" dist="38100" dir="5400000" algn="t" rotWithShape="0">
              <a:prstClr val="black">
                <a:alpha val="20000"/>
              </a:prstClr>
            </a:outerShdw>
          </a:effectLst>
        </p:spPr>
        <p:txBody>
          <a:bodyPr wrap="square">
            <a:spAutoFit/>
          </a:bodyPr>
          <a:lstStyle/>
          <a:p>
            <a:pPr>
              <a:lnSpc>
                <a:spcPts val="2800"/>
              </a:lnSpc>
            </a:pPr>
            <a:r>
              <a:rPr lang="zh-CN" altLang="en-US" sz="1800" b="1" dirty="0" smtClean="0">
                <a:solidFill>
                  <a:srgbClr val="003300"/>
                </a:solidFill>
                <a:latin typeface="+mn-ea"/>
                <a:ea typeface="+mn-ea"/>
              </a:rPr>
              <a:t>结论</a:t>
            </a:r>
            <a:r>
              <a:rPr lang="en-US" altLang="zh-CN" sz="1800" b="1" dirty="0" smtClean="0">
                <a:solidFill>
                  <a:srgbClr val="003300"/>
                </a:solidFill>
                <a:latin typeface="+mn-ea"/>
                <a:ea typeface="+mn-ea"/>
              </a:rPr>
              <a:t>1  </a:t>
            </a:r>
            <a:r>
              <a:rPr lang="zh-CN" altLang="en-US" sz="1800" b="1" dirty="0" smtClean="0">
                <a:solidFill>
                  <a:srgbClr val="003300"/>
                </a:solidFill>
                <a:latin typeface="+mn-ea"/>
                <a:ea typeface="+mn-ea"/>
              </a:rPr>
              <a:t>环境层面</a:t>
            </a:r>
            <a:endParaRPr lang="en-US" altLang="zh-CN" sz="1800" b="1" dirty="0" smtClean="0">
              <a:solidFill>
                <a:srgbClr val="003300"/>
              </a:solidFill>
              <a:latin typeface="+mn-ea"/>
              <a:ea typeface="+mn-ea"/>
            </a:endParaRPr>
          </a:p>
          <a:p>
            <a:pPr>
              <a:lnSpc>
                <a:spcPts val="2800"/>
              </a:lnSpc>
            </a:pPr>
            <a:r>
              <a:rPr lang="zh-CN" altLang="en-US" sz="1800" b="1" dirty="0" smtClean="0">
                <a:solidFill>
                  <a:srgbClr val="003300"/>
                </a:solidFill>
                <a:ea typeface="微软雅黑" pitchFamily="34" charset="-122"/>
              </a:rPr>
              <a:t>阳羡旅游的主体市场</a:t>
            </a:r>
            <a:r>
              <a:rPr lang="en-US" altLang="zh-CN" sz="1800" b="1" dirty="0" smtClean="0">
                <a:solidFill>
                  <a:srgbClr val="003300"/>
                </a:solidFill>
                <a:ea typeface="微软雅黑" pitchFamily="34" charset="-122"/>
              </a:rPr>
              <a:t>——</a:t>
            </a:r>
            <a:r>
              <a:rPr lang="zh-CN" altLang="en-US" sz="1800" b="1" dirty="0" smtClean="0">
                <a:solidFill>
                  <a:srgbClr val="003300"/>
                </a:solidFill>
                <a:ea typeface="微软雅黑" pitchFamily="34" charset="-122"/>
              </a:rPr>
              <a:t>长三角地区已经具备进入休闲度假旅游的经济条件</a:t>
            </a:r>
            <a:endParaRPr lang="en-US" altLang="zh-CN" sz="1800" b="1" dirty="0">
              <a:solidFill>
                <a:srgbClr val="003300"/>
              </a:solidFill>
              <a:ea typeface="微软雅黑" pitchFamily="34" charset="-122"/>
            </a:endParaRPr>
          </a:p>
        </p:txBody>
      </p:sp>
      <p:sp>
        <p:nvSpPr>
          <p:cNvPr id="4" name="矩形 3"/>
          <p:cNvSpPr/>
          <p:nvPr/>
        </p:nvSpPr>
        <p:spPr>
          <a:xfrm>
            <a:off x="478676" y="2787150"/>
            <a:ext cx="8089062" cy="775662"/>
          </a:xfrm>
          <a:prstGeom prst="rect">
            <a:avLst/>
          </a:prstGeom>
          <a:effectLst>
            <a:outerShdw blurRad="50800" dist="38100" dir="5400000" algn="t" rotWithShape="0">
              <a:prstClr val="black">
                <a:alpha val="20000"/>
              </a:prstClr>
            </a:outerShdw>
          </a:effectLst>
        </p:spPr>
        <p:txBody>
          <a:bodyPr wrap="square">
            <a:spAutoFit/>
          </a:bodyPr>
          <a:lstStyle/>
          <a:p>
            <a:pPr>
              <a:lnSpc>
                <a:spcPts val="2800"/>
              </a:lnSpc>
            </a:pPr>
            <a:r>
              <a:rPr lang="zh-CN" altLang="en-US" sz="1800" b="1" dirty="0" smtClean="0">
                <a:solidFill>
                  <a:srgbClr val="003300"/>
                </a:solidFill>
                <a:latin typeface="+mn-ea"/>
                <a:ea typeface="+mn-ea"/>
              </a:rPr>
              <a:t>结论</a:t>
            </a:r>
            <a:r>
              <a:rPr lang="en-US" altLang="zh-CN" sz="1800" b="1" dirty="0" smtClean="0">
                <a:solidFill>
                  <a:srgbClr val="003300"/>
                </a:solidFill>
                <a:latin typeface="+mn-ea"/>
                <a:ea typeface="+mn-ea"/>
              </a:rPr>
              <a:t>3</a:t>
            </a:r>
            <a:r>
              <a:rPr lang="zh-CN" altLang="en-US" sz="1800" b="1" dirty="0" smtClean="0">
                <a:solidFill>
                  <a:srgbClr val="003300"/>
                </a:solidFill>
                <a:latin typeface="+mn-ea"/>
                <a:ea typeface="+mn-ea"/>
              </a:rPr>
              <a:t>  需求层面</a:t>
            </a:r>
            <a:endParaRPr lang="en-US" altLang="zh-CN" sz="1800" b="1" dirty="0" smtClean="0">
              <a:solidFill>
                <a:srgbClr val="003300"/>
              </a:solidFill>
              <a:latin typeface="+mn-ea"/>
              <a:ea typeface="+mn-ea"/>
            </a:endParaRPr>
          </a:p>
          <a:p>
            <a:pPr>
              <a:lnSpc>
                <a:spcPts val="2800"/>
              </a:lnSpc>
            </a:pPr>
            <a:r>
              <a:rPr lang="zh-CN" altLang="en-US" sz="1800" b="1" dirty="0" smtClean="0">
                <a:solidFill>
                  <a:srgbClr val="003300"/>
                </a:solidFill>
                <a:latin typeface="+mn-ea"/>
                <a:ea typeface="+mn-ea"/>
              </a:rPr>
              <a:t>休闲度假型旅游需求逐年递增，旅游市场发展趋势日趋明显</a:t>
            </a:r>
            <a:endParaRPr lang="en-US" altLang="zh-CN" sz="1800" b="1" dirty="0">
              <a:solidFill>
                <a:srgbClr val="003300"/>
              </a:solidFill>
              <a:latin typeface="+mn-ea"/>
              <a:ea typeface="+mn-ea"/>
            </a:endParaRPr>
          </a:p>
        </p:txBody>
      </p:sp>
      <p:sp>
        <p:nvSpPr>
          <p:cNvPr id="5" name="TextBox 4"/>
          <p:cNvSpPr txBox="1"/>
          <p:nvPr/>
        </p:nvSpPr>
        <p:spPr>
          <a:xfrm>
            <a:off x="539750" y="1150938"/>
            <a:ext cx="9359900" cy="2400657"/>
          </a:xfrm>
          <a:prstGeom prst="rect">
            <a:avLst/>
          </a:prstGeom>
          <a:solidFill>
            <a:srgbClr val="003300">
              <a:alpha val="69804"/>
            </a:srgbClr>
          </a:solidFill>
          <a:effectLst>
            <a:outerShdw blurRad="50800" dist="38100" dir="5400000" algn="t" rotWithShape="0">
              <a:prstClr val="black">
                <a:alpha val="20000"/>
              </a:prstClr>
            </a:outerShdw>
          </a:effectLst>
        </p:spPr>
        <p:txBody>
          <a:bodyPr wrap="square" rtlCol="0">
            <a:spAutoFit/>
          </a:bodyPr>
          <a:lstStyle/>
          <a:p>
            <a:pPr>
              <a:lnSpc>
                <a:spcPts val="3000"/>
              </a:lnSpc>
            </a:pPr>
            <a:endParaRPr lang="en-US" altLang="zh-CN" sz="2000" b="1" dirty="0" smtClean="0">
              <a:solidFill>
                <a:schemeClr val="bg2">
                  <a:lumMod val="90000"/>
                </a:schemeClr>
              </a:solidFill>
              <a:latin typeface="+mn-ea"/>
              <a:ea typeface="+mn-ea"/>
            </a:endParaRPr>
          </a:p>
          <a:p>
            <a:pPr>
              <a:lnSpc>
                <a:spcPts val="3000"/>
              </a:lnSpc>
            </a:pPr>
            <a:endParaRPr lang="en-US" altLang="zh-CN" sz="2000" b="1" dirty="0" smtClean="0">
              <a:solidFill>
                <a:schemeClr val="bg2">
                  <a:lumMod val="90000"/>
                </a:schemeClr>
              </a:solidFill>
              <a:latin typeface="+mn-ea"/>
              <a:ea typeface="+mn-ea"/>
            </a:endParaRPr>
          </a:p>
          <a:p>
            <a:pPr>
              <a:lnSpc>
                <a:spcPts val="3000"/>
              </a:lnSpc>
            </a:pPr>
            <a:r>
              <a:rPr lang="zh-CN" altLang="en-US" sz="2000" b="1" dirty="0" smtClean="0">
                <a:solidFill>
                  <a:schemeClr val="bg2">
                    <a:lumMod val="90000"/>
                  </a:schemeClr>
                </a:solidFill>
                <a:latin typeface="+mn-ea"/>
                <a:ea typeface="+mn-ea"/>
              </a:rPr>
              <a:t>阳羡所在的旅游市场已经具备进入休闲旅游时代的经济基础，迎合了市场需求，符合旅游发展大趋势</a:t>
            </a:r>
            <a:endParaRPr lang="en-US" altLang="zh-CN" sz="2000" b="1" dirty="0" smtClean="0">
              <a:solidFill>
                <a:schemeClr val="bg2">
                  <a:lumMod val="90000"/>
                </a:schemeClr>
              </a:solidFill>
              <a:latin typeface="+mn-ea"/>
              <a:ea typeface="+mn-ea"/>
            </a:endParaRPr>
          </a:p>
          <a:p>
            <a:pPr>
              <a:lnSpc>
                <a:spcPts val="3000"/>
              </a:lnSpc>
            </a:pPr>
            <a:endParaRPr lang="en-US" altLang="zh-CN" sz="2000" b="1" dirty="0" smtClean="0">
              <a:solidFill>
                <a:schemeClr val="bg2">
                  <a:lumMod val="90000"/>
                </a:schemeClr>
              </a:solidFill>
              <a:latin typeface="+mn-ea"/>
              <a:ea typeface="+mn-ea"/>
            </a:endParaRPr>
          </a:p>
          <a:p>
            <a:pPr>
              <a:lnSpc>
                <a:spcPts val="3000"/>
              </a:lnSpc>
            </a:pPr>
            <a:endParaRPr lang="zh-CN" altLang="en-US" sz="2000" b="1" dirty="0">
              <a:solidFill>
                <a:schemeClr val="bg2">
                  <a:lumMod val="90000"/>
                </a:schemeClr>
              </a:solidFill>
              <a:latin typeface="+mn-ea"/>
              <a:ea typeface="+mn-ea"/>
            </a:endParaRPr>
          </a:p>
        </p:txBody>
      </p:sp>
      <p:sp>
        <p:nvSpPr>
          <p:cNvPr id="6" name="矩形 5"/>
          <p:cNvSpPr/>
          <p:nvPr/>
        </p:nvSpPr>
        <p:spPr>
          <a:xfrm>
            <a:off x="539750" y="1574961"/>
            <a:ext cx="9359900" cy="1477328"/>
          </a:xfrm>
          <a:prstGeom prst="rect">
            <a:avLst/>
          </a:prstGeom>
          <a:solidFill>
            <a:srgbClr val="003300">
              <a:alpha val="89804"/>
            </a:srgbClr>
          </a:solidFill>
        </p:spPr>
        <p:txBody>
          <a:bodyPr wrap="square">
            <a:spAutoFit/>
          </a:bodyPr>
          <a:lstStyle/>
          <a:p>
            <a:pPr algn="ctr">
              <a:lnSpc>
                <a:spcPts val="3600"/>
              </a:lnSpc>
            </a:pPr>
            <a:endParaRPr lang="en-US" altLang="zh-CN" sz="2800" b="1" dirty="0" smtClean="0">
              <a:solidFill>
                <a:srgbClr val="99CC00"/>
              </a:solidFill>
              <a:latin typeface="Arial" pitchFamily="34" charset="0"/>
              <a:ea typeface="微软雅黑" pitchFamily="34" charset="-122"/>
            </a:endParaRPr>
          </a:p>
          <a:p>
            <a:pPr algn="ctr">
              <a:lnSpc>
                <a:spcPts val="3600"/>
              </a:lnSpc>
            </a:pPr>
            <a:r>
              <a:rPr lang="zh-CN" altLang="en-US" sz="2800" b="1" dirty="0" smtClean="0">
                <a:solidFill>
                  <a:srgbClr val="C5F123"/>
                </a:solidFill>
                <a:latin typeface="Arial" pitchFamily="34" charset="0"/>
                <a:ea typeface="微软雅黑" pitchFamily="34" charset="-122"/>
              </a:rPr>
              <a:t>阳羡旅游应该向着休闲旅游阶段大胆迈进</a:t>
            </a:r>
            <a:r>
              <a:rPr lang="zh-CN" altLang="en-US" sz="2000" b="1" dirty="0" smtClean="0">
                <a:solidFill>
                  <a:srgbClr val="C5F123"/>
                </a:solidFill>
                <a:latin typeface="Arial" pitchFamily="34" charset="0"/>
                <a:ea typeface="微软雅黑" pitchFamily="34" charset="-122"/>
              </a:rPr>
              <a:t>（结论</a:t>
            </a:r>
            <a:r>
              <a:rPr lang="en-US" altLang="zh-CN" sz="2000" b="1" dirty="0" smtClean="0">
                <a:solidFill>
                  <a:srgbClr val="C5F123"/>
                </a:solidFill>
                <a:latin typeface="Arial" pitchFamily="34" charset="0"/>
                <a:ea typeface="微软雅黑" pitchFamily="34" charset="-122"/>
              </a:rPr>
              <a:t>b</a:t>
            </a:r>
            <a:r>
              <a:rPr lang="zh-CN" altLang="en-US" sz="2000" b="1" dirty="0" smtClean="0">
                <a:solidFill>
                  <a:srgbClr val="C5F123"/>
                </a:solidFill>
                <a:latin typeface="Arial" pitchFamily="34" charset="0"/>
                <a:ea typeface="微软雅黑" pitchFamily="34" charset="-122"/>
              </a:rPr>
              <a:t>）</a:t>
            </a:r>
            <a:endParaRPr lang="en-US" altLang="zh-CN" sz="2800" b="1" dirty="0" smtClean="0">
              <a:solidFill>
                <a:srgbClr val="C5F123"/>
              </a:solidFill>
              <a:latin typeface="Arial" pitchFamily="34" charset="0"/>
              <a:ea typeface="微软雅黑" pitchFamily="34" charset="-122"/>
            </a:endParaRPr>
          </a:p>
          <a:p>
            <a:pPr lvl="0" algn="ctr">
              <a:lnSpc>
                <a:spcPts val="3600"/>
              </a:lnSpc>
            </a:pPr>
            <a:endParaRPr lang="zh-CN" altLang="en-US" sz="2800" b="1" dirty="0">
              <a:solidFill>
                <a:srgbClr val="99CC00"/>
              </a:solidFill>
              <a:latin typeface="Arial" pitchFamily="34" charset="0"/>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5" y="0"/>
            <a:ext cx="1500187" cy="1704975"/>
          </a:xfrm>
          <a:prstGeom prst="rect">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 name="对角圆角矩形 2"/>
          <p:cNvSpPr/>
          <p:nvPr/>
        </p:nvSpPr>
        <p:spPr>
          <a:xfrm>
            <a:off x="-1588" y="0"/>
            <a:ext cx="10442576" cy="6840538"/>
          </a:xfrm>
          <a:prstGeom prst="round2DiagRect">
            <a:avLst>
              <a:gd name="adj1" fmla="val 23032"/>
              <a:gd name="adj2" fmla="val 0"/>
            </a:avLst>
          </a:prstGeom>
          <a:solidFill>
            <a:srgbClr val="003300"/>
          </a:solidFill>
          <a:ln>
            <a:noFill/>
          </a:ln>
          <a:effectLst>
            <a:outerShdw blurRad="50800" dist="38100" dir="5400000" algn="t" rotWithShape="0">
              <a:prstClr val="black">
                <a:alpha val="8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dirty="0">
              <a:solidFill>
                <a:srgbClr val="003300"/>
              </a:solidFill>
            </a:endParaRPr>
          </a:p>
        </p:txBody>
      </p:sp>
      <p:sp>
        <p:nvSpPr>
          <p:cNvPr id="4" name="Rectangle 1"/>
          <p:cNvSpPr>
            <a:spLocks noChangeArrowheads="1"/>
          </p:cNvSpPr>
          <p:nvPr/>
        </p:nvSpPr>
        <p:spPr bwMode="auto">
          <a:xfrm>
            <a:off x="431055" y="1855788"/>
            <a:ext cx="7627937" cy="378117"/>
          </a:xfrm>
          <a:prstGeom prst="rect">
            <a:avLst/>
          </a:prstGeom>
          <a:noFill/>
          <a:ln w="9525">
            <a:noFill/>
            <a:miter lim="800000"/>
            <a:headEnd/>
            <a:tailEnd/>
          </a:ln>
          <a:effectLst>
            <a:outerShdw blurRad="50800" dist="38100" dir="5400000" algn="t" rotWithShape="0">
              <a:schemeClr val="tx1">
                <a:alpha val="81000"/>
              </a:schemeClr>
            </a:outerShdw>
          </a:effectLst>
        </p:spPr>
        <p:txBody>
          <a:bodyPr anchor="ctr">
            <a:spAutoFit/>
          </a:bodyPr>
          <a:lstStyle/>
          <a:p>
            <a:pPr>
              <a:lnSpc>
                <a:spcPts val="2400"/>
              </a:lnSpc>
              <a:defRPr/>
            </a:pPr>
            <a:r>
              <a:rPr lang="en-US" altLang="zh-CN" sz="1800" b="1" dirty="0" smtClean="0">
                <a:solidFill>
                  <a:srgbClr val="002200"/>
                </a:solidFill>
                <a:latin typeface="微软雅黑" pitchFamily="34" charset="-122"/>
                <a:ea typeface="微软雅黑" pitchFamily="34" charset="-122"/>
                <a:cs typeface="微软雅黑" pitchFamily="34" charset="-122"/>
              </a:rPr>
              <a:t>PART1  </a:t>
            </a:r>
            <a:r>
              <a:rPr lang="zh-CN" altLang="en-US" sz="1800" b="1" dirty="0" smtClean="0">
                <a:solidFill>
                  <a:srgbClr val="002200"/>
                </a:solidFill>
                <a:latin typeface="微软雅黑" pitchFamily="34" charset="-122"/>
                <a:ea typeface="微软雅黑" pitchFamily="34" charset="-122"/>
                <a:cs typeface="微软雅黑" pitchFamily="34" charset="-122"/>
              </a:rPr>
              <a:t>资源分析  </a:t>
            </a:r>
            <a:r>
              <a:rPr lang="en-US" altLang="zh-CN" sz="1800" b="1" dirty="0" smtClean="0">
                <a:solidFill>
                  <a:srgbClr val="002200"/>
                </a:solidFill>
                <a:latin typeface="微软雅黑" pitchFamily="34" charset="-122"/>
                <a:ea typeface="微软雅黑" pitchFamily="34" charset="-122"/>
                <a:cs typeface="微软雅黑" pitchFamily="34" charset="-122"/>
              </a:rPr>
              <a:t>………………………………………….….</a:t>
            </a:r>
            <a:endParaRPr lang="en-US" altLang="zh-CN" sz="1800" b="1" dirty="0">
              <a:solidFill>
                <a:srgbClr val="002200"/>
              </a:solidFill>
              <a:latin typeface="微软雅黑" pitchFamily="34" charset="-122"/>
              <a:ea typeface="微软雅黑" pitchFamily="34" charset="-122"/>
              <a:cs typeface="微软雅黑" pitchFamily="34" charset="-122"/>
            </a:endParaRPr>
          </a:p>
        </p:txBody>
      </p:sp>
      <p:sp>
        <p:nvSpPr>
          <p:cNvPr id="5" name="Rectangle 2"/>
          <p:cNvSpPr>
            <a:spLocks noChangeArrowheads="1"/>
          </p:cNvSpPr>
          <p:nvPr/>
        </p:nvSpPr>
        <p:spPr bwMode="auto">
          <a:xfrm>
            <a:off x="431055" y="2347913"/>
            <a:ext cx="8331200" cy="400110"/>
          </a:xfrm>
          <a:prstGeom prst="rect">
            <a:avLst/>
          </a:prstGeom>
          <a:noFill/>
          <a:ln w="9525">
            <a:noFill/>
            <a:miter lim="800000"/>
            <a:headEnd/>
            <a:tailEnd/>
          </a:ln>
          <a:effectLst>
            <a:outerShdw blurRad="50800" dist="38100" dir="5400000" algn="t" rotWithShape="0">
              <a:schemeClr val="tx1">
                <a:alpha val="81000"/>
              </a:schemeClr>
            </a:outerShdw>
          </a:effectLst>
        </p:spPr>
        <p:txBody>
          <a:bodyPr wrap="square" anchor="ctr">
            <a:spAutoFit/>
          </a:bodyPr>
          <a:lstStyle/>
          <a:p>
            <a:pPr>
              <a:lnSpc>
                <a:spcPts val="2400"/>
              </a:lnSpc>
              <a:defRPr/>
            </a:pPr>
            <a:r>
              <a:rPr lang="en-US" altLang="zh-CN" sz="1800" b="1" dirty="0">
                <a:solidFill>
                  <a:srgbClr val="C5F123"/>
                </a:solidFill>
                <a:latin typeface="微软雅黑" pitchFamily="34" charset="-122"/>
                <a:ea typeface="微软雅黑" pitchFamily="34" charset="-122"/>
                <a:cs typeface="微软雅黑" pitchFamily="34" charset="-122"/>
              </a:rPr>
              <a:t>PART2</a:t>
            </a:r>
            <a:r>
              <a:rPr lang="en-US" altLang="zh-CN" sz="1800" b="1" dirty="0">
                <a:solidFill>
                  <a:schemeClr val="bg2">
                    <a:lumMod val="90000"/>
                  </a:schemeClr>
                </a:solidFill>
                <a:latin typeface="微软雅黑" pitchFamily="34" charset="-122"/>
                <a:ea typeface="微软雅黑" pitchFamily="34" charset="-122"/>
                <a:cs typeface="微软雅黑" pitchFamily="34" charset="-122"/>
              </a:rPr>
              <a:t>  </a:t>
            </a:r>
            <a:r>
              <a:rPr lang="zh-CN" altLang="en-US" sz="1800" b="1" dirty="0" smtClean="0">
                <a:solidFill>
                  <a:schemeClr val="bg2">
                    <a:lumMod val="90000"/>
                  </a:schemeClr>
                </a:solidFill>
                <a:latin typeface="微软雅黑" pitchFamily="34" charset="-122"/>
                <a:ea typeface="微软雅黑" pitchFamily="34" charset="-122"/>
                <a:cs typeface="微软雅黑" pitchFamily="34" charset="-122"/>
              </a:rPr>
              <a:t>市场分析  </a:t>
            </a:r>
            <a:r>
              <a:rPr lang="en-US" altLang="zh-CN" sz="1800" b="1" dirty="0" smtClean="0">
                <a:solidFill>
                  <a:schemeClr val="bg2">
                    <a:lumMod val="90000"/>
                  </a:schemeClr>
                </a:solidFill>
                <a:latin typeface="微软雅黑" pitchFamily="34" charset="-122"/>
                <a:ea typeface="微软雅黑" pitchFamily="34" charset="-122"/>
                <a:cs typeface="微软雅黑" pitchFamily="34" charset="-122"/>
              </a:rPr>
              <a:t>………………………………………….….</a:t>
            </a:r>
            <a:endParaRPr lang="en-US" altLang="zh-CN" sz="1800" b="1" dirty="0">
              <a:solidFill>
                <a:schemeClr val="bg2">
                  <a:lumMod val="90000"/>
                </a:schemeClr>
              </a:solidFill>
              <a:latin typeface="微软雅黑" pitchFamily="34" charset="-122"/>
              <a:ea typeface="微软雅黑" pitchFamily="34" charset="-122"/>
              <a:cs typeface="微软雅黑" pitchFamily="34" charset="-122"/>
            </a:endParaRPr>
          </a:p>
        </p:txBody>
      </p:sp>
      <p:sp>
        <p:nvSpPr>
          <p:cNvPr id="6" name="矩形 5"/>
          <p:cNvSpPr/>
          <p:nvPr/>
        </p:nvSpPr>
        <p:spPr>
          <a:xfrm>
            <a:off x="431055" y="1216025"/>
            <a:ext cx="8199437" cy="584200"/>
          </a:xfrm>
          <a:prstGeom prst="rect">
            <a:avLst/>
          </a:prstGeom>
          <a:effectLst>
            <a:outerShdw blurRad="50800" dist="38100" dir="5400000" algn="t" rotWithShape="0">
              <a:schemeClr val="tx1">
                <a:alpha val="81000"/>
              </a:schemeClr>
            </a:outerShdw>
          </a:effectLst>
        </p:spPr>
        <p:txBody>
          <a:bodyPr>
            <a:spAutoFit/>
          </a:bodyPr>
          <a:lstStyle/>
          <a:p>
            <a:pPr fontAlgn="auto">
              <a:spcBef>
                <a:spcPts val="0"/>
              </a:spcBef>
              <a:spcAft>
                <a:spcPts val="0"/>
              </a:spcAft>
              <a:defRPr/>
            </a:pPr>
            <a:r>
              <a:rPr lang="zh-CN" altLang="en-US" sz="3200" b="1" dirty="0">
                <a:solidFill>
                  <a:schemeClr val="bg2">
                    <a:lumMod val="90000"/>
                  </a:schemeClr>
                </a:solidFill>
                <a:latin typeface="微软雅黑" pitchFamily="34" charset="-122"/>
                <a:ea typeface="微软雅黑" pitchFamily="34" charset="-122"/>
              </a:rPr>
              <a:t>宜兴阳羡</a:t>
            </a:r>
            <a:r>
              <a:rPr lang="en-US" altLang="zh-CN" sz="3200" b="1" dirty="0">
                <a:solidFill>
                  <a:schemeClr val="bg2">
                    <a:lumMod val="90000"/>
                  </a:schemeClr>
                </a:solidFill>
                <a:latin typeface="黑体" pitchFamily="2" charset="-122"/>
                <a:ea typeface="黑体" pitchFamily="2" charset="-122"/>
              </a:rPr>
              <a:t>·</a:t>
            </a:r>
            <a:r>
              <a:rPr lang="zh-CN" altLang="en-US" sz="3200" b="1" dirty="0">
                <a:solidFill>
                  <a:schemeClr val="bg2">
                    <a:lumMod val="90000"/>
                  </a:schemeClr>
                </a:solidFill>
                <a:latin typeface="微软雅黑" pitchFamily="34" charset="-122"/>
                <a:ea typeface="微软雅黑" pitchFamily="34" charset="-122"/>
              </a:rPr>
              <a:t>湖滏镇旅游概念策划沟通</a:t>
            </a:r>
          </a:p>
        </p:txBody>
      </p:sp>
      <p:sp>
        <p:nvSpPr>
          <p:cNvPr id="7" name="矩形 6"/>
          <p:cNvSpPr/>
          <p:nvPr/>
        </p:nvSpPr>
        <p:spPr>
          <a:xfrm>
            <a:off x="413592" y="-152400"/>
            <a:ext cx="4837113" cy="1570038"/>
          </a:xfrm>
          <a:prstGeom prst="rect">
            <a:avLst/>
          </a:prstGeom>
          <a:effectLst>
            <a:outerShdw blurRad="50800" dist="38100" dir="5400000" algn="t" rotWithShape="0">
              <a:schemeClr val="tx1">
                <a:alpha val="81000"/>
              </a:schemeClr>
            </a:outerShdw>
          </a:effectLst>
        </p:spPr>
        <p:txBody>
          <a:bodyPr wrap="none">
            <a:spAutoFit/>
          </a:bodyPr>
          <a:lstStyle/>
          <a:p>
            <a:pPr fontAlgn="auto">
              <a:spcBef>
                <a:spcPts val="0"/>
              </a:spcBef>
              <a:spcAft>
                <a:spcPts val="0"/>
              </a:spcAft>
              <a:defRPr/>
            </a:pPr>
            <a:r>
              <a:rPr lang="en-US" sz="9600" dirty="0">
                <a:solidFill>
                  <a:schemeClr val="bg2">
                    <a:lumMod val="90000"/>
                  </a:schemeClr>
                </a:solidFill>
                <a:latin typeface="Arial" pitchFamily="34" charset="0"/>
                <a:ea typeface="+mn-ea"/>
                <a:cs typeface="Arial" pitchFamily="34" charset="0"/>
              </a:rPr>
              <a:t>contents</a:t>
            </a:r>
            <a:endParaRPr lang="zh-CN" altLang="en-US" sz="9600" dirty="0">
              <a:solidFill>
                <a:schemeClr val="bg2">
                  <a:lumMod val="90000"/>
                </a:schemeClr>
              </a:solidFill>
              <a:latin typeface="Arial" pitchFamily="34" charset="0"/>
              <a:ea typeface="+mn-ea"/>
              <a:cs typeface="Arial" pitchFamily="34" charset="0"/>
            </a:endParaRPr>
          </a:p>
        </p:txBody>
      </p:sp>
      <p:sp>
        <p:nvSpPr>
          <p:cNvPr id="9" name="TextBox 8"/>
          <p:cNvSpPr txBox="1"/>
          <p:nvPr/>
        </p:nvSpPr>
        <p:spPr>
          <a:xfrm>
            <a:off x="1313604" y="2716585"/>
            <a:ext cx="1606572" cy="369332"/>
          </a:xfrm>
          <a:prstGeom prst="rect">
            <a:avLst/>
          </a:prstGeom>
          <a:noFill/>
        </p:spPr>
        <p:txBody>
          <a:bodyPr wrap="square" rtlCol="0">
            <a:spAutoFit/>
          </a:bodyPr>
          <a:lstStyle/>
          <a:p>
            <a:r>
              <a:rPr lang="zh-CN" altLang="en-US" sz="1800" b="1" dirty="0" smtClean="0">
                <a:solidFill>
                  <a:schemeClr val="bg2">
                    <a:lumMod val="90000"/>
                  </a:schemeClr>
                </a:solidFill>
                <a:latin typeface="+mj-ea"/>
                <a:ea typeface="+mj-ea"/>
              </a:rPr>
              <a:t>市场需求</a:t>
            </a:r>
            <a:endParaRPr lang="zh-CN" altLang="en-US" sz="1800" b="1" dirty="0">
              <a:solidFill>
                <a:schemeClr val="bg2">
                  <a:lumMod val="90000"/>
                </a:schemeClr>
              </a:solidFill>
              <a:latin typeface="+mj-ea"/>
              <a:ea typeface="+mj-ea"/>
            </a:endParaRPr>
          </a:p>
        </p:txBody>
      </p:sp>
      <p:sp>
        <p:nvSpPr>
          <p:cNvPr id="10" name="矩形 9"/>
          <p:cNvSpPr/>
          <p:nvPr/>
        </p:nvSpPr>
        <p:spPr>
          <a:xfrm>
            <a:off x="1315262" y="3081714"/>
            <a:ext cx="2627277" cy="338554"/>
          </a:xfrm>
          <a:prstGeom prst="rect">
            <a:avLst/>
          </a:prstGeom>
        </p:spPr>
        <p:txBody>
          <a:bodyPr wrap="square">
            <a:spAutoFit/>
          </a:bodyPr>
          <a:lstStyle/>
          <a:p>
            <a:r>
              <a:rPr lang="zh-CN" altLang="en-US" sz="1600" b="1" dirty="0" smtClean="0">
                <a:solidFill>
                  <a:srgbClr val="002200"/>
                </a:solidFill>
                <a:latin typeface="+mn-ea"/>
                <a:ea typeface="+mn-ea"/>
              </a:rPr>
              <a:t>市场界定</a:t>
            </a:r>
            <a:endParaRPr lang="zh-CN" altLang="en-US" sz="1600" dirty="0">
              <a:solidFill>
                <a:srgbClr val="002200"/>
              </a:solidFill>
              <a:latin typeface="+mn-ea"/>
              <a:ea typeface="+mn-ea"/>
            </a:endParaRPr>
          </a:p>
        </p:txBody>
      </p:sp>
      <p:sp>
        <p:nvSpPr>
          <p:cNvPr id="11" name="矩形 10"/>
          <p:cNvSpPr/>
          <p:nvPr/>
        </p:nvSpPr>
        <p:spPr>
          <a:xfrm>
            <a:off x="2327993" y="2716585"/>
            <a:ext cx="1285929" cy="369332"/>
          </a:xfrm>
          <a:prstGeom prst="rect">
            <a:avLst/>
          </a:prstGeom>
        </p:spPr>
        <p:txBody>
          <a:bodyPr wrap="none">
            <a:spAutoFit/>
          </a:bodyPr>
          <a:lstStyle/>
          <a:p>
            <a:r>
              <a:rPr lang="en-US" altLang="zh-CN" sz="1800" b="1" dirty="0" smtClean="0">
                <a:solidFill>
                  <a:srgbClr val="002200"/>
                </a:solidFill>
                <a:latin typeface="微软雅黑"/>
                <a:ea typeface="微软雅黑"/>
              </a:rPr>
              <a:t>/ </a:t>
            </a:r>
            <a:r>
              <a:rPr lang="zh-CN" altLang="en-US" sz="1800" b="1" dirty="0" smtClean="0">
                <a:solidFill>
                  <a:srgbClr val="002200"/>
                </a:solidFill>
                <a:latin typeface="微软雅黑"/>
                <a:ea typeface="微软雅黑"/>
              </a:rPr>
              <a:t>市场供应</a:t>
            </a:r>
            <a:endParaRPr lang="zh-CN" altLang="en-US" dirty="0">
              <a:solidFill>
                <a:srgbClr val="002200"/>
              </a:solidFill>
            </a:endParaRPr>
          </a:p>
        </p:txBody>
      </p:sp>
      <p:sp>
        <p:nvSpPr>
          <p:cNvPr id="12" name="矩形 11"/>
          <p:cNvSpPr/>
          <p:nvPr/>
        </p:nvSpPr>
        <p:spPr>
          <a:xfrm>
            <a:off x="2212758" y="3081715"/>
            <a:ext cx="2204450" cy="338554"/>
          </a:xfrm>
          <a:prstGeom prst="rect">
            <a:avLst/>
          </a:prstGeom>
        </p:spPr>
        <p:txBody>
          <a:bodyPr wrap="none">
            <a:spAutoFit/>
          </a:bodyPr>
          <a:lstStyle/>
          <a:p>
            <a:r>
              <a:rPr lang="en-US" altLang="zh-CN" sz="1600" b="1" dirty="0" smtClean="0">
                <a:solidFill>
                  <a:srgbClr val="002200"/>
                </a:solidFill>
                <a:latin typeface="微软雅黑"/>
                <a:ea typeface="微软雅黑"/>
              </a:rPr>
              <a:t>/ </a:t>
            </a:r>
            <a:r>
              <a:rPr lang="zh-CN" altLang="en-US" sz="1600" b="1" dirty="0" smtClean="0">
                <a:solidFill>
                  <a:srgbClr val="002200"/>
                </a:solidFill>
                <a:latin typeface="微软雅黑"/>
                <a:ea typeface="微软雅黑"/>
              </a:rPr>
              <a:t>发展方向 </a:t>
            </a:r>
            <a:r>
              <a:rPr lang="en-US" altLang="zh-CN" sz="1600" b="1" dirty="0" smtClean="0">
                <a:solidFill>
                  <a:srgbClr val="002200"/>
                </a:solidFill>
                <a:latin typeface="微软雅黑"/>
                <a:ea typeface="微软雅黑"/>
              </a:rPr>
              <a:t>/ </a:t>
            </a:r>
            <a:r>
              <a:rPr lang="zh-CN" altLang="en-US" sz="1600" b="1" dirty="0" smtClean="0">
                <a:solidFill>
                  <a:schemeClr val="bg2">
                    <a:lumMod val="90000"/>
                  </a:schemeClr>
                </a:solidFill>
                <a:latin typeface="微软雅黑"/>
                <a:ea typeface="微软雅黑"/>
              </a:rPr>
              <a:t>需求结构</a:t>
            </a:r>
            <a:endParaRPr lang="zh-CN" altLang="en-US" dirty="0">
              <a:solidFill>
                <a:schemeClr val="bg2">
                  <a:lumMod val="90000"/>
                </a:scheme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473804" y="572255"/>
            <a:ext cx="3651300" cy="446272"/>
          </a:xfrm>
          <a:prstGeom prst="rect">
            <a:avLst/>
          </a:prstGeom>
          <a:noFill/>
          <a:ln w="9525">
            <a:noFill/>
            <a:miter lim="800000"/>
            <a:headEnd/>
            <a:tailEnd/>
          </a:ln>
          <a:effectLst>
            <a:outerShdw blurRad="50800" dist="38100" dir="5400000" algn="t" rotWithShape="0">
              <a:prstClr val="black">
                <a:alpha val="20000"/>
              </a:prstClr>
            </a:outerShdw>
          </a:effectLst>
        </p:spPr>
        <p:txBody>
          <a:bodyPr wrap="square" lIns="76197" tIns="38098" rIns="76197" bIns="38098">
            <a:spAutoFit/>
          </a:bodyPr>
          <a:lstStyle/>
          <a:p>
            <a:pPr defTabSz="762000"/>
            <a:r>
              <a:rPr lang="zh-CN" altLang="en-US" sz="2400" b="1" dirty="0" smtClean="0">
                <a:solidFill>
                  <a:srgbClr val="003300"/>
                </a:solidFill>
                <a:latin typeface="+mn-ea"/>
                <a:ea typeface="+mn-ea"/>
              </a:rPr>
              <a:t>旅游三阶段的需求分析</a:t>
            </a:r>
            <a:endParaRPr lang="zh-CN" altLang="en-US" sz="2400" b="1" dirty="0">
              <a:solidFill>
                <a:srgbClr val="003300"/>
              </a:solidFill>
              <a:latin typeface="+mn-ea"/>
              <a:ea typeface="+mn-ea"/>
            </a:endParaRPr>
          </a:p>
        </p:txBody>
      </p:sp>
      <p:sp>
        <p:nvSpPr>
          <p:cNvPr id="4" name="Text Box 2"/>
          <p:cNvSpPr txBox="1">
            <a:spLocks noChangeArrowheads="1"/>
          </p:cNvSpPr>
          <p:nvPr/>
        </p:nvSpPr>
        <p:spPr bwMode="auto">
          <a:xfrm>
            <a:off x="107348" y="1918562"/>
            <a:ext cx="871962" cy="292323"/>
          </a:xfrm>
          <a:prstGeom prst="rect">
            <a:avLst/>
          </a:prstGeom>
          <a:noFill/>
          <a:ln w="9525">
            <a:noFill/>
            <a:miter lim="800000"/>
            <a:headEnd/>
            <a:tailEnd/>
          </a:ln>
        </p:spPr>
        <p:txBody>
          <a:bodyPr wrap="none" lIns="76197" tIns="38098" rIns="76197" bIns="38098">
            <a:spAutoFit/>
          </a:bodyPr>
          <a:lstStyle/>
          <a:p>
            <a:pPr defTabSz="762000"/>
            <a:r>
              <a:rPr lang="zh-CN" altLang="en-US" sz="1400" b="1">
                <a:solidFill>
                  <a:srgbClr val="003300"/>
                </a:solidFill>
                <a:latin typeface="+mn-ea"/>
                <a:ea typeface="+mn-ea"/>
              </a:rPr>
              <a:t>需求分析</a:t>
            </a:r>
          </a:p>
        </p:txBody>
      </p:sp>
      <p:sp>
        <p:nvSpPr>
          <p:cNvPr id="5" name="Text Box 3"/>
          <p:cNvSpPr txBox="1">
            <a:spLocks noChangeArrowheads="1"/>
          </p:cNvSpPr>
          <p:nvPr/>
        </p:nvSpPr>
        <p:spPr bwMode="auto">
          <a:xfrm>
            <a:off x="1058012" y="1768709"/>
            <a:ext cx="2753103" cy="538605"/>
          </a:xfrm>
          <a:prstGeom prst="rect">
            <a:avLst/>
          </a:prstGeom>
          <a:noFill/>
          <a:ln w="9525">
            <a:noFill/>
            <a:miter lim="800000"/>
            <a:headEnd/>
            <a:tailEnd/>
          </a:ln>
        </p:spPr>
        <p:txBody>
          <a:bodyPr wrap="square" lIns="76197" tIns="38098" rIns="76197" bIns="38098">
            <a:spAutoFit/>
          </a:bodyPr>
          <a:lstStyle/>
          <a:p>
            <a:pPr algn="ctr" defTabSz="762000">
              <a:lnSpc>
                <a:spcPts val="1800"/>
              </a:lnSpc>
            </a:pPr>
            <a:r>
              <a:rPr lang="zh-CN" altLang="en-US" sz="1400" dirty="0">
                <a:solidFill>
                  <a:schemeClr val="bg1">
                    <a:lumMod val="65000"/>
                  </a:schemeClr>
                </a:solidFill>
                <a:latin typeface="+mn-ea"/>
                <a:ea typeface="+mn-ea"/>
              </a:rPr>
              <a:t>对异地化的、绝对化的</a:t>
            </a:r>
          </a:p>
          <a:p>
            <a:pPr algn="ctr" defTabSz="762000">
              <a:lnSpc>
                <a:spcPts val="1800"/>
              </a:lnSpc>
            </a:pPr>
            <a:r>
              <a:rPr lang="zh-CN" altLang="en-US" sz="1400" dirty="0">
                <a:solidFill>
                  <a:schemeClr val="bg1">
                    <a:lumMod val="65000"/>
                  </a:schemeClr>
                </a:solidFill>
                <a:latin typeface="+mn-ea"/>
                <a:ea typeface="+mn-ea"/>
              </a:rPr>
              <a:t>人文自然景观的强烈需求</a:t>
            </a:r>
          </a:p>
        </p:txBody>
      </p:sp>
      <p:grpSp>
        <p:nvGrpSpPr>
          <p:cNvPr id="78" name="组合 77"/>
          <p:cNvGrpSpPr/>
          <p:nvPr/>
        </p:nvGrpSpPr>
        <p:grpSpPr>
          <a:xfrm>
            <a:off x="3961110" y="1742400"/>
            <a:ext cx="2762413" cy="594000"/>
            <a:chOff x="3961110" y="1742400"/>
            <a:chExt cx="2762413" cy="594000"/>
          </a:xfrm>
        </p:grpSpPr>
        <p:sp>
          <p:nvSpPr>
            <p:cNvPr id="22" name="Rectangle 57"/>
            <p:cNvSpPr>
              <a:spLocks noChangeArrowheads="1"/>
            </p:cNvSpPr>
            <p:nvPr/>
          </p:nvSpPr>
          <p:spPr bwMode="auto">
            <a:xfrm>
              <a:off x="3961110" y="1742400"/>
              <a:ext cx="2762413" cy="594000"/>
            </a:xfrm>
            <a:prstGeom prst="rect">
              <a:avLst/>
            </a:prstGeom>
            <a:solidFill>
              <a:srgbClr val="003300"/>
            </a:solidFill>
            <a:ln w="38100">
              <a:solidFill>
                <a:srgbClr val="003300"/>
              </a:solidFill>
              <a:miter lim="800000"/>
              <a:headEnd/>
              <a:tailEnd/>
            </a:ln>
          </p:spPr>
          <p:txBody>
            <a:bodyPr wrap="none" anchor="ctr"/>
            <a:lstStyle/>
            <a:p>
              <a:endParaRPr lang="zh-CN" altLang="zh-CN">
                <a:solidFill>
                  <a:srgbClr val="003300"/>
                </a:solidFill>
                <a:latin typeface="+mn-ea"/>
                <a:ea typeface="+mn-ea"/>
              </a:endParaRPr>
            </a:p>
          </p:txBody>
        </p:sp>
        <p:sp>
          <p:nvSpPr>
            <p:cNvPr id="6" name="Text Box 4"/>
            <p:cNvSpPr txBox="1">
              <a:spLocks noChangeArrowheads="1"/>
            </p:cNvSpPr>
            <p:nvPr/>
          </p:nvSpPr>
          <p:spPr bwMode="auto">
            <a:xfrm>
              <a:off x="3971824" y="1770067"/>
              <a:ext cx="2751699" cy="538606"/>
            </a:xfrm>
            <a:prstGeom prst="rect">
              <a:avLst/>
            </a:prstGeom>
            <a:noFill/>
            <a:ln w="9525">
              <a:noFill/>
              <a:miter lim="800000"/>
              <a:headEnd/>
              <a:tailEnd/>
            </a:ln>
          </p:spPr>
          <p:txBody>
            <a:bodyPr lIns="76197" tIns="38098" rIns="76197" bIns="38098">
              <a:spAutoFit/>
            </a:bodyPr>
            <a:lstStyle/>
            <a:p>
              <a:pPr algn="ctr" defTabSz="762000">
                <a:lnSpc>
                  <a:spcPts val="1800"/>
                </a:lnSpc>
              </a:pPr>
              <a:r>
                <a:rPr lang="zh-CN" altLang="en-US" sz="1400" b="1" dirty="0">
                  <a:solidFill>
                    <a:schemeClr val="bg2"/>
                  </a:solidFill>
                  <a:latin typeface="+mn-ea"/>
                  <a:ea typeface="+mn-ea"/>
                </a:rPr>
                <a:t>除景观外，对与生活相关的配套和服务有强烈需求</a:t>
              </a:r>
            </a:p>
          </p:txBody>
        </p:sp>
      </p:grpSp>
      <p:sp>
        <p:nvSpPr>
          <p:cNvPr id="7" name="Rectangle 5"/>
          <p:cNvSpPr>
            <a:spLocks noChangeArrowheads="1"/>
          </p:cNvSpPr>
          <p:nvPr/>
        </p:nvSpPr>
        <p:spPr bwMode="auto">
          <a:xfrm>
            <a:off x="1062987" y="2392212"/>
            <a:ext cx="2762414" cy="2384735"/>
          </a:xfrm>
          <a:prstGeom prst="rect">
            <a:avLst/>
          </a:prstGeom>
          <a:noFill/>
          <a:ln w="38100">
            <a:solidFill>
              <a:schemeClr val="bg1">
                <a:lumMod val="65000"/>
              </a:schemeClr>
            </a:solidFill>
            <a:miter lim="800000"/>
            <a:headEnd/>
            <a:tailEnd/>
          </a:ln>
        </p:spPr>
        <p:txBody>
          <a:bodyPr wrap="none" anchor="ctr"/>
          <a:lstStyle/>
          <a:p>
            <a:endParaRPr lang="zh-CN" altLang="zh-CN">
              <a:solidFill>
                <a:srgbClr val="003300"/>
              </a:solidFill>
              <a:latin typeface="+mn-ea"/>
              <a:ea typeface="+mn-ea"/>
            </a:endParaRPr>
          </a:p>
        </p:txBody>
      </p:sp>
      <p:sp>
        <p:nvSpPr>
          <p:cNvPr id="8" name="Rectangle 6"/>
          <p:cNvSpPr>
            <a:spLocks noChangeArrowheads="1"/>
          </p:cNvSpPr>
          <p:nvPr/>
        </p:nvSpPr>
        <p:spPr bwMode="auto">
          <a:xfrm>
            <a:off x="3968254" y="2394000"/>
            <a:ext cx="2760627" cy="2364408"/>
          </a:xfrm>
          <a:prstGeom prst="rect">
            <a:avLst/>
          </a:prstGeom>
          <a:noFill/>
          <a:ln w="38100">
            <a:solidFill>
              <a:srgbClr val="003300"/>
            </a:solidFill>
            <a:miter lim="800000"/>
            <a:headEnd/>
            <a:tailEnd/>
          </a:ln>
        </p:spPr>
        <p:txBody>
          <a:bodyPr wrap="none" anchor="ctr"/>
          <a:lstStyle/>
          <a:p>
            <a:endParaRPr lang="zh-CN" altLang="zh-CN">
              <a:solidFill>
                <a:srgbClr val="003300"/>
              </a:solidFill>
              <a:latin typeface="+mn-ea"/>
              <a:ea typeface="+mn-ea"/>
            </a:endParaRPr>
          </a:p>
        </p:txBody>
      </p:sp>
      <p:sp>
        <p:nvSpPr>
          <p:cNvPr id="9" name="Rectangle 7"/>
          <p:cNvSpPr>
            <a:spLocks noChangeArrowheads="1"/>
          </p:cNvSpPr>
          <p:nvPr/>
        </p:nvSpPr>
        <p:spPr bwMode="auto">
          <a:xfrm>
            <a:off x="6871733" y="2394000"/>
            <a:ext cx="2762413" cy="2364408"/>
          </a:xfrm>
          <a:prstGeom prst="rect">
            <a:avLst/>
          </a:prstGeom>
          <a:noFill/>
          <a:ln w="38100">
            <a:solidFill>
              <a:schemeClr val="bg1">
                <a:lumMod val="65000"/>
              </a:schemeClr>
            </a:solidFill>
            <a:miter lim="800000"/>
            <a:headEnd/>
            <a:tailEnd/>
          </a:ln>
        </p:spPr>
        <p:txBody>
          <a:bodyPr wrap="none" anchor="ctr"/>
          <a:lstStyle/>
          <a:p>
            <a:endParaRPr lang="zh-CN" altLang="zh-CN">
              <a:solidFill>
                <a:srgbClr val="003300"/>
              </a:solidFill>
              <a:latin typeface="+mn-ea"/>
              <a:ea typeface="+mn-ea"/>
            </a:endParaRPr>
          </a:p>
        </p:txBody>
      </p:sp>
      <p:grpSp>
        <p:nvGrpSpPr>
          <p:cNvPr id="10" name="Group 9"/>
          <p:cNvGrpSpPr>
            <a:grpSpLocks/>
          </p:cNvGrpSpPr>
          <p:nvPr/>
        </p:nvGrpSpPr>
        <p:grpSpPr bwMode="auto">
          <a:xfrm>
            <a:off x="1062987" y="1185278"/>
            <a:ext cx="2755271" cy="446525"/>
            <a:chOff x="807" y="3576"/>
            <a:chExt cx="1682" cy="377"/>
          </a:xfrm>
        </p:grpSpPr>
        <p:sp>
          <p:nvSpPr>
            <p:cNvPr id="66" name="Rectangle 10"/>
            <p:cNvSpPr>
              <a:spLocks noChangeArrowheads="1"/>
            </p:cNvSpPr>
            <p:nvPr/>
          </p:nvSpPr>
          <p:spPr bwMode="auto">
            <a:xfrm>
              <a:off x="807" y="3604"/>
              <a:ext cx="1682" cy="340"/>
            </a:xfrm>
            <a:prstGeom prst="rect">
              <a:avLst/>
            </a:prstGeom>
            <a:solidFill>
              <a:schemeClr val="bg1">
                <a:lumMod val="75000"/>
              </a:schemeClr>
            </a:solidFill>
            <a:ln w="38100">
              <a:solidFill>
                <a:schemeClr val="bg1">
                  <a:lumMod val="65000"/>
                </a:schemeClr>
              </a:solidFill>
              <a:miter lim="800000"/>
              <a:headEnd/>
              <a:tailEnd/>
            </a:ln>
          </p:spPr>
          <p:txBody>
            <a:bodyPr wrap="none" anchor="ctr"/>
            <a:lstStyle/>
            <a:p>
              <a:endParaRPr lang="zh-CN" altLang="zh-CN">
                <a:solidFill>
                  <a:srgbClr val="003300"/>
                </a:solidFill>
                <a:latin typeface="+mn-ea"/>
                <a:ea typeface="+mn-ea"/>
              </a:endParaRPr>
            </a:p>
          </p:txBody>
        </p:sp>
        <p:sp>
          <p:nvSpPr>
            <p:cNvPr id="67" name="Text Box 11"/>
            <p:cNvSpPr txBox="1">
              <a:spLocks noChangeArrowheads="1"/>
            </p:cNvSpPr>
            <p:nvPr/>
          </p:nvSpPr>
          <p:spPr bwMode="auto">
            <a:xfrm>
              <a:off x="1305" y="3576"/>
              <a:ext cx="658" cy="377"/>
            </a:xfrm>
            <a:prstGeom prst="rect">
              <a:avLst/>
            </a:prstGeom>
            <a:noFill/>
            <a:ln w="9525">
              <a:noFill/>
              <a:miter lim="800000"/>
              <a:headEnd/>
              <a:tailEnd/>
            </a:ln>
          </p:spPr>
          <p:txBody>
            <a:bodyPr wrap="none" lIns="76197" tIns="38098" rIns="76197" bIns="38098">
              <a:spAutoFit/>
            </a:bodyPr>
            <a:lstStyle/>
            <a:p>
              <a:pPr algn="ctr" defTabSz="762000"/>
              <a:r>
                <a:rPr lang="zh-CN" altLang="en-US" dirty="0">
                  <a:solidFill>
                    <a:schemeClr val="bg2"/>
                  </a:solidFill>
                  <a:latin typeface="+mn-ea"/>
                  <a:ea typeface="+mn-ea"/>
                </a:rPr>
                <a:t>观光游</a:t>
              </a:r>
            </a:p>
          </p:txBody>
        </p:sp>
      </p:grpSp>
      <p:grpSp>
        <p:nvGrpSpPr>
          <p:cNvPr id="11" name="Group 12"/>
          <p:cNvGrpSpPr>
            <a:grpSpLocks/>
          </p:cNvGrpSpPr>
          <p:nvPr/>
        </p:nvGrpSpPr>
        <p:grpSpPr bwMode="auto">
          <a:xfrm>
            <a:off x="3968253" y="1185333"/>
            <a:ext cx="2758841" cy="446342"/>
            <a:chOff x="2574" y="3575"/>
            <a:chExt cx="1682" cy="391"/>
          </a:xfrm>
        </p:grpSpPr>
        <p:sp>
          <p:nvSpPr>
            <p:cNvPr id="64" name="Rectangle 13"/>
            <p:cNvSpPr>
              <a:spLocks noChangeArrowheads="1"/>
            </p:cNvSpPr>
            <p:nvPr/>
          </p:nvSpPr>
          <p:spPr bwMode="auto">
            <a:xfrm>
              <a:off x="2574" y="3604"/>
              <a:ext cx="1682" cy="340"/>
            </a:xfrm>
            <a:prstGeom prst="rect">
              <a:avLst/>
            </a:prstGeom>
            <a:solidFill>
              <a:srgbClr val="003300">
                <a:alpha val="69804"/>
              </a:srgbClr>
            </a:solidFill>
            <a:ln w="38100">
              <a:solidFill>
                <a:srgbClr val="003300"/>
              </a:solidFill>
              <a:miter lim="800000"/>
              <a:headEnd/>
              <a:tailEnd/>
            </a:ln>
          </p:spPr>
          <p:txBody>
            <a:bodyPr wrap="none" anchor="ctr"/>
            <a:lstStyle/>
            <a:p>
              <a:endParaRPr lang="zh-CN" altLang="zh-CN">
                <a:solidFill>
                  <a:srgbClr val="003300"/>
                </a:solidFill>
                <a:latin typeface="+mn-ea"/>
                <a:ea typeface="+mn-ea"/>
              </a:endParaRPr>
            </a:p>
          </p:txBody>
        </p:sp>
        <p:sp>
          <p:nvSpPr>
            <p:cNvPr id="65" name="Text Box 14"/>
            <p:cNvSpPr txBox="1">
              <a:spLocks noChangeArrowheads="1"/>
            </p:cNvSpPr>
            <p:nvPr/>
          </p:nvSpPr>
          <p:spPr bwMode="auto">
            <a:xfrm>
              <a:off x="2892" y="3575"/>
              <a:ext cx="1032" cy="391"/>
            </a:xfrm>
            <a:prstGeom prst="rect">
              <a:avLst/>
            </a:prstGeom>
            <a:noFill/>
            <a:ln w="9525">
              <a:noFill/>
              <a:miter lim="800000"/>
              <a:headEnd/>
              <a:tailEnd/>
            </a:ln>
          </p:spPr>
          <p:txBody>
            <a:bodyPr wrap="none" lIns="76197" tIns="38098" rIns="76197" bIns="38098">
              <a:spAutoFit/>
            </a:bodyPr>
            <a:lstStyle/>
            <a:p>
              <a:pPr algn="ctr" defTabSz="762000"/>
              <a:r>
                <a:rPr lang="zh-CN" altLang="en-US" dirty="0">
                  <a:solidFill>
                    <a:schemeClr val="bg2"/>
                  </a:solidFill>
                  <a:latin typeface="+mn-ea"/>
                  <a:ea typeface="+mn-ea"/>
                </a:rPr>
                <a:t>休闲度假游</a:t>
              </a:r>
            </a:p>
          </p:txBody>
        </p:sp>
      </p:grpSp>
      <p:grpSp>
        <p:nvGrpSpPr>
          <p:cNvPr id="12" name="Group 15"/>
          <p:cNvGrpSpPr>
            <a:grpSpLocks/>
          </p:cNvGrpSpPr>
          <p:nvPr/>
        </p:nvGrpSpPr>
        <p:grpSpPr bwMode="auto">
          <a:xfrm>
            <a:off x="6871733" y="1185794"/>
            <a:ext cx="2755270" cy="446852"/>
            <a:chOff x="4342" y="3568"/>
            <a:chExt cx="1682" cy="377"/>
          </a:xfrm>
        </p:grpSpPr>
        <p:sp>
          <p:nvSpPr>
            <p:cNvPr id="62" name="Rectangle 16"/>
            <p:cNvSpPr>
              <a:spLocks noChangeArrowheads="1"/>
            </p:cNvSpPr>
            <p:nvPr/>
          </p:nvSpPr>
          <p:spPr bwMode="auto">
            <a:xfrm>
              <a:off x="4342" y="3595"/>
              <a:ext cx="1682" cy="328"/>
            </a:xfrm>
            <a:prstGeom prst="rect">
              <a:avLst/>
            </a:prstGeom>
            <a:solidFill>
              <a:schemeClr val="bg1">
                <a:lumMod val="75000"/>
              </a:schemeClr>
            </a:solidFill>
            <a:ln w="38100">
              <a:solidFill>
                <a:schemeClr val="bg1">
                  <a:lumMod val="65000"/>
                </a:schemeClr>
              </a:solidFill>
              <a:miter lim="800000"/>
              <a:headEnd/>
              <a:tailEnd/>
            </a:ln>
          </p:spPr>
          <p:txBody>
            <a:bodyPr wrap="none" anchor="ctr"/>
            <a:lstStyle/>
            <a:p>
              <a:endParaRPr lang="zh-CN" altLang="zh-CN">
                <a:solidFill>
                  <a:srgbClr val="003300"/>
                </a:solidFill>
                <a:latin typeface="+mn-ea"/>
                <a:ea typeface="+mn-ea"/>
              </a:endParaRPr>
            </a:p>
          </p:txBody>
        </p:sp>
        <p:sp>
          <p:nvSpPr>
            <p:cNvPr id="63" name="Text Box 17"/>
            <p:cNvSpPr txBox="1">
              <a:spLocks noChangeArrowheads="1"/>
            </p:cNvSpPr>
            <p:nvPr/>
          </p:nvSpPr>
          <p:spPr bwMode="auto">
            <a:xfrm>
              <a:off x="4641" y="3568"/>
              <a:ext cx="1145" cy="377"/>
            </a:xfrm>
            <a:prstGeom prst="rect">
              <a:avLst/>
            </a:prstGeom>
            <a:noFill/>
            <a:ln w="9525">
              <a:noFill/>
              <a:miter lim="800000"/>
              <a:headEnd/>
              <a:tailEnd/>
            </a:ln>
          </p:spPr>
          <p:txBody>
            <a:bodyPr wrap="square" lIns="76197" tIns="38098" rIns="76197" bIns="38098">
              <a:spAutoFit/>
            </a:bodyPr>
            <a:lstStyle/>
            <a:p>
              <a:pPr algn="ctr" defTabSz="762000"/>
              <a:r>
                <a:rPr lang="zh-CN" altLang="en-US" dirty="0">
                  <a:solidFill>
                    <a:schemeClr val="bg2"/>
                  </a:solidFill>
                  <a:latin typeface="+mn-ea"/>
                  <a:ea typeface="+mn-ea"/>
                </a:rPr>
                <a:t>定制主题游</a:t>
              </a:r>
            </a:p>
          </p:txBody>
        </p:sp>
      </p:grpSp>
      <p:sp>
        <p:nvSpPr>
          <p:cNvPr id="52" name="AutoShape 19"/>
          <p:cNvSpPr>
            <a:spLocks noChangeArrowheads="1"/>
          </p:cNvSpPr>
          <p:nvPr/>
        </p:nvSpPr>
        <p:spPr bwMode="auto">
          <a:xfrm>
            <a:off x="1211197" y="2533474"/>
            <a:ext cx="2464208" cy="2080345"/>
          </a:xfrm>
          <a:prstGeom prst="triangle">
            <a:avLst>
              <a:gd name="adj" fmla="val 50000"/>
            </a:avLst>
          </a:prstGeom>
          <a:solidFill>
            <a:srgbClr val="C0C0C0"/>
          </a:solidFill>
          <a:ln w="9525">
            <a:noFill/>
            <a:miter lim="800000"/>
            <a:headEnd/>
            <a:tailEnd/>
          </a:ln>
        </p:spPr>
        <p:txBody>
          <a:bodyPr wrap="none" lIns="76197" tIns="38098" rIns="76197" bIns="38098" anchor="ctr"/>
          <a:lstStyle/>
          <a:p>
            <a:pPr algn="ctr" defTabSz="762000" eaLnBrk="0" hangingPunct="0"/>
            <a:endParaRPr lang="ja-JP" altLang="en-US" sz="1300">
              <a:solidFill>
                <a:srgbClr val="003300"/>
              </a:solidFill>
              <a:latin typeface="+mn-ea"/>
              <a:ea typeface="+mn-ea"/>
              <a:cs typeface="Hei"/>
            </a:endParaRPr>
          </a:p>
        </p:txBody>
      </p:sp>
      <p:sp>
        <p:nvSpPr>
          <p:cNvPr id="53" name="Line 20"/>
          <p:cNvSpPr>
            <a:spLocks noChangeShapeType="1"/>
          </p:cNvSpPr>
          <p:nvPr/>
        </p:nvSpPr>
        <p:spPr bwMode="auto">
          <a:xfrm>
            <a:off x="2021467" y="3210253"/>
            <a:ext cx="869806" cy="0"/>
          </a:xfrm>
          <a:prstGeom prst="line">
            <a:avLst/>
          </a:prstGeom>
          <a:noFill/>
          <a:ln w="57150">
            <a:solidFill>
              <a:schemeClr val="bg1"/>
            </a:solidFill>
            <a:round/>
            <a:headEnd/>
            <a:tailEnd/>
          </a:ln>
        </p:spPr>
        <p:txBody>
          <a:bodyPr wrap="none" anchor="ctr"/>
          <a:lstStyle/>
          <a:p>
            <a:endParaRPr lang="zh-CN" altLang="en-US">
              <a:solidFill>
                <a:schemeClr val="bg1">
                  <a:lumMod val="65000"/>
                </a:schemeClr>
              </a:solidFill>
              <a:latin typeface="+mn-ea"/>
              <a:ea typeface="+mn-ea"/>
            </a:endParaRPr>
          </a:p>
        </p:txBody>
      </p:sp>
      <p:sp>
        <p:nvSpPr>
          <p:cNvPr id="54" name="Line 21"/>
          <p:cNvSpPr>
            <a:spLocks noChangeShapeType="1"/>
          </p:cNvSpPr>
          <p:nvPr/>
        </p:nvSpPr>
        <p:spPr bwMode="auto">
          <a:xfrm>
            <a:off x="1829790" y="3549198"/>
            <a:ext cx="1225570" cy="0"/>
          </a:xfrm>
          <a:prstGeom prst="line">
            <a:avLst/>
          </a:prstGeom>
          <a:noFill/>
          <a:ln w="57150">
            <a:solidFill>
              <a:schemeClr val="bg1"/>
            </a:solidFill>
            <a:round/>
            <a:headEnd/>
            <a:tailEnd/>
          </a:ln>
        </p:spPr>
        <p:txBody>
          <a:bodyPr wrap="none" anchor="ctr"/>
          <a:lstStyle/>
          <a:p>
            <a:endParaRPr lang="zh-CN" altLang="en-US">
              <a:solidFill>
                <a:schemeClr val="bg1">
                  <a:lumMod val="65000"/>
                </a:schemeClr>
              </a:solidFill>
              <a:latin typeface="+mn-ea"/>
              <a:ea typeface="+mn-ea"/>
            </a:endParaRPr>
          </a:p>
        </p:txBody>
      </p:sp>
      <p:sp>
        <p:nvSpPr>
          <p:cNvPr id="55" name="Line 22"/>
          <p:cNvSpPr>
            <a:spLocks noChangeShapeType="1"/>
          </p:cNvSpPr>
          <p:nvPr/>
        </p:nvSpPr>
        <p:spPr bwMode="auto">
          <a:xfrm>
            <a:off x="1552440" y="3937040"/>
            <a:ext cx="1765750" cy="0"/>
          </a:xfrm>
          <a:prstGeom prst="line">
            <a:avLst/>
          </a:prstGeom>
          <a:noFill/>
          <a:ln w="57150">
            <a:solidFill>
              <a:schemeClr val="bg1"/>
            </a:solidFill>
            <a:round/>
            <a:headEnd/>
            <a:tailEnd/>
          </a:ln>
        </p:spPr>
        <p:txBody>
          <a:bodyPr wrap="none" anchor="ctr"/>
          <a:lstStyle/>
          <a:p>
            <a:endParaRPr lang="zh-CN" altLang="en-US">
              <a:solidFill>
                <a:srgbClr val="003300"/>
              </a:solidFill>
              <a:latin typeface="+mn-ea"/>
              <a:ea typeface="+mn-ea"/>
            </a:endParaRPr>
          </a:p>
        </p:txBody>
      </p:sp>
      <p:sp>
        <p:nvSpPr>
          <p:cNvPr id="56" name="Line 23"/>
          <p:cNvSpPr>
            <a:spLocks noChangeShapeType="1"/>
          </p:cNvSpPr>
          <p:nvPr/>
        </p:nvSpPr>
        <p:spPr bwMode="auto">
          <a:xfrm>
            <a:off x="1359311" y="4274874"/>
            <a:ext cx="2157816" cy="0"/>
          </a:xfrm>
          <a:prstGeom prst="line">
            <a:avLst/>
          </a:prstGeom>
          <a:noFill/>
          <a:ln w="57150">
            <a:solidFill>
              <a:schemeClr val="bg1"/>
            </a:solidFill>
            <a:round/>
            <a:headEnd/>
            <a:tailEnd/>
          </a:ln>
        </p:spPr>
        <p:txBody>
          <a:bodyPr wrap="none" anchor="ctr"/>
          <a:lstStyle/>
          <a:p>
            <a:endParaRPr lang="zh-CN" altLang="en-US">
              <a:solidFill>
                <a:srgbClr val="003300"/>
              </a:solidFill>
              <a:latin typeface="+mn-ea"/>
              <a:ea typeface="+mn-ea"/>
            </a:endParaRPr>
          </a:p>
        </p:txBody>
      </p:sp>
      <p:sp>
        <p:nvSpPr>
          <p:cNvPr id="57" name="Text Box 24"/>
          <p:cNvSpPr txBox="1">
            <a:spLocks noChangeArrowheads="1"/>
          </p:cNvSpPr>
          <p:nvPr/>
        </p:nvSpPr>
        <p:spPr bwMode="auto">
          <a:xfrm>
            <a:off x="2043248" y="2967991"/>
            <a:ext cx="769611" cy="261154"/>
          </a:xfrm>
          <a:prstGeom prst="rect">
            <a:avLst/>
          </a:prstGeom>
          <a:noFill/>
          <a:ln w="9525">
            <a:noFill/>
            <a:miter lim="800000"/>
            <a:headEnd/>
            <a:tailEnd/>
          </a:ln>
        </p:spPr>
        <p:txBody>
          <a:bodyPr wrap="none" lIns="76197" tIns="38098" rIns="76197" bIns="38098">
            <a:spAutoFit/>
          </a:bodyPr>
          <a:lstStyle/>
          <a:p>
            <a:pPr algn="ctr" defTabSz="762000" eaLnBrk="0" hangingPunct="0"/>
            <a:r>
              <a:rPr lang="ja-JP" altLang="en-US" sz="1200" b="1" dirty="0">
                <a:solidFill>
                  <a:schemeClr val="bg1">
                    <a:lumMod val="65000"/>
                  </a:schemeClr>
                </a:solidFill>
                <a:latin typeface="微软雅黑" pitchFamily="34" charset="-122"/>
                <a:ea typeface="微软雅黑" pitchFamily="34" charset="-122"/>
              </a:rPr>
              <a:t>自我实现</a:t>
            </a:r>
            <a:endParaRPr lang="en-US" altLang="ja-JP" sz="1200" b="1" dirty="0">
              <a:solidFill>
                <a:schemeClr val="bg1">
                  <a:lumMod val="65000"/>
                </a:schemeClr>
              </a:solidFill>
              <a:latin typeface="微软雅黑" pitchFamily="34" charset="-122"/>
              <a:ea typeface="微软雅黑" pitchFamily="34" charset="-122"/>
            </a:endParaRPr>
          </a:p>
        </p:txBody>
      </p:sp>
      <p:sp>
        <p:nvSpPr>
          <p:cNvPr id="58" name="Text Box 25"/>
          <p:cNvSpPr txBox="1">
            <a:spLocks noChangeArrowheads="1"/>
          </p:cNvSpPr>
          <p:nvPr/>
        </p:nvSpPr>
        <p:spPr bwMode="auto">
          <a:xfrm>
            <a:off x="2189910" y="3264706"/>
            <a:ext cx="511138" cy="261154"/>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chemeClr val="bg1">
                    <a:lumMod val="65000"/>
                  </a:schemeClr>
                </a:solidFill>
                <a:latin typeface="微软雅黑" pitchFamily="34" charset="-122"/>
                <a:ea typeface="微软雅黑" pitchFamily="34" charset="-122"/>
              </a:rPr>
              <a:t>尊重</a:t>
            </a:r>
            <a:endParaRPr lang="en-US" altLang="ja-JP" sz="1200" b="1" dirty="0">
              <a:solidFill>
                <a:schemeClr val="bg1">
                  <a:lumMod val="65000"/>
                </a:schemeClr>
              </a:solidFill>
              <a:latin typeface="微软雅黑" pitchFamily="34" charset="-122"/>
              <a:ea typeface="微软雅黑" pitchFamily="34" charset="-122"/>
            </a:endParaRPr>
          </a:p>
        </p:txBody>
      </p:sp>
      <p:sp>
        <p:nvSpPr>
          <p:cNvPr id="59" name="Text Box 26"/>
          <p:cNvSpPr txBox="1">
            <a:spLocks noChangeArrowheads="1"/>
          </p:cNvSpPr>
          <p:nvPr/>
        </p:nvSpPr>
        <p:spPr bwMode="auto">
          <a:xfrm>
            <a:off x="2043248" y="3983715"/>
            <a:ext cx="803009" cy="268933"/>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chemeClr val="bg1">
                    <a:lumMod val="65000"/>
                  </a:schemeClr>
                </a:solidFill>
                <a:latin typeface="微软雅黑" pitchFamily="34" charset="-122"/>
                <a:ea typeface="微软雅黑" pitchFamily="34" charset="-122"/>
              </a:rPr>
              <a:t>安全需要</a:t>
            </a:r>
            <a:endParaRPr lang="en-US" altLang="ja-JP" sz="1200" b="1" dirty="0">
              <a:solidFill>
                <a:schemeClr val="bg1">
                  <a:lumMod val="65000"/>
                </a:schemeClr>
              </a:solidFill>
              <a:latin typeface="微软雅黑" pitchFamily="34" charset="-122"/>
              <a:ea typeface="微软雅黑" pitchFamily="34" charset="-122"/>
            </a:endParaRPr>
          </a:p>
        </p:txBody>
      </p:sp>
      <p:sp>
        <p:nvSpPr>
          <p:cNvPr id="60" name="Text Box 27"/>
          <p:cNvSpPr txBox="1">
            <a:spLocks noChangeArrowheads="1"/>
          </p:cNvSpPr>
          <p:nvPr/>
        </p:nvSpPr>
        <p:spPr bwMode="auto">
          <a:xfrm>
            <a:off x="2043248" y="4334884"/>
            <a:ext cx="803009" cy="261154"/>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chemeClr val="bg1">
                    <a:lumMod val="65000"/>
                  </a:schemeClr>
                </a:solidFill>
                <a:latin typeface="微软雅黑" pitchFamily="34" charset="-122"/>
                <a:ea typeface="微软雅黑" pitchFamily="34" charset="-122"/>
              </a:rPr>
              <a:t>生理需要</a:t>
            </a:r>
            <a:endParaRPr lang="en-US" altLang="ja-JP" sz="1200" b="1" dirty="0">
              <a:solidFill>
                <a:schemeClr val="bg1">
                  <a:lumMod val="65000"/>
                </a:schemeClr>
              </a:solidFill>
              <a:latin typeface="微软雅黑" pitchFamily="34" charset="-122"/>
              <a:ea typeface="微软雅黑" pitchFamily="34" charset="-122"/>
            </a:endParaRPr>
          </a:p>
        </p:txBody>
      </p:sp>
      <p:sp>
        <p:nvSpPr>
          <p:cNvPr id="61" name="Text Box 28"/>
          <p:cNvSpPr txBox="1">
            <a:spLocks noChangeArrowheads="1"/>
          </p:cNvSpPr>
          <p:nvPr/>
        </p:nvSpPr>
        <p:spPr bwMode="auto">
          <a:xfrm>
            <a:off x="2117305" y="3630323"/>
            <a:ext cx="657800" cy="261154"/>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chemeClr val="bg1">
                    <a:lumMod val="65000"/>
                  </a:schemeClr>
                </a:solidFill>
                <a:latin typeface="微软雅黑" pitchFamily="34" charset="-122"/>
                <a:ea typeface="微软雅黑" pitchFamily="34" charset="-122"/>
              </a:rPr>
              <a:t>归属感</a:t>
            </a:r>
            <a:endParaRPr lang="en-US" altLang="ja-JP" sz="1200" b="1" dirty="0">
              <a:solidFill>
                <a:schemeClr val="bg1">
                  <a:lumMod val="65000"/>
                </a:schemeClr>
              </a:solidFill>
              <a:latin typeface="微软雅黑" pitchFamily="34" charset="-122"/>
              <a:ea typeface="微软雅黑" pitchFamily="34" charset="-122"/>
            </a:endParaRPr>
          </a:p>
        </p:txBody>
      </p:sp>
      <p:sp>
        <p:nvSpPr>
          <p:cNvPr id="14" name="Text Box 29"/>
          <p:cNvSpPr txBox="1">
            <a:spLocks noChangeArrowheads="1"/>
          </p:cNvSpPr>
          <p:nvPr/>
        </p:nvSpPr>
        <p:spPr bwMode="auto">
          <a:xfrm>
            <a:off x="6863580" y="1768709"/>
            <a:ext cx="2774988" cy="538606"/>
          </a:xfrm>
          <a:prstGeom prst="rect">
            <a:avLst/>
          </a:prstGeom>
          <a:noFill/>
          <a:ln w="9525">
            <a:noFill/>
            <a:miter lim="800000"/>
            <a:headEnd/>
            <a:tailEnd/>
          </a:ln>
        </p:spPr>
        <p:txBody>
          <a:bodyPr wrap="square" lIns="76197" tIns="38098" rIns="76197" bIns="38098">
            <a:spAutoFit/>
          </a:bodyPr>
          <a:lstStyle/>
          <a:p>
            <a:pPr algn="ctr" defTabSz="762000">
              <a:lnSpc>
                <a:spcPts val="1800"/>
              </a:lnSpc>
            </a:pPr>
            <a:r>
              <a:rPr lang="zh-CN" altLang="en-US" sz="1400" dirty="0">
                <a:solidFill>
                  <a:schemeClr val="bg1">
                    <a:lumMod val="65000"/>
                  </a:schemeClr>
                </a:solidFill>
                <a:latin typeface="+mn-ea"/>
                <a:ea typeface="+mn-ea"/>
              </a:rPr>
              <a:t>对个性化的、定制化的体验和服务有强烈需求</a:t>
            </a:r>
          </a:p>
        </p:txBody>
      </p:sp>
      <p:sp>
        <p:nvSpPr>
          <p:cNvPr id="15" name="Text Box 30"/>
          <p:cNvSpPr txBox="1">
            <a:spLocks noChangeArrowheads="1"/>
          </p:cNvSpPr>
          <p:nvPr/>
        </p:nvSpPr>
        <p:spPr bwMode="auto">
          <a:xfrm>
            <a:off x="69850" y="3270368"/>
            <a:ext cx="871962" cy="292323"/>
          </a:xfrm>
          <a:prstGeom prst="rect">
            <a:avLst/>
          </a:prstGeom>
          <a:noFill/>
          <a:ln w="9525">
            <a:noFill/>
            <a:miter lim="800000"/>
            <a:headEnd/>
            <a:tailEnd/>
          </a:ln>
        </p:spPr>
        <p:txBody>
          <a:bodyPr wrap="none" lIns="76197" tIns="38098" rIns="76197" bIns="38098">
            <a:spAutoFit/>
          </a:bodyPr>
          <a:lstStyle/>
          <a:p>
            <a:pPr defTabSz="762000"/>
            <a:r>
              <a:rPr lang="zh-CN" altLang="en-US" sz="1400" b="1">
                <a:solidFill>
                  <a:srgbClr val="003300"/>
                </a:solidFill>
                <a:latin typeface="+mn-ea"/>
                <a:ea typeface="+mn-ea"/>
              </a:rPr>
              <a:t>需求层级</a:t>
            </a:r>
          </a:p>
        </p:txBody>
      </p:sp>
      <p:grpSp>
        <p:nvGrpSpPr>
          <p:cNvPr id="16" name="Group 31"/>
          <p:cNvGrpSpPr>
            <a:grpSpLocks/>
          </p:cNvGrpSpPr>
          <p:nvPr/>
        </p:nvGrpSpPr>
        <p:grpSpPr bwMode="auto">
          <a:xfrm>
            <a:off x="4109319" y="2533474"/>
            <a:ext cx="2464208" cy="2080345"/>
            <a:chOff x="2485" y="1956"/>
            <a:chExt cx="1697" cy="1872"/>
          </a:xfrm>
        </p:grpSpPr>
        <p:sp>
          <p:nvSpPr>
            <p:cNvPr id="42" name="AutoShape 32"/>
            <p:cNvSpPr>
              <a:spLocks noChangeArrowheads="1"/>
            </p:cNvSpPr>
            <p:nvPr/>
          </p:nvSpPr>
          <p:spPr bwMode="auto">
            <a:xfrm>
              <a:off x="2485" y="1956"/>
              <a:ext cx="1697" cy="1872"/>
            </a:xfrm>
            <a:prstGeom prst="triangle">
              <a:avLst>
                <a:gd name="adj" fmla="val 50000"/>
              </a:avLst>
            </a:prstGeom>
            <a:solidFill>
              <a:srgbClr val="C0C0C0"/>
            </a:solidFill>
            <a:ln w="9525">
              <a:noFill/>
              <a:miter lim="800000"/>
              <a:headEnd/>
              <a:tailEnd/>
            </a:ln>
          </p:spPr>
          <p:txBody>
            <a:bodyPr wrap="none" lIns="76197" tIns="38098" rIns="76197" bIns="38098" anchor="ctr"/>
            <a:lstStyle/>
            <a:p>
              <a:pPr algn="ctr" defTabSz="762000" eaLnBrk="0" hangingPunct="0"/>
              <a:endParaRPr lang="ja-JP" altLang="en-US" sz="1300">
                <a:solidFill>
                  <a:srgbClr val="003300"/>
                </a:solidFill>
                <a:latin typeface="+mn-ea"/>
                <a:ea typeface="+mn-ea"/>
                <a:cs typeface="Hei"/>
              </a:endParaRPr>
            </a:p>
          </p:txBody>
        </p:sp>
        <p:sp>
          <p:nvSpPr>
            <p:cNvPr id="43" name="Line 33"/>
            <p:cNvSpPr>
              <a:spLocks noChangeShapeType="1"/>
            </p:cNvSpPr>
            <p:nvPr/>
          </p:nvSpPr>
          <p:spPr bwMode="auto">
            <a:xfrm>
              <a:off x="3043" y="2565"/>
              <a:ext cx="599" cy="0"/>
            </a:xfrm>
            <a:prstGeom prst="line">
              <a:avLst/>
            </a:prstGeom>
            <a:noFill/>
            <a:ln w="57150">
              <a:solidFill>
                <a:schemeClr val="bg1"/>
              </a:solidFill>
              <a:round/>
              <a:headEnd/>
              <a:tailEnd/>
            </a:ln>
          </p:spPr>
          <p:txBody>
            <a:bodyPr wrap="none" anchor="ctr"/>
            <a:lstStyle/>
            <a:p>
              <a:endParaRPr lang="zh-CN" altLang="en-US">
                <a:solidFill>
                  <a:srgbClr val="003300"/>
                </a:solidFill>
                <a:latin typeface="+mn-ea"/>
                <a:ea typeface="+mn-ea"/>
              </a:endParaRPr>
            </a:p>
          </p:txBody>
        </p:sp>
        <p:sp>
          <p:nvSpPr>
            <p:cNvPr id="44" name="Line 34"/>
            <p:cNvSpPr>
              <a:spLocks noChangeShapeType="1"/>
            </p:cNvSpPr>
            <p:nvPr/>
          </p:nvSpPr>
          <p:spPr bwMode="auto">
            <a:xfrm>
              <a:off x="2911" y="2870"/>
              <a:ext cx="844" cy="0"/>
            </a:xfrm>
            <a:prstGeom prst="line">
              <a:avLst/>
            </a:prstGeom>
            <a:noFill/>
            <a:ln w="57150">
              <a:solidFill>
                <a:schemeClr val="bg1"/>
              </a:solidFill>
              <a:round/>
              <a:headEnd/>
              <a:tailEnd/>
            </a:ln>
          </p:spPr>
          <p:txBody>
            <a:bodyPr wrap="none" anchor="ctr"/>
            <a:lstStyle/>
            <a:p>
              <a:endParaRPr lang="zh-CN" altLang="en-US">
                <a:solidFill>
                  <a:srgbClr val="003300"/>
                </a:solidFill>
                <a:latin typeface="+mn-ea"/>
                <a:ea typeface="+mn-ea"/>
              </a:endParaRPr>
            </a:p>
          </p:txBody>
        </p:sp>
        <p:sp>
          <p:nvSpPr>
            <p:cNvPr id="45" name="Line 35"/>
            <p:cNvSpPr>
              <a:spLocks noChangeShapeType="1"/>
            </p:cNvSpPr>
            <p:nvPr/>
          </p:nvSpPr>
          <p:spPr bwMode="auto">
            <a:xfrm>
              <a:off x="2720" y="3219"/>
              <a:ext cx="1216" cy="0"/>
            </a:xfrm>
            <a:prstGeom prst="line">
              <a:avLst/>
            </a:prstGeom>
            <a:noFill/>
            <a:ln w="57150">
              <a:solidFill>
                <a:schemeClr val="bg1"/>
              </a:solidFill>
              <a:round/>
              <a:headEnd/>
              <a:tailEnd/>
            </a:ln>
          </p:spPr>
          <p:txBody>
            <a:bodyPr wrap="none" anchor="ctr"/>
            <a:lstStyle/>
            <a:p>
              <a:endParaRPr lang="zh-CN" altLang="en-US">
                <a:solidFill>
                  <a:srgbClr val="003300"/>
                </a:solidFill>
                <a:latin typeface="+mn-ea"/>
                <a:ea typeface="+mn-ea"/>
              </a:endParaRPr>
            </a:p>
          </p:txBody>
        </p:sp>
        <p:sp>
          <p:nvSpPr>
            <p:cNvPr id="46" name="Line 36"/>
            <p:cNvSpPr>
              <a:spLocks noChangeShapeType="1"/>
            </p:cNvSpPr>
            <p:nvPr/>
          </p:nvSpPr>
          <p:spPr bwMode="auto">
            <a:xfrm>
              <a:off x="2587" y="3523"/>
              <a:ext cx="1486" cy="0"/>
            </a:xfrm>
            <a:prstGeom prst="line">
              <a:avLst/>
            </a:prstGeom>
            <a:noFill/>
            <a:ln w="57150">
              <a:solidFill>
                <a:schemeClr val="bg1"/>
              </a:solidFill>
              <a:round/>
              <a:headEnd/>
              <a:tailEnd/>
            </a:ln>
          </p:spPr>
          <p:txBody>
            <a:bodyPr wrap="none" anchor="ctr"/>
            <a:lstStyle/>
            <a:p>
              <a:endParaRPr lang="zh-CN" altLang="en-US">
                <a:solidFill>
                  <a:srgbClr val="003300"/>
                </a:solidFill>
                <a:latin typeface="+mn-ea"/>
                <a:ea typeface="+mn-ea"/>
              </a:endParaRPr>
            </a:p>
          </p:txBody>
        </p:sp>
      </p:grpSp>
      <p:sp>
        <p:nvSpPr>
          <p:cNvPr id="32" name="AutoShape 43"/>
          <p:cNvSpPr>
            <a:spLocks noChangeArrowheads="1"/>
          </p:cNvSpPr>
          <p:nvPr/>
        </p:nvSpPr>
        <p:spPr bwMode="auto">
          <a:xfrm>
            <a:off x="7019942" y="2533474"/>
            <a:ext cx="2464208" cy="2080345"/>
          </a:xfrm>
          <a:prstGeom prst="triangle">
            <a:avLst>
              <a:gd name="adj" fmla="val 50000"/>
            </a:avLst>
          </a:prstGeom>
          <a:solidFill>
            <a:srgbClr val="C0C0C0"/>
          </a:solidFill>
          <a:ln w="9525">
            <a:noFill/>
            <a:miter lim="800000"/>
            <a:headEnd/>
            <a:tailEnd/>
          </a:ln>
        </p:spPr>
        <p:txBody>
          <a:bodyPr wrap="none" lIns="76197" tIns="38098" rIns="76197" bIns="38098" anchor="ctr"/>
          <a:lstStyle/>
          <a:p>
            <a:pPr algn="ctr" defTabSz="762000" eaLnBrk="0" hangingPunct="0"/>
            <a:endParaRPr lang="ja-JP" altLang="en-US" sz="1400">
              <a:solidFill>
                <a:srgbClr val="003300"/>
              </a:solidFill>
              <a:latin typeface="+mn-ea"/>
              <a:ea typeface="+mn-ea"/>
              <a:cs typeface="Hei"/>
            </a:endParaRPr>
          </a:p>
        </p:txBody>
      </p:sp>
      <p:sp>
        <p:nvSpPr>
          <p:cNvPr id="33" name="Line 44"/>
          <p:cNvSpPr>
            <a:spLocks noChangeShapeType="1"/>
          </p:cNvSpPr>
          <p:nvPr/>
        </p:nvSpPr>
        <p:spPr bwMode="auto">
          <a:xfrm>
            <a:off x="7830212" y="3210253"/>
            <a:ext cx="869806" cy="0"/>
          </a:xfrm>
          <a:prstGeom prst="line">
            <a:avLst/>
          </a:prstGeom>
          <a:noFill/>
          <a:ln w="57150">
            <a:solidFill>
              <a:schemeClr val="bg1"/>
            </a:solidFill>
            <a:round/>
            <a:headEnd/>
            <a:tailEnd/>
          </a:ln>
        </p:spPr>
        <p:txBody>
          <a:bodyPr wrap="none" anchor="ctr"/>
          <a:lstStyle/>
          <a:p>
            <a:endParaRPr lang="zh-CN" altLang="en-US">
              <a:solidFill>
                <a:schemeClr val="bg1">
                  <a:lumMod val="65000"/>
                </a:schemeClr>
              </a:solidFill>
              <a:latin typeface="+mn-ea"/>
              <a:ea typeface="+mn-ea"/>
            </a:endParaRPr>
          </a:p>
        </p:txBody>
      </p:sp>
      <p:sp>
        <p:nvSpPr>
          <p:cNvPr id="34" name="Line 45"/>
          <p:cNvSpPr>
            <a:spLocks noChangeShapeType="1"/>
          </p:cNvSpPr>
          <p:nvPr/>
        </p:nvSpPr>
        <p:spPr bwMode="auto">
          <a:xfrm>
            <a:off x="7638535" y="3549198"/>
            <a:ext cx="1225570" cy="0"/>
          </a:xfrm>
          <a:prstGeom prst="line">
            <a:avLst/>
          </a:prstGeom>
          <a:noFill/>
          <a:ln w="57150">
            <a:solidFill>
              <a:schemeClr val="bg1"/>
            </a:solidFill>
            <a:round/>
            <a:headEnd/>
            <a:tailEnd/>
          </a:ln>
        </p:spPr>
        <p:txBody>
          <a:bodyPr wrap="none" anchor="ctr"/>
          <a:lstStyle/>
          <a:p>
            <a:endParaRPr lang="zh-CN" altLang="en-US">
              <a:solidFill>
                <a:schemeClr val="bg1">
                  <a:lumMod val="65000"/>
                </a:schemeClr>
              </a:solidFill>
              <a:latin typeface="+mn-ea"/>
              <a:ea typeface="+mn-ea"/>
            </a:endParaRPr>
          </a:p>
        </p:txBody>
      </p:sp>
      <p:sp>
        <p:nvSpPr>
          <p:cNvPr id="35" name="Line 46"/>
          <p:cNvSpPr>
            <a:spLocks noChangeShapeType="1"/>
          </p:cNvSpPr>
          <p:nvPr/>
        </p:nvSpPr>
        <p:spPr bwMode="auto">
          <a:xfrm>
            <a:off x="7361185" y="3937040"/>
            <a:ext cx="1765750" cy="0"/>
          </a:xfrm>
          <a:prstGeom prst="line">
            <a:avLst/>
          </a:prstGeom>
          <a:noFill/>
          <a:ln w="57150">
            <a:solidFill>
              <a:schemeClr val="bg1"/>
            </a:solidFill>
            <a:round/>
            <a:headEnd/>
            <a:tailEnd/>
          </a:ln>
        </p:spPr>
        <p:txBody>
          <a:bodyPr wrap="none" anchor="ctr"/>
          <a:lstStyle/>
          <a:p>
            <a:endParaRPr lang="zh-CN" altLang="en-US">
              <a:solidFill>
                <a:schemeClr val="bg1">
                  <a:lumMod val="65000"/>
                </a:schemeClr>
              </a:solidFill>
              <a:latin typeface="+mn-ea"/>
              <a:ea typeface="+mn-ea"/>
            </a:endParaRPr>
          </a:p>
        </p:txBody>
      </p:sp>
      <p:sp>
        <p:nvSpPr>
          <p:cNvPr id="36" name="Line 47"/>
          <p:cNvSpPr>
            <a:spLocks noChangeShapeType="1"/>
          </p:cNvSpPr>
          <p:nvPr/>
        </p:nvSpPr>
        <p:spPr bwMode="auto">
          <a:xfrm>
            <a:off x="7168056" y="4274874"/>
            <a:ext cx="2157816" cy="0"/>
          </a:xfrm>
          <a:prstGeom prst="line">
            <a:avLst/>
          </a:prstGeom>
          <a:noFill/>
          <a:ln w="57150">
            <a:solidFill>
              <a:schemeClr val="bg1"/>
            </a:solidFill>
            <a:round/>
            <a:headEnd/>
            <a:tailEnd/>
          </a:ln>
        </p:spPr>
        <p:txBody>
          <a:bodyPr wrap="none" anchor="ctr"/>
          <a:lstStyle/>
          <a:p>
            <a:endParaRPr lang="zh-CN" altLang="en-US">
              <a:solidFill>
                <a:srgbClr val="003300"/>
              </a:solidFill>
              <a:latin typeface="+mn-ea"/>
              <a:ea typeface="+mn-ea"/>
            </a:endParaRPr>
          </a:p>
        </p:txBody>
      </p:sp>
      <p:sp>
        <p:nvSpPr>
          <p:cNvPr id="19" name="Freeform 54"/>
          <p:cNvSpPr>
            <a:spLocks/>
          </p:cNvSpPr>
          <p:nvPr/>
        </p:nvSpPr>
        <p:spPr bwMode="auto">
          <a:xfrm>
            <a:off x="4526746" y="3230587"/>
            <a:ext cx="1643085" cy="705144"/>
          </a:xfrm>
          <a:custGeom>
            <a:avLst/>
            <a:gdLst>
              <a:gd name="T0" fmla="*/ 2147483647 w 1105"/>
              <a:gd name="T1" fmla="*/ 2147483647 h 596"/>
              <a:gd name="T2" fmla="*/ 0 w 1105"/>
              <a:gd name="T3" fmla="*/ 2147483647 h 596"/>
              <a:gd name="T4" fmla="*/ 2147483647 w 1105"/>
              <a:gd name="T5" fmla="*/ 2147483647 h 596"/>
              <a:gd name="T6" fmla="*/ 2147483647 w 1105"/>
              <a:gd name="T7" fmla="*/ 0 h 596"/>
              <a:gd name="T8" fmla="*/ 2147483647 w 1105"/>
              <a:gd name="T9" fmla="*/ 2147483647 h 596"/>
              <a:gd name="T10" fmla="*/ 0 60000 65536"/>
              <a:gd name="T11" fmla="*/ 0 60000 65536"/>
              <a:gd name="T12" fmla="*/ 0 60000 65536"/>
              <a:gd name="T13" fmla="*/ 0 60000 65536"/>
              <a:gd name="T14" fmla="*/ 0 60000 65536"/>
              <a:gd name="T15" fmla="*/ 0 w 1105"/>
              <a:gd name="T16" fmla="*/ 0 h 596"/>
              <a:gd name="T17" fmla="*/ 1105 w 1105"/>
              <a:gd name="T18" fmla="*/ 596 h 596"/>
            </a:gdLst>
            <a:ahLst/>
            <a:cxnLst>
              <a:cxn ang="T10">
                <a:pos x="T0" y="T1"/>
              </a:cxn>
              <a:cxn ang="T11">
                <a:pos x="T2" y="T3"/>
              </a:cxn>
              <a:cxn ang="T12">
                <a:pos x="T4" y="T5"/>
              </a:cxn>
              <a:cxn ang="T13">
                <a:pos x="T6" y="T7"/>
              </a:cxn>
              <a:cxn ang="T14">
                <a:pos x="T8" y="T9"/>
              </a:cxn>
            </a:cxnLst>
            <a:rect l="T15" t="T16" r="T17" b="T18"/>
            <a:pathLst>
              <a:path w="1105" h="596">
                <a:moveTo>
                  <a:pt x="1105" y="589"/>
                </a:moveTo>
                <a:lnTo>
                  <a:pt x="0" y="596"/>
                </a:lnTo>
                <a:lnTo>
                  <a:pt x="249" y="13"/>
                </a:lnTo>
                <a:lnTo>
                  <a:pt x="860" y="0"/>
                </a:lnTo>
                <a:lnTo>
                  <a:pt x="1105" y="589"/>
                </a:lnTo>
                <a:close/>
              </a:path>
            </a:pathLst>
          </a:custGeom>
          <a:solidFill>
            <a:srgbClr val="003300">
              <a:alpha val="39999"/>
            </a:srgbClr>
          </a:solidFill>
          <a:ln w="57150">
            <a:solidFill>
              <a:srgbClr val="003300"/>
            </a:solidFill>
            <a:round/>
            <a:headEnd/>
            <a:tailEnd/>
          </a:ln>
        </p:spPr>
        <p:txBody>
          <a:bodyPr/>
          <a:lstStyle/>
          <a:p>
            <a:endParaRPr lang="zh-CN" altLang="zh-CN">
              <a:solidFill>
                <a:srgbClr val="003300"/>
              </a:solidFill>
              <a:latin typeface="+mn-ea"/>
              <a:ea typeface="+mn-ea"/>
            </a:endParaRPr>
          </a:p>
        </p:txBody>
      </p:sp>
      <p:sp>
        <p:nvSpPr>
          <p:cNvPr id="21" name="Rectangle 56"/>
          <p:cNvSpPr>
            <a:spLocks noChangeArrowheads="1"/>
          </p:cNvSpPr>
          <p:nvPr/>
        </p:nvSpPr>
        <p:spPr bwMode="auto">
          <a:xfrm>
            <a:off x="1062987" y="1743790"/>
            <a:ext cx="2762414" cy="592236"/>
          </a:xfrm>
          <a:prstGeom prst="rect">
            <a:avLst/>
          </a:prstGeom>
          <a:noFill/>
          <a:ln w="38100">
            <a:solidFill>
              <a:schemeClr val="bg1">
                <a:lumMod val="65000"/>
              </a:schemeClr>
            </a:solidFill>
            <a:miter lim="800000"/>
            <a:headEnd/>
            <a:tailEnd/>
          </a:ln>
        </p:spPr>
        <p:txBody>
          <a:bodyPr wrap="none" anchor="ctr"/>
          <a:lstStyle/>
          <a:p>
            <a:endParaRPr lang="zh-CN" altLang="zh-CN">
              <a:solidFill>
                <a:srgbClr val="003300"/>
              </a:solidFill>
              <a:latin typeface="+mn-ea"/>
              <a:ea typeface="+mn-ea"/>
            </a:endParaRPr>
          </a:p>
        </p:txBody>
      </p:sp>
      <p:sp>
        <p:nvSpPr>
          <p:cNvPr id="23" name="Rectangle 58"/>
          <p:cNvSpPr>
            <a:spLocks noChangeArrowheads="1"/>
          </p:cNvSpPr>
          <p:nvPr/>
        </p:nvSpPr>
        <p:spPr bwMode="auto">
          <a:xfrm>
            <a:off x="6871733" y="1742400"/>
            <a:ext cx="2755270" cy="594000"/>
          </a:xfrm>
          <a:prstGeom prst="rect">
            <a:avLst/>
          </a:prstGeom>
          <a:noFill/>
          <a:ln w="38100">
            <a:solidFill>
              <a:schemeClr val="bg1">
                <a:lumMod val="65000"/>
              </a:schemeClr>
            </a:solidFill>
            <a:miter lim="800000"/>
            <a:headEnd/>
            <a:tailEnd/>
          </a:ln>
        </p:spPr>
        <p:txBody>
          <a:bodyPr wrap="none" anchor="ctr"/>
          <a:lstStyle/>
          <a:p>
            <a:endParaRPr lang="zh-CN" altLang="zh-CN">
              <a:solidFill>
                <a:srgbClr val="003300"/>
              </a:solidFill>
              <a:latin typeface="+mn-ea"/>
              <a:ea typeface="+mn-ea"/>
            </a:endParaRPr>
          </a:p>
        </p:txBody>
      </p:sp>
      <p:grpSp>
        <p:nvGrpSpPr>
          <p:cNvPr id="24" name="Group 59"/>
          <p:cNvGrpSpPr>
            <a:grpSpLocks/>
          </p:cNvGrpSpPr>
          <p:nvPr/>
        </p:nvGrpSpPr>
        <p:grpSpPr bwMode="auto">
          <a:xfrm>
            <a:off x="107454" y="4836059"/>
            <a:ext cx="9526692" cy="616737"/>
            <a:chOff x="225" y="1426"/>
            <a:chExt cx="5802" cy="521"/>
          </a:xfrm>
        </p:grpSpPr>
        <p:sp>
          <p:nvSpPr>
            <p:cNvPr id="25" name="Rectangle 60"/>
            <p:cNvSpPr>
              <a:spLocks noChangeArrowheads="1"/>
            </p:cNvSpPr>
            <p:nvPr/>
          </p:nvSpPr>
          <p:spPr bwMode="auto">
            <a:xfrm>
              <a:off x="807" y="1426"/>
              <a:ext cx="1682" cy="521"/>
            </a:xfrm>
            <a:prstGeom prst="rect">
              <a:avLst/>
            </a:prstGeom>
            <a:noFill/>
            <a:ln w="38100">
              <a:solidFill>
                <a:schemeClr val="bg1">
                  <a:lumMod val="65000"/>
                </a:schemeClr>
              </a:solidFill>
              <a:miter lim="800000"/>
              <a:headEnd/>
              <a:tailEnd/>
            </a:ln>
          </p:spPr>
          <p:txBody>
            <a:bodyPr wrap="none" anchor="ctr"/>
            <a:lstStyle/>
            <a:p>
              <a:endParaRPr lang="zh-CN" altLang="zh-CN" b="1">
                <a:solidFill>
                  <a:srgbClr val="003300"/>
                </a:solidFill>
                <a:latin typeface="+mn-ea"/>
                <a:ea typeface="+mn-ea"/>
              </a:endParaRPr>
            </a:p>
          </p:txBody>
        </p:sp>
        <p:sp>
          <p:nvSpPr>
            <p:cNvPr id="26" name="Rectangle 61"/>
            <p:cNvSpPr>
              <a:spLocks noChangeArrowheads="1"/>
            </p:cNvSpPr>
            <p:nvPr/>
          </p:nvSpPr>
          <p:spPr bwMode="auto">
            <a:xfrm>
              <a:off x="2572" y="1426"/>
              <a:ext cx="1682" cy="521"/>
            </a:xfrm>
            <a:prstGeom prst="rect">
              <a:avLst/>
            </a:prstGeom>
            <a:noFill/>
            <a:ln w="38100">
              <a:solidFill>
                <a:srgbClr val="003300"/>
              </a:solidFill>
              <a:miter lim="800000"/>
              <a:headEnd/>
              <a:tailEnd/>
            </a:ln>
          </p:spPr>
          <p:txBody>
            <a:bodyPr wrap="none" anchor="ctr"/>
            <a:lstStyle/>
            <a:p>
              <a:endParaRPr lang="zh-CN" altLang="zh-CN" b="1">
                <a:solidFill>
                  <a:srgbClr val="003300"/>
                </a:solidFill>
                <a:latin typeface="+mn-ea"/>
                <a:ea typeface="+mn-ea"/>
              </a:endParaRPr>
            </a:p>
          </p:txBody>
        </p:sp>
        <p:sp>
          <p:nvSpPr>
            <p:cNvPr id="27" name="Rectangle 62"/>
            <p:cNvSpPr>
              <a:spLocks noChangeArrowheads="1"/>
            </p:cNvSpPr>
            <p:nvPr/>
          </p:nvSpPr>
          <p:spPr bwMode="auto">
            <a:xfrm>
              <a:off x="4345" y="1426"/>
              <a:ext cx="1682" cy="500"/>
            </a:xfrm>
            <a:prstGeom prst="rect">
              <a:avLst/>
            </a:prstGeom>
            <a:noFill/>
            <a:ln w="38100">
              <a:solidFill>
                <a:schemeClr val="bg1">
                  <a:lumMod val="65000"/>
                </a:schemeClr>
              </a:solidFill>
              <a:miter lim="800000"/>
              <a:headEnd/>
              <a:tailEnd/>
            </a:ln>
          </p:spPr>
          <p:txBody>
            <a:bodyPr wrap="none" anchor="ctr"/>
            <a:lstStyle/>
            <a:p>
              <a:endParaRPr lang="zh-CN" altLang="zh-CN" b="1">
                <a:solidFill>
                  <a:srgbClr val="003300"/>
                </a:solidFill>
                <a:latin typeface="+mn-ea"/>
                <a:ea typeface="+mn-ea"/>
              </a:endParaRPr>
            </a:p>
          </p:txBody>
        </p:sp>
        <p:sp>
          <p:nvSpPr>
            <p:cNvPr id="28" name="Text Box 63"/>
            <p:cNvSpPr txBox="1">
              <a:spLocks noChangeArrowheads="1"/>
            </p:cNvSpPr>
            <p:nvPr/>
          </p:nvSpPr>
          <p:spPr bwMode="auto">
            <a:xfrm>
              <a:off x="804" y="1497"/>
              <a:ext cx="1690" cy="429"/>
            </a:xfrm>
            <a:prstGeom prst="rect">
              <a:avLst/>
            </a:prstGeom>
            <a:noFill/>
            <a:ln w="9525">
              <a:noFill/>
              <a:miter lim="800000"/>
              <a:headEnd/>
              <a:tailEnd/>
            </a:ln>
          </p:spPr>
          <p:txBody>
            <a:bodyPr wrap="square" lIns="76197" tIns="38098" rIns="76197" bIns="38098">
              <a:spAutoFit/>
            </a:bodyPr>
            <a:lstStyle/>
            <a:p>
              <a:pPr algn="ctr" defTabSz="762000"/>
              <a:r>
                <a:rPr lang="zh-CN" altLang="en-US" sz="1400" dirty="0">
                  <a:solidFill>
                    <a:schemeClr val="bg1">
                      <a:lumMod val="65000"/>
                    </a:schemeClr>
                  </a:solidFill>
                  <a:latin typeface="+mn-ea"/>
                  <a:ea typeface="+mn-ea"/>
                </a:rPr>
                <a:t>没去过，没见过。</a:t>
              </a:r>
            </a:p>
            <a:p>
              <a:pPr algn="ctr" defTabSz="762000"/>
              <a:r>
                <a:rPr lang="zh-CN" altLang="en-US" sz="1400" dirty="0">
                  <a:solidFill>
                    <a:schemeClr val="bg1">
                      <a:lumMod val="65000"/>
                    </a:schemeClr>
                  </a:solidFill>
                  <a:latin typeface="+mn-ea"/>
                  <a:ea typeface="+mn-ea"/>
                </a:rPr>
                <a:t>要去看看。猎奇。</a:t>
              </a:r>
            </a:p>
          </p:txBody>
        </p:sp>
        <p:sp>
          <p:nvSpPr>
            <p:cNvPr id="29" name="Text Box 64"/>
            <p:cNvSpPr txBox="1">
              <a:spLocks noChangeArrowheads="1"/>
            </p:cNvSpPr>
            <p:nvPr/>
          </p:nvSpPr>
          <p:spPr bwMode="auto">
            <a:xfrm>
              <a:off x="2918" y="1497"/>
              <a:ext cx="968" cy="429"/>
            </a:xfrm>
            <a:prstGeom prst="rect">
              <a:avLst/>
            </a:prstGeom>
            <a:noFill/>
            <a:ln w="9525">
              <a:noFill/>
              <a:miter lim="800000"/>
              <a:headEnd/>
              <a:tailEnd/>
            </a:ln>
          </p:spPr>
          <p:txBody>
            <a:bodyPr wrap="none" lIns="76197" tIns="38098" rIns="76197" bIns="38098">
              <a:spAutoFit/>
            </a:bodyPr>
            <a:lstStyle/>
            <a:p>
              <a:pPr algn="ctr" defTabSz="762000"/>
              <a:r>
                <a:rPr lang="zh-CN" altLang="en-US" sz="1400" b="1" dirty="0">
                  <a:solidFill>
                    <a:srgbClr val="003300"/>
                  </a:solidFill>
                  <a:latin typeface="+mn-ea"/>
                  <a:ea typeface="+mn-ea"/>
                </a:rPr>
                <a:t>常去去，常看看。</a:t>
              </a:r>
            </a:p>
            <a:p>
              <a:pPr algn="ctr" defTabSz="762000"/>
              <a:r>
                <a:rPr lang="zh-CN" altLang="en-US" sz="1400" b="1" dirty="0">
                  <a:solidFill>
                    <a:srgbClr val="003300"/>
                  </a:solidFill>
                  <a:latin typeface="+mn-ea"/>
                  <a:ea typeface="+mn-ea"/>
                </a:rPr>
                <a:t>放松。享受。</a:t>
              </a:r>
            </a:p>
          </p:txBody>
        </p:sp>
        <p:sp>
          <p:nvSpPr>
            <p:cNvPr id="30" name="Text Box 65"/>
            <p:cNvSpPr txBox="1">
              <a:spLocks noChangeArrowheads="1"/>
            </p:cNvSpPr>
            <p:nvPr/>
          </p:nvSpPr>
          <p:spPr bwMode="auto">
            <a:xfrm>
              <a:off x="4355" y="1497"/>
              <a:ext cx="1668" cy="429"/>
            </a:xfrm>
            <a:prstGeom prst="rect">
              <a:avLst/>
            </a:prstGeom>
            <a:noFill/>
            <a:ln w="9525">
              <a:noFill/>
              <a:miter lim="800000"/>
              <a:headEnd/>
              <a:tailEnd/>
            </a:ln>
          </p:spPr>
          <p:txBody>
            <a:bodyPr lIns="76197" tIns="38098" rIns="76197" bIns="38098">
              <a:spAutoFit/>
            </a:bodyPr>
            <a:lstStyle/>
            <a:p>
              <a:pPr algn="ctr" defTabSz="762000"/>
              <a:r>
                <a:rPr lang="zh-CN" altLang="en-US" sz="1400" dirty="0">
                  <a:solidFill>
                    <a:schemeClr val="bg1">
                      <a:lumMod val="65000"/>
                    </a:schemeClr>
                  </a:solidFill>
                  <a:latin typeface="+mn-ea"/>
                  <a:ea typeface="+mn-ea"/>
                </a:rPr>
                <a:t>去我想去的地方，做我想做的事。实现梦想。</a:t>
              </a:r>
            </a:p>
          </p:txBody>
        </p:sp>
        <p:sp>
          <p:nvSpPr>
            <p:cNvPr id="31" name="Text Box 66"/>
            <p:cNvSpPr txBox="1">
              <a:spLocks noChangeArrowheads="1"/>
            </p:cNvSpPr>
            <p:nvPr/>
          </p:nvSpPr>
          <p:spPr bwMode="auto">
            <a:xfrm>
              <a:off x="225" y="1548"/>
              <a:ext cx="531" cy="247"/>
            </a:xfrm>
            <a:prstGeom prst="rect">
              <a:avLst/>
            </a:prstGeom>
            <a:noFill/>
            <a:ln w="9525">
              <a:noFill/>
              <a:miter lim="800000"/>
              <a:headEnd/>
              <a:tailEnd/>
            </a:ln>
          </p:spPr>
          <p:txBody>
            <a:bodyPr wrap="none" lIns="76197" tIns="38098" rIns="76197" bIns="38098">
              <a:spAutoFit/>
            </a:bodyPr>
            <a:lstStyle/>
            <a:p>
              <a:pPr defTabSz="762000"/>
              <a:r>
                <a:rPr lang="zh-CN" altLang="en-US" sz="1400" b="1">
                  <a:solidFill>
                    <a:srgbClr val="003300"/>
                  </a:solidFill>
                  <a:latin typeface="+mn-ea"/>
                  <a:ea typeface="+mn-ea"/>
                </a:rPr>
                <a:t>需求实质</a:t>
              </a:r>
            </a:p>
          </p:txBody>
        </p:sp>
      </p:grpSp>
      <p:sp>
        <p:nvSpPr>
          <p:cNvPr id="18" name="Freeform 53"/>
          <p:cNvSpPr>
            <a:spLocks/>
          </p:cNvSpPr>
          <p:nvPr/>
        </p:nvSpPr>
        <p:spPr bwMode="auto">
          <a:xfrm>
            <a:off x="1201535" y="3789718"/>
            <a:ext cx="2492779" cy="835480"/>
          </a:xfrm>
          <a:custGeom>
            <a:avLst/>
            <a:gdLst>
              <a:gd name="T0" fmla="*/ 2147483647 w 1519"/>
              <a:gd name="T1" fmla="*/ 2147483647 h 705"/>
              <a:gd name="T2" fmla="*/ 0 w 1519"/>
              <a:gd name="T3" fmla="*/ 2147483647 h 705"/>
              <a:gd name="T4" fmla="*/ 2147483647 w 1519"/>
              <a:gd name="T5" fmla="*/ 0 h 705"/>
              <a:gd name="T6" fmla="*/ 2147483647 w 1519"/>
              <a:gd name="T7" fmla="*/ 0 h 705"/>
              <a:gd name="T8" fmla="*/ 2147483647 w 1519"/>
              <a:gd name="T9" fmla="*/ 2147483647 h 705"/>
              <a:gd name="T10" fmla="*/ 0 60000 65536"/>
              <a:gd name="T11" fmla="*/ 0 60000 65536"/>
              <a:gd name="T12" fmla="*/ 0 60000 65536"/>
              <a:gd name="T13" fmla="*/ 0 60000 65536"/>
              <a:gd name="T14" fmla="*/ 0 60000 65536"/>
              <a:gd name="T15" fmla="*/ 0 w 1519"/>
              <a:gd name="T16" fmla="*/ 0 h 705"/>
              <a:gd name="T17" fmla="*/ 1519 w 1519"/>
              <a:gd name="T18" fmla="*/ 705 h 705"/>
            </a:gdLst>
            <a:ahLst/>
            <a:cxnLst>
              <a:cxn ang="T10">
                <a:pos x="T0" y="T1"/>
              </a:cxn>
              <a:cxn ang="T11">
                <a:pos x="T2" y="T3"/>
              </a:cxn>
              <a:cxn ang="T12">
                <a:pos x="T4" y="T5"/>
              </a:cxn>
              <a:cxn ang="T13">
                <a:pos x="T6" y="T7"/>
              </a:cxn>
              <a:cxn ang="T14">
                <a:pos x="T8" y="T9"/>
              </a:cxn>
            </a:cxnLst>
            <a:rect l="T15" t="T16" r="T17" b="T18"/>
            <a:pathLst>
              <a:path w="1519" h="705">
                <a:moveTo>
                  <a:pt x="1519" y="705"/>
                </a:moveTo>
                <a:lnTo>
                  <a:pt x="0" y="705"/>
                </a:lnTo>
                <a:lnTo>
                  <a:pt x="316" y="0"/>
                </a:lnTo>
                <a:lnTo>
                  <a:pt x="1219" y="0"/>
                </a:lnTo>
                <a:lnTo>
                  <a:pt x="1519" y="705"/>
                </a:lnTo>
                <a:close/>
              </a:path>
            </a:pathLst>
          </a:custGeom>
          <a:solidFill>
            <a:srgbClr val="002200">
              <a:alpha val="39999"/>
            </a:srgbClr>
          </a:solidFill>
          <a:ln w="57150">
            <a:solidFill>
              <a:srgbClr val="969696"/>
            </a:solidFill>
            <a:round/>
            <a:headEnd/>
            <a:tailEnd/>
          </a:ln>
        </p:spPr>
        <p:txBody>
          <a:bodyPr/>
          <a:lstStyle/>
          <a:p>
            <a:endParaRPr lang="zh-CN" altLang="zh-CN" sz="1300">
              <a:solidFill>
                <a:srgbClr val="003300"/>
              </a:solidFill>
              <a:latin typeface="+mn-ea"/>
              <a:ea typeface="+mn-ea"/>
            </a:endParaRPr>
          </a:p>
        </p:txBody>
      </p:sp>
      <p:sp>
        <p:nvSpPr>
          <p:cNvPr id="68" name="Text Box 24"/>
          <p:cNvSpPr txBox="1">
            <a:spLocks noChangeArrowheads="1"/>
          </p:cNvSpPr>
          <p:nvPr/>
        </p:nvSpPr>
        <p:spPr bwMode="auto">
          <a:xfrm>
            <a:off x="4964902" y="2967991"/>
            <a:ext cx="769435" cy="261606"/>
          </a:xfrm>
          <a:prstGeom prst="rect">
            <a:avLst/>
          </a:prstGeom>
          <a:noFill/>
          <a:ln w="9525">
            <a:noFill/>
            <a:miter lim="800000"/>
            <a:headEnd/>
            <a:tailEnd/>
          </a:ln>
        </p:spPr>
        <p:txBody>
          <a:bodyPr wrap="none" lIns="76197" tIns="38098" rIns="76197" bIns="38098">
            <a:spAutoFit/>
          </a:bodyPr>
          <a:lstStyle/>
          <a:p>
            <a:pPr algn="ctr" defTabSz="762000" eaLnBrk="0" hangingPunct="0"/>
            <a:r>
              <a:rPr lang="ja-JP" altLang="en-US" sz="1200" b="1" dirty="0">
                <a:solidFill>
                  <a:srgbClr val="003300"/>
                </a:solidFill>
                <a:latin typeface="微软雅黑" pitchFamily="34" charset="-122"/>
                <a:ea typeface="微软雅黑" pitchFamily="34" charset="-122"/>
              </a:rPr>
              <a:t>自我实现</a:t>
            </a:r>
            <a:endParaRPr lang="en-US" altLang="ja-JP" sz="1200" b="1" dirty="0">
              <a:solidFill>
                <a:srgbClr val="003300"/>
              </a:solidFill>
              <a:latin typeface="微软雅黑" pitchFamily="34" charset="-122"/>
              <a:ea typeface="微软雅黑" pitchFamily="34" charset="-122"/>
            </a:endParaRPr>
          </a:p>
        </p:txBody>
      </p:sp>
      <p:sp>
        <p:nvSpPr>
          <p:cNvPr id="69" name="Text Box 25"/>
          <p:cNvSpPr txBox="1">
            <a:spLocks noChangeArrowheads="1"/>
          </p:cNvSpPr>
          <p:nvPr/>
        </p:nvSpPr>
        <p:spPr bwMode="auto">
          <a:xfrm>
            <a:off x="5110954" y="3264706"/>
            <a:ext cx="511182" cy="261606"/>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rgbClr val="003300"/>
                </a:solidFill>
                <a:latin typeface="微软雅黑" pitchFamily="34" charset="-122"/>
                <a:ea typeface="微软雅黑" pitchFamily="34" charset="-122"/>
              </a:rPr>
              <a:t>尊重</a:t>
            </a:r>
            <a:endParaRPr lang="en-US" altLang="ja-JP" sz="1200" b="1" dirty="0">
              <a:solidFill>
                <a:srgbClr val="003300"/>
              </a:solidFill>
              <a:latin typeface="微软雅黑" pitchFamily="34" charset="-122"/>
              <a:ea typeface="微软雅黑" pitchFamily="34" charset="-122"/>
            </a:endParaRPr>
          </a:p>
        </p:txBody>
      </p:sp>
      <p:sp>
        <p:nvSpPr>
          <p:cNvPr id="70" name="Text Box 26"/>
          <p:cNvSpPr txBox="1">
            <a:spLocks noChangeArrowheads="1"/>
          </p:cNvSpPr>
          <p:nvPr/>
        </p:nvSpPr>
        <p:spPr bwMode="auto">
          <a:xfrm>
            <a:off x="4964903" y="3983715"/>
            <a:ext cx="803286" cy="269236"/>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rgbClr val="003300"/>
                </a:solidFill>
                <a:latin typeface="微软雅黑" pitchFamily="34" charset="-122"/>
                <a:ea typeface="微软雅黑" pitchFamily="34" charset="-122"/>
              </a:rPr>
              <a:t>安全需要</a:t>
            </a:r>
            <a:endParaRPr lang="en-US" altLang="ja-JP" sz="1200" b="1" dirty="0">
              <a:solidFill>
                <a:srgbClr val="003300"/>
              </a:solidFill>
              <a:latin typeface="微软雅黑" pitchFamily="34" charset="-122"/>
              <a:ea typeface="微软雅黑" pitchFamily="34" charset="-122"/>
            </a:endParaRPr>
          </a:p>
        </p:txBody>
      </p:sp>
      <p:sp>
        <p:nvSpPr>
          <p:cNvPr id="71" name="Text Box 27"/>
          <p:cNvSpPr txBox="1">
            <a:spLocks noChangeArrowheads="1"/>
          </p:cNvSpPr>
          <p:nvPr/>
        </p:nvSpPr>
        <p:spPr bwMode="auto">
          <a:xfrm>
            <a:off x="4964902" y="4334884"/>
            <a:ext cx="803286" cy="261606"/>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rgbClr val="003300"/>
                </a:solidFill>
                <a:latin typeface="微软雅黑" pitchFamily="34" charset="-122"/>
                <a:ea typeface="微软雅黑" pitchFamily="34" charset="-122"/>
              </a:rPr>
              <a:t>生理需要</a:t>
            </a:r>
            <a:endParaRPr lang="en-US" altLang="ja-JP" sz="1200" b="1" dirty="0">
              <a:solidFill>
                <a:srgbClr val="003300"/>
              </a:solidFill>
              <a:latin typeface="微软雅黑" pitchFamily="34" charset="-122"/>
              <a:ea typeface="微软雅黑" pitchFamily="34" charset="-122"/>
            </a:endParaRPr>
          </a:p>
        </p:txBody>
      </p:sp>
      <p:sp>
        <p:nvSpPr>
          <p:cNvPr id="72" name="Text Box 28"/>
          <p:cNvSpPr txBox="1">
            <a:spLocks noChangeArrowheads="1"/>
          </p:cNvSpPr>
          <p:nvPr/>
        </p:nvSpPr>
        <p:spPr bwMode="auto">
          <a:xfrm>
            <a:off x="5037928" y="3630323"/>
            <a:ext cx="657234" cy="261606"/>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rgbClr val="003300"/>
                </a:solidFill>
                <a:latin typeface="微软雅黑" pitchFamily="34" charset="-122"/>
                <a:ea typeface="微软雅黑" pitchFamily="34" charset="-122"/>
              </a:rPr>
              <a:t>归属感</a:t>
            </a:r>
            <a:endParaRPr lang="en-US" altLang="ja-JP" sz="1200" b="1" dirty="0">
              <a:solidFill>
                <a:srgbClr val="003300"/>
              </a:solidFill>
              <a:latin typeface="微软雅黑" pitchFamily="34" charset="-122"/>
              <a:ea typeface="微软雅黑" pitchFamily="34" charset="-122"/>
            </a:endParaRPr>
          </a:p>
        </p:txBody>
      </p:sp>
      <p:sp>
        <p:nvSpPr>
          <p:cNvPr id="73" name="Text Box 24"/>
          <p:cNvSpPr txBox="1">
            <a:spLocks noChangeArrowheads="1"/>
          </p:cNvSpPr>
          <p:nvPr/>
        </p:nvSpPr>
        <p:spPr bwMode="auto">
          <a:xfrm>
            <a:off x="7849429" y="2967991"/>
            <a:ext cx="769435" cy="261606"/>
          </a:xfrm>
          <a:prstGeom prst="rect">
            <a:avLst/>
          </a:prstGeom>
          <a:noFill/>
          <a:ln w="9525">
            <a:noFill/>
            <a:miter lim="800000"/>
            <a:headEnd/>
            <a:tailEnd/>
          </a:ln>
        </p:spPr>
        <p:txBody>
          <a:bodyPr wrap="none" lIns="76197" tIns="38098" rIns="76197" bIns="38098">
            <a:spAutoFit/>
          </a:bodyPr>
          <a:lstStyle/>
          <a:p>
            <a:pPr algn="ctr" defTabSz="762000" eaLnBrk="0" hangingPunct="0"/>
            <a:r>
              <a:rPr lang="ja-JP" altLang="en-US" sz="1200" b="1" dirty="0">
                <a:solidFill>
                  <a:schemeClr val="bg1">
                    <a:lumMod val="65000"/>
                  </a:schemeClr>
                </a:solidFill>
                <a:latin typeface="微软雅黑" pitchFamily="34" charset="-122"/>
                <a:ea typeface="微软雅黑" pitchFamily="34" charset="-122"/>
              </a:rPr>
              <a:t>自我实现</a:t>
            </a:r>
            <a:endParaRPr lang="en-US" altLang="ja-JP" sz="1200" b="1" dirty="0">
              <a:solidFill>
                <a:schemeClr val="bg1">
                  <a:lumMod val="65000"/>
                </a:schemeClr>
              </a:solidFill>
              <a:latin typeface="微软雅黑" pitchFamily="34" charset="-122"/>
              <a:ea typeface="微软雅黑" pitchFamily="34" charset="-122"/>
            </a:endParaRPr>
          </a:p>
        </p:txBody>
      </p:sp>
      <p:sp>
        <p:nvSpPr>
          <p:cNvPr id="74" name="Text Box 25"/>
          <p:cNvSpPr txBox="1">
            <a:spLocks noChangeArrowheads="1"/>
          </p:cNvSpPr>
          <p:nvPr/>
        </p:nvSpPr>
        <p:spPr bwMode="auto">
          <a:xfrm>
            <a:off x="7995481" y="3264706"/>
            <a:ext cx="511182" cy="261606"/>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chemeClr val="bg1">
                    <a:lumMod val="65000"/>
                  </a:schemeClr>
                </a:solidFill>
                <a:latin typeface="微软雅黑" pitchFamily="34" charset="-122"/>
                <a:ea typeface="微软雅黑" pitchFamily="34" charset="-122"/>
              </a:rPr>
              <a:t>尊重</a:t>
            </a:r>
            <a:endParaRPr lang="en-US" altLang="ja-JP" sz="1200" b="1" dirty="0">
              <a:solidFill>
                <a:schemeClr val="bg1">
                  <a:lumMod val="65000"/>
                </a:schemeClr>
              </a:solidFill>
              <a:latin typeface="微软雅黑" pitchFamily="34" charset="-122"/>
              <a:ea typeface="微软雅黑" pitchFamily="34" charset="-122"/>
            </a:endParaRPr>
          </a:p>
        </p:txBody>
      </p:sp>
      <p:sp>
        <p:nvSpPr>
          <p:cNvPr id="75" name="Text Box 26"/>
          <p:cNvSpPr txBox="1">
            <a:spLocks noChangeArrowheads="1"/>
          </p:cNvSpPr>
          <p:nvPr/>
        </p:nvSpPr>
        <p:spPr bwMode="auto">
          <a:xfrm>
            <a:off x="7849430" y="3983715"/>
            <a:ext cx="803286" cy="269236"/>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chemeClr val="bg1">
                    <a:lumMod val="65000"/>
                  </a:schemeClr>
                </a:solidFill>
                <a:latin typeface="微软雅黑" pitchFamily="34" charset="-122"/>
                <a:ea typeface="微软雅黑" pitchFamily="34" charset="-122"/>
              </a:rPr>
              <a:t>安全需要</a:t>
            </a:r>
            <a:endParaRPr lang="en-US" altLang="ja-JP" sz="1200" b="1" dirty="0">
              <a:solidFill>
                <a:schemeClr val="bg1">
                  <a:lumMod val="65000"/>
                </a:schemeClr>
              </a:solidFill>
              <a:latin typeface="微软雅黑" pitchFamily="34" charset="-122"/>
              <a:ea typeface="微软雅黑" pitchFamily="34" charset="-122"/>
            </a:endParaRPr>
          </a:p>
        </p:txBody>
      </p:sp>
      <p:sp>
        <p:nvSpPr>
          <p:cNvPr id="76" name="Text Box 27"/>
          <p:cNvSpPr txBox="1">
            <a:spLocks noChangeArrowheads="1"/>
          </p:cNvSpPr>
          <p:nvPr/>
        </p:nvSpPr>
        <p:spPr bwMode="auto">
          <a:xfrm>
            <a:off x="7849429" y="4334884"/>
            <a:ext cx="803286" cy="261606"/>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chemeClr val="bg1">
                    <a:lumMod val="65000"/>
                  </a:schemeClr>
                </a:solidFill>
                <a:latin typeface="微软雅黑" pitchFamily="34" charset="-122"/>
                <a:ea typeface="微软雅黑" pitchFamily="34" charset="-122"/>
              </a:rPr>
              <a:t>生理需要</a:t>
            </a:r>
            <a:endParaRPr lang="en-US" altLang="ja-JP" sz="1200" b="1" dirty="0">
              <a:solidFill>
                <a:schemeClr val="bg1">
                  <a:lumMod val="65000"/>
                </a:schemeClr>
              </a:solidFill>
              <a:latin typeface="微软雅黑" pitchFamily="34" charset="-122"/>
              <a:ea typeface="微软雅黑" pitchFamily="34" charset="-122"/>
            </a:endParaRPr>
          </a:p>
        </p:txBody>
      </p:sp>
      <p:sp>
        <p:nvSpPr>
          <p:cNvPr id="77" name="Text Box 28"/>
          <p:cNvSpPr txBox="1">
            <a:spLocks noChangeArrowheads="1"/>
          </p:cNvSpPr>
          <p:nvPr/>
        </p:nvSpPr>
        <p:spPr bwMode="auto">
          <a:xfrm>
            <a:off x="7922455" y="3630323"/>
            <a:ext cx="657234" cy="261606"/>
          </a:xfrm>
          <a:prstGeom prst="rect">
            <a:avLst/>
          </a:prstGeom>
          <a:noFill/>
          <a:ln w="9525">
            <a:noFill/>
            <a:miter lim="800000"/>
            <a:headEnd/>
            <a:tailEnd/>
          </a:ln>
        </p:spPr>
        <p:txBody>
          <a:bodyPr wrap="square" lIns="76197" tIns="38098" rIns="76197" bIns="38098">
            <a:spAutoFit/>
          </a:bodyPr>
          <a:lstStyle/>
          <a:p>
            <a:pPr algn="ctr" defTabSz="762000" eaLnBrk="0" hangingPunct="0"/>
            <a:r>
              <a:rPr lang="ja-JP" altLang="en-US" sz="1200" b="1" dirty="0">
                <a:solidFill>
                  <a:schemeClr val="bg1">
                    <a:lumMod val="65000"/>
                  </a:schemeClr>
                </a:solidFill>
                <a:latin typeface="微软雅黑" pitchFamily="34" charset="-122"/>
                <a:ea typeface="微软雅黑" pitchFamily="34" charset="-122"/>
              </a:rPr>
              <a:t>归属感</a:t>
            </a:r>
            <a:endParaRPr lang="en-US" altLang="ja-JP" sz="1200" b="1" dirty="0">
              <a:solidFill>
                <a:schemeClr val="bg1">
                  <a:lumMod val="65000"/>
                </a:schemeClr>
              </a:solidFill>
              <a:latin typeface="微软雅黑" pitchFamily="34" charset="-122"/>
              <a:ea typeface="微软雅黑" pitchFamily="34" charset="-122"/>
            </a:endParaRPr>
          </a:p>
        </p:txBody>
      </p:sp>
      <p:sp>
        <p:nvSpPr>
          <p:cNvPr id="20" name="Freeform 55"/>
          <p:cNvSpPr>
            <a:spLocks/>
          </p:cNvSpPr>
          <p:nvPr/>
        </p:nvSpPr>
        <p:spPr bwMode="auto">
          <a:xfrm>
            <a:off x="7593839" y="2397905"/>
            <a:ext cx="1314468" cy="1159645"/>
          </a:xfrm>
          <a:custGeom>
            <a:avLst/>
            <a:gdLst>
              <a:gd name="T0" fmla="*/ 2147483647 w 802"/>
              <a:gd name="T1" fmla="*/ 2147483647 h 973"/>
              <a:gd name="T2" fmla="*/ 0 w 802"/>
              <a:gd name="T3" fmla="*/ 2147483647 h 973"/>
              <a:gd name="T4" fmla="*/ 2147483647 w 802"/>
              <a:gd name="T5" fmla="*/ 0 h 973"/>
              <a:gd name="T6" fmla="*/ 2147483647 w 802"/>
              <a:gd name="T7" fmla="*/ 2147483647 h 973"/>
              <a:gd name="T8" fmla="*/ 0 60000 65536"/>
              <a:gd name="T9" fmla="*/ 0 60000 65536"/>
              <a:gd name="T10" fmla="*/ 0 60000 65536"/>
              <a:gd name="T11" fmla="*/ 0 60000 65536"/>
              <a:gd name="T12" fmla="*/ 0 w 802"/>
              <a:gd name="T13" fmla="*/ 0 h 973"/>
              <a:gd name="T14" fmla="*/ 802 w 802"/>
              <a:gd name="T15" fmla="*/ 973 h 973"/>
            </a:gdLst>
            <a:ahLst/>
            <a:cxnLst>
              <a:cxn ang="T8">
                <a:pos x="T0" y="T1"/>
              </a:cxn>
              <a:cxn ang="T9">
                <a:pos x="T2" y="T3"/>
              </a:cxn>
              <a:cxn ang="T10">
                <a:pos x="T4" y="T5"/>
              </a:cxn>
              <a:cxn ang="T11">
                <a:pos x="T6" y="T7"/>
              </a:cxn>
            </a:cxnLst>
            <a:rect l="T12" t="T13" r="T14" b="T15"/>
            <a:pathLst>
              <a:path w="802" h="973">
                <a:moveTo>
                  <a:pt x="802" y="973"/>
                </a:moveTo>
                <a:lnTo>
                  <a:pt x="0" y="973"/>
                </a:lnTo>
                <a:lnTo>
                  <a:pt x="397" y="0"/>
                </a:lnTo>
                <a:lnTo>
                  <a:pt x="802" y="973"/>
                </a:lnTo>
                <a:close/>
              </a:path>
            </a:pathLst>
          </a:custGeom>
          <a:solidFill>
            <a:srgbClr val="002200">
              <a:alpha val="39608"/>
            </a:srgbClr>
          </a:solidFill>
          <a:ln w="57150">
            <a:solidFill>
              <a:srgbClr val="969696"/>
            </a:solidFill>
            <a:round/>
            <a:headEnd/>
            <a:tailEnd/>
          </a:ln>
        </p:spPr>
        <p:txBody>
          <a:bodyPr/>
          <a:lstStyle/>
          <a:p>
            <a:endParaRPr lang="zh-CN" altLang="zh-CN">
              <a:solidFill>
                <a:srgbClr val="0033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Effect transition="in" filter="fade">
                                      <p:cBhvr>
                                        <p:cTn id="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39751" y="1959749"/>
            <a:ext cx="7492244" cy="693747"/>
          </a:xfrm>
          <a:prstGeom prst="roundRect">
            <a:avLst/>
          </a:prstGeom>
          <a:solidFill>
            <a:srgbClr val="003300">
              <a:alpha val="20000"/>
            </a:srgbClr>
          </a:solidFill>
          <a:ln w="19050">
            <a:solidFill>
              <a:srgbClr val="003300"/>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06463">
              <a:lnSpc>
                <a:spcPts val="2200"/>
              </a:lnSpc>
            </a:pPr>
            <a:r>
              <a:rPr lang="zh-CN" altLang="en-US" sz="1600" dirty="0" smtClean="0">
                <a:solidFill>
                  <a:srgbClr val="003300"/>
                </a:solidFill>
                <a:latin typeface="微软雅黑" pitchFamily="34" charset="-122"/>
                <a:ea typeface="微软雅黑" pitchFamily="34" charset="-122"/>
              </a:rPr>
              <a:t>大量三天假日的出现，使人们有更多的时间进行休闲渡假消费，重复性的消费也使人们更多的选择生活方便的目的地。</a:t>
            </a:r>
            <a:endParaRPr lang="en-US" altLang="zh-CN" sz="1600" dirty="0" smtClean="0">
              <a:solidFill>
                <a:srgbClr val="003300"/>
              </a:solidFill>
              <a:latin typeface="微软雅黑" pitchFamily="34" charset="-122"/>
              <a:ea typeface="微软雅黑" pitchFamily="34" charset="-122"/>
            </a:endParaRPr>
          </a:p>
        </p:txBody>
      </p:sp>
      <p:sp>
        <p:nvSpPr>
          <p:cNvPr id="5" name="矩形 4"/>
          <p:cNvSpPr/>
          <p:nvPr/>
        </p:nvSpPr>
        <p:spPr>
          <a:xfrm>
            <a:off x="437291" y="584653"/>
            <a:ext cx="5342744" cy="425758"/>
          </a:xfrm>
          <a:prstGeom prst="rect">
            <a:avLst/>
          </a:prstGeom>
          <a:effectLst>
            <a:outerShdw blurRad="50800" dist="38100" dir="5400000" algn="t" rotWithShape="0">
              <a:prstClr val="black">
                <a:alpha val="20000"/>
              </a:prstClr>
            </a:outerShdw>
          </a:effectLst>
        </p:spPr>
        <p:txBody>
          <a:bodyPr wrap="square">
            <a:spAutoFit/>
          </a:bodyPr>
          <a:lstStyle/>
          <a:p>
            <a:pPr marL="179388" lvl="0" indent="-179388">
              <a:lnSpc>
                <a:spcPts val="2600"/>
              </a:lnSpc>
              <a:spcBef>
                <a:spcPts val="0"/>
              </a:spcBef>
              <a:defRPr/>
            </a:pPr>
            <a:r>
              <a:rPr lang="zh-CN" altLang="en-US" b="1" dirty="0" smtClean="0">
                <a:solidFill>
                  <a:srgbClr val="003300"/>
                </a:solidFill>
                <a:latin typeface="微软雅黑" pitchFamily="34" charset="-122"/>
                <a:ea typeface="微软雅黑" pitchFamily="34" charset="-122"/>
              </a:rPr>
              <a:t>休闲旅游时代的旅游消费特征</a:t>
            </a:r>
            <a:endParaRPr lang="en-US" altLang="zh-CN" b="1" dirty="0" smtClean="0">
              <a:solidFill>
                <a:srgbClr val="003300"/>
              </a:solidFill>
              <a:latin typeface="微软雅黑" pitchFamily="34" charset="-122"/>
              <a:ea typeface="微软雅黑" pitchFamily="34" charset="-122"/>
            </a:endParaRPr>
          </a:p>
        </p:txBody>
      </p:sp>
      <p:sp>
        <p:nvSpPr>
          <p:cNvPr id="12" name="圆角矩形 11"/>
          <p:cNvSpPr/>
          <p:nvPr/>
        </p:nvSpPr>
        <p:spPr>
          <a:xfrm>
            <a:off x="539751" y="1150938"/>
            <a:ext cx="7492244" cy="694800"/>
          </a:xfrm>
          <a:prstGeom prst="roundRect">
            <a:avLst/>
          </a:prstGeom>
          <a:solidFill>
            <a:srgbClr val="003300">
              <a:alpha val="20000"/>
            </a:srgbClr>
          </a:solidFill>
          <a:ln w="19050">
            <a:solidFill>
              <a:srgbClr val="003300"/>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01700">
              <a:lnSpc>
                <a:spcPts val="2200"/>
              </a:lnSpc>
            </a:pPr>
            <a:r>
              <a:rPr lang="zh-CN" altLang="en-US" sz="1600" dirty="0" smtClean="0">
                <a:solidFill>
                  <a:srgbClr val="003300"/>
                </a:solidFill>
                <a:latin typeface="微软雅黑" pitchFamily="34" charset="-122"/>
                <a:ea typeface="微软雅黑" pitchFamily="34" charset="-122"/>
              </a:rPr>
              <a:t>旅游者更加注重旅游过程中的休闲享受。</a:t>
            </a:r>
            <a:endParaRPr lang="en-US" altLang="zh-CN" sz="1600" dirty="0" smtClean="0">
              <a:solidFill>
                <a:srgbClr val="003300"/>
              </a:solidFill>
              <a:latin typeface="微软雅黑" pitchFamily="34" charset="-122"/>
              <a:ea typeface="微软雅黑" pitchFamily="34" charset="-122"/>
            </a:endParaRPr>
          </a:p>
        </p:txBody>
      </p:sp>
      <p:sp>
        <p:nvSpPr>
          <p:cNvPr id="13" name="矩形 12"/>
          <p:cNvSpPr/>
          <p:nvPr/>
        </p:nvSpPr>
        <p:spPr>
          <a:xfrm>
            <a:off x="539392" y="2104000"/>
            <a:ext cx="1723549" cy="403444"/>
          </a:xfrm>
          <a:prstGeom prst="rect">
            <a:avLst/>
          </a:prstGeom>
          <a:effectLst>
            <a:outerShdw blurRad="50800" dist="38100" dir="5400000" algn="t" rotWithShape="0">
              <a:prstClr val="black">
                <a:alpha val="20000"/>
              </a:prstClr>
            </a:outerShdw>
          </a:effectLst>
        </p:spPr>
        <p:txBody>
          <a:bodyPr wrap="square">
            <a:spAutoFit/>
          </a:bodyPr>
          <a:lstStyle/>
          <a:p>
            <a:pPr marL="363538" lvl="0" indent="-363538">
              <a:lnSpc>
                <a:spcPts val="2600"/>
              </a:lnSpc>
              <a:spcBef>
                <a:spcPts val="400"/>
              </a:spcBef>
              <a:spcAft>
                <a:spcPts val="400"/>
              </a:spcAft>
              <a:defRPr/>
            </a:pPr>
            <a:r>
              <a:rPr lang="zh-CN" altLang="en-US" sz="1800" b="1" dirty="0" smtClean="0">
                <a:solidFill>
                  <a:srgbClr val="003300"/>
                </a:solidFill>
                <a:latin typeface="微软雅黑" pitchFamily="34" charset="-122"/>
                <a:ea typeface="微软雅黑" pitchFamily="34" charset="-122"/>
              </a:rPr>
              <a:t>重复性</a:t>
            </a:r>
            <a:endParaRPr lang="en-US" altLang="zh-CN" sz="1800" b="1" dirty="0" smtClean="0">
              <a:solidFill>
                <a:srgbClr val="003300"/>
              </a:solidFill>
              <a:latin typeface="微软雅黑" pitchFamily="34" charset="-122"/>
              <a:ea typeface="微软雅黑" pitchFamily="34" charset="-122"/>
            </a:endParaRPr>
          </a:p>
        </p:txBody>
      </p:sp>
      <p:sp>
        <p:nvSpPr>
          <p:cNvPr id="16" name="矩形 15"/>
          <p:cNvSpPr/>
          <p:nvPr/>
        </p:nvSpPr>
        <p:spPr>
          <a:xfrm>
            <a:off x="539750" y="1300714"/>
            <a:ext cx="1723549" cy="403444"/>
          </a:xfrm>
          <a:prstGeom prst="rect">
            <a:avLst/>
          </a:prstGeom>
          <a:effectLst>
            <a:outerShdw blurRad="50800" dist="38100" dir="5400000" algn="t" rotWithShape="0">
              <a:prstClr val="black">
                <a:alpha val="20000"/>
              </a:prstClr>
            </a:outerShdw>
          </a:effectLst>
        </p:spPr>
        <p:txBody>
          <a:bodyPr wrap="square">
            <a:spAutoFit/>
          </a:bodyPr>
          <a:lstStyle/>
          <a:p>
            <a:pPr marL="363538" lvl="0" indent="-363538">
              <a:lnSpc>
                <a:spcPts val="2600"/>
              </a:lnSpc>
              <a:spcBef>
                <a:spcPts val="400"/>
              </a:spcBef>
              <a:spcAft>
                <a:spcPts val="400"/>
              </a:spcAft>
              <a:defRPr/>
            </a:pPr>
            <a:r>
              <a:rPr lang="zh-CN" altLang="en-US" sz="1800" b="1" dirty="0" smtClean="0">
                <a:solidFill>
                  <a:srgbClr val="003300"/>
                </a:solidFill>
                <a:latin typeface="微软雅黑" pitchFamily="34" charset="-122"/>
                <a:ea typeface="微软雅黑" pitchFamily="34" charset="-122"/>
              </a:rPr>
              <a:t>休闲性</a:t>
            </a:r>
            <a:endParaRPr lang="en-US" altLang="zh-CN" sz="1800" b="1" dirty="0" smtClean="0">
              <a:solidFill>
                <a:srgbClr val="003300"/>
              </a:solidFill>
              <a:latin typeface="微软雅黑" pitchFamily="34" charset="-122"/>
              <a:ea typeface="微软雅黑" pitchFamily="34" charset="-122"/>
            </a:endParaRPr>
          </a:p>
        </p:txBody>
      </p:sp>
      <p:sp>
        <p:nvSpPr>
          <p:cNvPr id="17" name="圆角矩形 16"/>
          <p:cNvSpPr/>
          <p:nvPr/>
        </p:nvSpPr>
        <p:spPr>
          <a:xfrm>
            <a:off x="539750" y="2763035"/>
            <a:ext cx="7492244" cy="693747"/>
          </a:xfrm>
          <a:prstGeom prst="roundRect">
            <a:avLst/>
          </a:prstGeom>
          <a:solidFill>
            <a:srgbClr val="003300">
              <a:alpha val="20000"/>
            </a:srgbClr>
          </a:solidFill>
          <a:ln w="19050">
            <a:solidFill>
              <a:srgbClr val="003300"/>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01700" indent="4763">
              <a:lnSpc>
                <a:spcPts val="2200"/>
              </a:lnSpc>
              <a:defRPr/>
            </a:pPr>
            <a:r>
              <a:rPr lang="zh-CN" altLang="en-US" sz="1600" dirty="0" smtClean="0">
                <a:solidFill>
                  <a:srgbClr val="003300"/>
                </a:solidFill>
                <a:latin typeface="微软雅黑" pitchFamily="34" charset="-122"/>
                <a:ea typeface="微软雅黑" pitchFamily="34" charset="-122"/>
              </a:rPr>
              <a:t>度假旅游、休闲旅游、体育旅游、自助旅游、养生旅游、商务旅游、会展旅游等新型出行方式越来越多。</a:t>
            </a:r>
          </a:p>
        </p:txBody>
      </p:sp>
      <p:sp>
        <p:nvSpPr>
          <p:cNvPr id="18" name="矩形 17"/>
          <p:cNvSpPr/>
          <p:nvPr/>
        </p:nvSpPr>
        <p:spPr>
          <a:xfrm>
            <a:off x="539392" y="2909087"/>
            <a:ext cx="1723549" cy="403444"/>
          </a:xfrm>
          <a:prstGeom prst="rect">
            <a:avLst/>
          </a:prstGeom>
          <a:effectLst>
            <a:outerShdw blurRad="50800" dist="38100" dir="5400000" algn="t" rotWithShape="0">
              <a:prstClr val="black">
                <a:alpha val="20000"/>
              </a:prstClr>
            </a:outerShdw>
          </a:effectLst>
        </p:spPr>
        <p:txBody>
          <a:bodyPr wrap="square">
            <a:spAutoFit/>
          </a:bodyPr>
          <a:lstStyle/>
          <a:p>
            <a:pPr marL="363538" lvl="0" indent="-363538">
              <a:lnSpc>
                <a:spcPts val="2600"/>
              </a:lnSpc>
              <a:spcBef>
                <a:spcPts val="400"/>
              </a:spcBef>
              <a:spcAft>
                <a:spcPts val="400"/>
              </a:spcAft>
              <a:defRPr/>
            </a:pPr>
            <a:r>
              <a:rPr lang="zh-CN" altLang="en-US" sz="1800" b="1" dirty="0" smtClean="0">
                <a:solidFill>
                  <a:srgbClr val="003300"/>
                </a:solidFill>
                <a:latin typeface="微软雅黑" pitchFamily="34" charset="-122"/>
                <a:ea typeface="微软雅黑" pitchFamily="34" charset="-122"/>
              </a:rPr>
              <a:t>个性化</a:t>
            </a:r>
            <a:endParaRPr lang="en-US" altLang="zh-CN" sz="1800" b="1" dirty="0" smtClean="0">
              <a:solidFill>
                <a:srgbClr val="003300"/>
              </a:solidFill>
              <a:latin typeface="微软雅黑" pitchFamily="34" charset="-122"/>
              <a:ea typeface="微软雅黑" pitchFamily="34" charset="-122"/>
            </a:endParaRPr>
          </a:p>
        </p:txBody>
      </p:sp>
      <p:sp>
        <p:nvSpPr>
          <p:cNvPr id="19" name="圆角矩形 18"/>
          <p:cNvSpPr/>
          <p:nvPr/>
        </p:nvSpPr>
        <p:spPr>
          <a:xfrm>
            <a:off x="539750" y="3566321"/>
            <a:ext cx="7492244" cy="693747"/>
          </a:xfrm>
          <a:prstGeom prst="roundRect">
            <a:avLst/>
          </a:prstGeom>
          <a:solidFill>
            <a:srgbClr val="003300">
              <a:alpha val="20000"/>
            </a:srgbClr>
          </a:solidFill>
          <a:ln w="19050">
            <a:solidFill>
              <a:srgbClr val="003300"/>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06463">
              <a:lnSpc>
                <a:spcPts val="2600"/>
              </a:lnSpc>
              <a:spcBef>
                <a:spcPts val="0"/>
              </a:spcBef>
              <a:spcAft>
                <a:spcPts val="400"/>
              </a:spcAft>
              <a:defRPr/>
            </a:pPr>
            <a:r>
              <a:rPr lang="zh-CN" altLang="en-US" sz="1600" dirty="0" smtClean="0">
                <a:solidFill>
                  <a:srgbClr val="003300"/>
                </a:solidFill>
                <a:latin typeface="微软雅黑" pitchFamily="34" charset="-122"/>
                <a:ea typeface="微软雅黑" pitchFamily="34" charset="-122"/>
              </a:rPr>
              <a:t>日趋完善的旅游配套综合服务能力使城市成为人们的首要选择。</a:t>
            </a:r>
            <a:endParaRPr lang="zh-CN" altLang="en-US" sz="1600" dirty="0">
              <a:solidFill>
                <a:srgbClr val="003300"/>
              </a:solidFill>
              <a:latin typeface="微软雅黑" pitchFamily="34" charset="-122"/>
              <a:ea typeface="微软雅黑" pitchFamily="34" charset="-122"/>
            </a:endParaRPr>
          </a:p>
        </p:txBody>
      </p:sp>
      <p:sp>
        <p:nvSpPr>
          <p:cNvPr id="20" name="矩形 19"/>
          <p:cNvSpPr/>
          <p:nvPr/>
        </p:nvSpPr>
        <p:spPr>
          <a:xfrm>
            <a:off x="539392" y="3712373"/>
            <a:ext cx="1723549" cy="403444"/>
          </a:xfrm>
          <a:prstGeom prst="rect">
            <a:avLst/>
          </a:prstGeom>
          <a:effectLst>
            <a:outerShdw blurRad="50800" dist="38100" dir="5400000" algn="t" rotWithShape="0">
              <a:prstClr val="black">
                <a:alpha val="20000"/>
              </a:prstClr>
            </a:outerShdw>
          </a:effectLst>
        </p:spPr>
        <p:txBody>
          <a:bodyPr wrap="square">
            <a:spAutoFit/>
          </a:bodyPr>
          <a:lstStyle/>
          <a:p>
            <a:pPr marL="363538" lvl="0" indent="-363538">
              <a:lnSpc>
                <a:spcPts val="2600"/>
              </a:lnSpc>
              <a:spcBef>
                <a:spcPts val="400"/>
              </a:spcBef>
              <a:spcAft>
                <a:spcPts val="400"/>
              </a:spcAft>
              <a:defRPr/>
            </a:pPr>
            <a:r>
              <a:rPr lang="zh-CN" altLang="en-US" sz="1800" b="1" dirty="0" smtClean="0">
                <a:solidFill>
                  <a:srgbClr val="003300"/>
                </a:solidFill>
                <a:latin typeface="微软雅黑" pitchFamily="34" charset="-122"/>
                <a:ea typeface="微软雅黑" pitchFamily="34" charset="-122"/>
              </a:rPr>
              <a:t>城市化</a:t>
            </a:r>
            <a:endParaRPr lang="en-US" altLang="zh-CN" sz="1800" b="1" dirty="0" smtClean="0">
              <a:solidFill>
                <a:srgbClr val="003300"/>
              </a:solidFill>
              <a:latin typeface="微软雅黑" pitchFamily="34" charset="-122"/>
              <a:ea typeface="微软雅黑" pitchFamily="34" charset="-122"/>
            </a:endParaRPr>
          </a:p>
        </p:txBody>
      </p:sp>
      <p:sp>
        <p:nvSpPr>
          <p:cNvPr id="21" name="圆角矩形 20"/>
          <p:cNvSpPr/>
          <p:nvPr/>
        </p:nvSpPr>
        <p:spPr>
          <a:xfrm>
            <a:off x="1496168" y="3566321"/>
            <a:ext cx="6535827" cy="693747"/>
          </a:xfrm>
          <a:prstGeom prst="roundRect">
            <a:avLst/>
          </a:prstGeom>
          <a:solidFill>
            <a:srgbClr val="003300">
              <a:alpha val="60000"/>
            </a:srgbClr>
          </a:solidFill>
          <a:ln w="190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solidFill>
                <a:latin typeface="微软雅黑" pitchFamily="34" charset="-122"/>
                <a:ea typeface="微软雅黑" pitchFamily="34" charset="-122"/>
              </a:rPr>
              <a:t>要求具备城市化的旅游配套设施</a:t>
            </a:r>
            <a:endParaRPr lang="zh-CN" altLang="en-US" dirty="0" smtClean="0">
              <a:solidFill>
                <a:schemeClr val="bg2"/>
              </a:solidFill>
            </a:endParaRPr>
          </a:p>
        </p:txBody>
      </p:sp>
      <p:sp>
        <p:nvSpPr>
          <p:cNvPr id="22" name="圆角矩形 21"/>
          <p:cNvSpPr/>
          <p:nvPr/>
        </p:nvSpPr>
        <p:spPr>
          <a:xfrm>
            <a:off x="1496168" y="2763035"/>
            <a:ext cx="6535827" cy="693747"/>
          </a:xfrm>
          <a:prstGeom prst="roundRect">
            <a:avLst/>
          </a:prstGeom>
          <a:solidFill>
            <a:srgbClr val="003300">
              <a:alpha val="60000"/>
            </a:srgbClr>
          </a:solidFill>
          <a:ln w="190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solidFill>
                <a:latin typeface="微软雅黑" pitchFamily="34" charset="-122"/>
                <a:ea typeface="微软雅黑" pitchFamily="34" charset="-122"/>
              </a:rPr>
              <a:t>个性化的出游要求具备相关产业配套</a:t>
            </a:r>
            <a:endParaRPr lang="zh-CN" altLang="en-US" dirty="0" smtClean="0">
              <a:solidFill>
                <a:schemeClr val="bg2"/>
              </a:solidFill>
            </a:endParaRPr>
          </a:p>
        </p:txBody>
      </p:sp>
      <p:sp>
        <p:nvSpPr>
          <p:cNvPr id="23" name="圆角矩形 22"/>
          <p:cNvSpPr/>
          <p:nvPr/>
        </p:nvSpPr>
        <p:spPr>
          <a:xfrm>
            <a:off x="1496168" y="1959749"/>
            <a:ext cx="6535827" cy="693747"/>
          </a:xfrm>
          <a:prstGeom prst="roundRect">
            <a:avLst/>
          </a:prstGeom>
          <a:solidFill>
            <a:srgbClr val="003300">
              <a:alpha val="60000"/>
            </a:srgbClr>
          </a:solidFill>
          <a:ln w="190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solidFill>
                <a:latin typeface="微软雅黑" pitchFamily="34" charset="-122"/>
                <a:ea typeface="微软雅黑" pitchFamily="34" charset="-122"/>
              </a:rPr>
              <a:t>要求生活供应配套齐备</a:t>
            </a:r>
            <a:endParaRPr lang="zh-CN" altLang="en-US" dirty="0" smtClean="0">
              <a:solidFill>
                <a:schemeClr val="bg2"/>
              </a:solidFill>
            </a:endParaRPr>
          </a:p>
        </p:txBody>
      </p:sp>
      <p:sp>
        <p:nvSpPr>
          <p:cNvPr id="24" name="圆角矩形 23"/>
          <p:cNvSpPr/>
          <p:nvPr/>
        </p:nvSpPr>
        <p:spPr>
          <a:xfrm>
            <a:off x="1496168" y="1150938"/>
            <a:ext cx="6535827" cy="693747"/>
          </a:xfrm>
          <a:prstGeom prst="roundRect">
            <a:avLst/>
          </a:prstGeom>
          <a:solidFill>
            <a:srgbClr val="003300">
              <a:alpha val="60000"/>
            </a:srgbClr>
          </a:solidFill>
          <a:ln w="190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solidFill>
                <a:latin typeface="微软雅黑" pitchFamily="34" charset="-122"/>
                <a:ea typeface="微软雅黑" pitchFamily="34" charset="-122"/>
              </a:rPr>
              <a:t>要求相关休闲产业完善</a:t>
            </a:r>
            <a:endParaRPr lang="zh-CN" altLang="en-US" dirty="0">
              <a:solidFill>
                <a:schemeClr val="bg2"/>
              </a:solidFill>
            </a:endParaRPr>
          </a:p>
        </p:txBody>
      </p:sp>
      <p:sp>
        <p:nvSpPr>
          <p:cNvPr id="26" name="圆角矩形 25"/>
          <p:cNvSpPr/>
          <p:nvPr/>
        </p:nvSpPr>
        <p:spPr>
          <a:xfrm>
            <a:off x="539750" y="4369607"/>
            <a:ext cx="7492246" cy="1789137"/>
          </a:xfrm>
          <a:prstGeom prst="roundRect">
            <a:avLst>
              <a:gd name="adj" fmla="val 11800"/>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C5F123"/>
                </a:solidFill>
                <a:latin typeface="微软雅黑" pitchFamily="34" charset="-122"/>
                <a:ea typeface="微软雅黑" pitchFamily="34" charset="-122"/>
              </a:rPr>
              <a:t>结论</a:t>
            </a:r>
            <a:r>
              <a:rPr lang="en-US" altLang="zh-CN" b="1" dirty="0" smtClean="0">
                <a:solidFill>
                  <a:srgbClr val="C5F123"/>
                </a:solidFill>
                <a:latin typeface="微软雅黑" pitchFamily="34" charset="-122"/>
                <a:ea typeface="微软雅黑" pitchFamily="34" charset="-122"/>
              </a:rPr>
              <a:t>a</a:t>
            </a:r>
            <a:r>
              <a:rPr lang="zh-CN" altLang="en-US" b="1" dirty="0" smtClean="0">
                <a:solidFill>
                  <a:srgbClr val="C5F123"/>
                </a:solidFill>
                <a:latin typeface="微软雅黑" pitchFamily="34" charset="-122"/>
                <a:ea typeface="微软雅黑" pitchFamily="34" charset="-122"/>
              </a:rPr>
              <a:t>：</a:t>
            </a:r>
            <a:endParaRPr lang="en-US" altLang="zh-CN" b="1" dirty="0" smtClean="0">
              <a:solidFill>
                <a:srgbClr val="C5F123"/>
              </a:solidFill>
              <a:latin typeface="微软雅黑" pitchFamily="34" charset="-122"/>
              <a:ea typeface="微软雅黑" pitchFamily="34" charset="-122"/>
            </a:endParaRPr>
          </a:p>
          <a:p>
            <a:r>
              <a:rPr lang="zh-CN" altLang="en-US" b="1" dirty="0" smtClean="0">
                <a:solidFill>
                  <a:srgbClr val="C5F123"/>
                </a:solidFill>
                <a:latin typeface="微软雅黑" pitchFamily="34" charset="-122"/>
                <a:ea typeface="微软雅黑" pitchFamily="34" charset="-122"/>
              </a:rPr>
              <a:t>旅游休闲时代的消费特征要求旅游目的地需具备满足游客各方面休闲生活需要的相关产业及配套设施。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lide(fromLeft)">
                                      <p:cBhvr>
                                        <p:cTn id="7" dur="500"/>
                                        <p:tgtEl>
                                          <p:spTgt spid="24"/>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slide(fromLeft)">
                                      <p:cBhvr>
                                        <p:cTn id="11" dur="500"/>
                                        <p:tgtEl>
                                          <p:spTgt spid="23"/>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slide(fromLeft)">
                                      <p:cBhvr>
                                        <p:cTn id="15" dur="500"/>
                                        <p:tgtEl>
                                          <p:spTgt spid="22"/>
                                        </p:tgtEl>
                                      </p:cBhvr>
                                    </p:animEffect>
                                  </p:childTnLst>
                                </p:cTn>
                              </p:par>
                            </p:childTnLst>
                          </p:cTn>
                        </p:par>
                        <p:par>
                          <p:cTn id="16" fill="hold">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slide(fromLeft)">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slide(fromBottom)">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duotone>
              <a:schemeClr val="bg2">
                <a:shade val="45000"/>
                <a:satMod val="135000"/>
              </a:schemeClr>
              <a:prstClr val="white"/>
            </a:duotone>
            <a:lum bright="10000" contrast="-10000"/>
          </a:blip>
          <a:srcRect/>
          <a:stretch>
            <a:fillRect/>
          </a:stretch>
        </p:blipFill>
        <p:spPr bwMode="auto">
          <a:xfrm>
            <a:off x="0" y="0"/>
            <a:ext cx="7067998" cy="6840537"/>
          </a:xfrm>
          <a:prstGeom prst="rect">
            <a:avLst/>
          </a:prstGeom>
          <a:noFill/>
          <a:ln w="9525">
            <a:noFill/>
            <a:miter lim="800000"/>
            <a:headEnd/>
            <a:tailEnd/>
          </a:ln>
          <a:effectLst/>
        </p:spPr>
      </p:pic>
      <p:sp>
        <p:nvSpPr>
          <p:cNvPr id="5121" name="Rectangle 1"/>
          <p:cNvSpPr>
            <a:spLocks noChangeArrowheads="1"/>
          </p:cNvSpPr>
          <p:nvPr/>
        </p:nvSpPr>
        <p:spPr bwMode="auto">
          <a:xfrm>
            <a:off x="2666486" y="1491443"/>
            <a:ext cx="7268916" cy="2990562"/>
          </a:xfrm>
          <a:prstGeom prst="rect">
            <a:avLst/>
          </a:prstGeom>
          <a:noFill/>
          <a:ln w="9525">
            <a:noFill/>
            <a:miter lim="800000"/>
            <a:headEnd/>
            <a:tailEnd/>
          </a:ln>
          <a:effectLst>
            <a:outerShdw blurRad="50800" dist="38100" dir="5400000" algn="t" rotWithShape="0">
              <a:prstClr val="black">
                <a:alpha val="20000"/>
              </a:prstClr>
            </a:outerShdw>
          </a:effectLst>
        </p:spPr>
        <p:txBody>
          <a:bodyPr vert="horz" wrap="square" lIns="91440" tIns="45720" rIns="91440" bIns="45720" numCol="1" anchor="t" anchorCtr="0" compatLnSpc="1">
            <a:prstTxWarp prst="textNoShape">
              <a:avLst/>
            </a:prstTxWarp>
            <a:spAutoFit/>
          </a:bodyPr>
          <a:lstStyle/>
          <a:p>
            <a:pPr marL="0" marR="0" lvl="0" indent="0" algn="r" defTabSz="914400" rtl="0" eaLnBrk="1" fontAlgn="base" latinLnBrk="0" hangingPunct="1">
              <a:lnSpc>
                <a:spcPts val="2600"/>
              </a:lnSpc>
              <a:buClrTx/>
              <a:buSzTx/>
              <a:buFontTx/>
              <a:buNone/>
              <a:tabLst/>
            </a:pPr>
            <a:r>
              <a:rPr kumimoji="0" lang="zh-CN" sz="2000" b="1" u="none" strike="noStrike" cap="none" normalizeH="0" dirty="0" smtClean="0">
                <a:ln>
                  <a:noFill/>
                </a:ln>
                <a:solidFill>
                  <a:srgbClr val="003300"/>
                </a:solidFill>
                <a:effectLst/>
                <a:latin typeface="Arial" pitchFamily="34" charset="0"/>
                <a:ea typeface="微软雅黑" pitchFamily="34" charset="-122"/>
                <a:cs typeface="Arial" pitchFamily="34" charset="0"/>
              </a:rPr>
              <a:t>杭州</a:t>
            </a:r>
            <a:r>
              <a:rPr kumimoji="0" lang="en-US" altLang="zh-CN" sz="2000" b="1" u="none" strike="noStrike" cap="none" normalizeH="0" dirty="0" smtClean="0">
                <a:ln>
                  <a:noFill/>
                </a:ln>
                <a:solidFill>
                  <a:srgbClr val="003300"/>
                </a:solidFill>
                <a:effectLst/>
                <a:latin typeface="Arial" pitchFamily="34" charset="0"/>
                <a:ea typeface="微软雅黑" pitchFamily="34" charset="-122"/>
                <a:cs typeface="Arial" pitchFamily="34" charset="0"/>
              </a:rPr>
              <a:t> </a:t>
            </a:r>
            <a:r>
              <a:rPr kumimoji="0" lang="zh-CN" sz="2000" b="1" u="none" strike="noStrike" cap="none" normalizeH="0" dirty="0" smtClean="0">
                <a:ln>
                  <a:noFill/>
                </a:ln>
                <a:solidFill>
                  <a:srgbClr val="003300"/>
                </a:solidFill>
                <a:effectLst/>
                <a:latin typeface="Arial" pitchFamily="34" charset="0"/>
                <a:ea typeface="微软雅黑" pitchFamily="34" charset="-122"/>
                <a:cs typeface="Arial" pitchFamily="34" charset="0"/>
              </a:rPr>
              <a:t>西湖</a:t>
            </a:r>
            <a:endParaRPr kumimoji="0" lang="en-US" altLang="zh-CN" sz="2000" b="1" u="none" strike="noStrike" cap="none" normalizeH="0" dirty="0" smtClean="0">
              <a:ln>
                <a:noFill/>
              </a:ln>
              <a:solidFill>
                <a:srgbClr val="003300"/>
              </a:solidFill>
              <a:effectLst/>
              <a:latin typeface="Arial" pitchFamily="34" charset="0"/>
              <a:ea typeface="微软雅黑" pitchFamily="34" charset="-122"/>
              <a:cs typeface="Arial" pitchFamily="34" charset="0"/>
            </a:endParaRPr>
          </a:p>
          <a:p>
            <a:pPr marL="0" marR="0" lvl="0" indent="0" algn="r" defTabSz="914400" rtl="0" eaLnBrk="1" fontAlgn="base" latinLnBrk="0" hangingPunct="1">
              <a:lnSpc>
                <a:spcPts val="2600"/>
              </a:lnSpc>
              <a:buClrTx/>
              <a:buSzTx/>
              <a:buFontTx/>
              <a:buNone/>
              <a:tabLst/>
            </a:pPr>
            <a:r>
              <a:rPr kumimoji="0" lang="zh-CN" sz="1600" b="1" u="none" strike="noStrike" cap="none" normalizeH="0" dirty="0" smtClean="0">
                <a:ln>
                  <a:noFill/>
                </a:ln>
                <a:solidFill>
                  <a:srgbClr val="003300"/>
                </a:solidFill>
                <a:effectLst/>
                <a:latin typeface="Arial" pitchFamily="34" charset="0"/>
                <a:ea typeface="微软雅黑" pitchFamily="34" charset="-122"/>
                <a:cs typeface="Arial" pitchFamily="34" charset="0"/>
              </a:rPr>
              <a:t>位于浙江省杭州市西部， 杭州市市中心</a:t>
            </a:r>
            <a:endParaRPr kumimoji="0" lang="en-US" altLang="zh-CN" sz="1600" b="1" u="none" strike="noStrike" cap="none" normalizeH="0" dirty="0" smtClean="0">
              <a:ln>
                <a:noFill/>
              </a:ln>
              <a:solidFill>
                <a:srgbClr val="003300"/>
              </a:solidFill>
              <a:effectLst/>
              <a:latin typeface="Arial" pitchFamily="34" charset="0"/>
              <a:ea typeface="微软雅黑" pitchFamily="34" charset="-122"/>
              <a:cs typeface="Arial" pitchFamily="34" charset="0"/>
            </a:endParaRPr>
          </a:p>
          <a:p>
            <a:pPr marL="0" marR="0" lvl="0" indent="0" algn="r" defTabSz="914400" rtl="0" eaLnBrk="1" fontAlgn="base" latinLnBrk="0" hangingPunct="1">
              <a:lnSpc>
                <a:spcPts val="2600"/>
              </a:lnSpc>
              <a:buClrTx/>
              <a:buSzTx/>
              <a:buFontTx/>
              <a:buNone/>
              <a:tabLst/>
            </a:pPr>
            <a:r>
              <a:rPr kumimoji="0" lang="zh-CN" sz="1600" b="1" u="none" strike="noStrike" cap="none" normalizeH="0" dirty="0" smtClean="0">
                <a:ln>
                  <a:noFill/>
                </a:ln>
                <a:solidFill>
                  <a:srgbClr val="003300"/>
                </a:solidFill>
                <a:effectLst/>
                <a:latin typeface="Arial" pitchFamily="34" charset="0"/>
                <a:ea typeface="微软雅黑" pitchFamily="34" charset="-122"/>
                <a:cs typeface="Arial" pitchFamily="34" charset="0"/>
              </a:rPr>
              <a:t>旧称武林水、</a:t>
            </a:r>
            <a:r>
              <a:rPr kumimoji="0" lang="zh-CN" altLang="en-US" sz="1600" b="1" u="none" strike="noStrike" cap="none" normalizeH="0" dirty="0" smtClean="0">
                <a:ln>
                  <a:noFill/>
                </a:ln>
                <a:solidFill>
                  <a:srgbClr val="003300"/>
                </a:solidFill>
                <a:effectLst/>
                <a:latin typeface="Arial" pitchFamily="34" charset="0"/>
                <a:ea typeface="微软雅黑" pitchFamily="34" charset="-122"/>
                <a:cs typeface="Arial" pitchFamily="34" charset="0"/>
              </a:rPr>
              <a:t>钱塘湖、西子湖，宋代始称西湖</a:t>
            </a:r>
            <a:endParaRPr kumimoji="0" lang="zh-CN" altLang="en-US" sz="1600" b="1" u="none" strike="noStrike" cap="none" normalizeH="0" dirty="0" smtClean="0">
              <a:ln>
                <a:noFill/>
              </a:ln>
              <a:solidFill>
                <a:srgbClr val="003300"/>
              </a:solidFill>
              <a:effectLst/>
              <a:latin typeface="Arial" pitchFamily="34" charset="0"/>
              <a:ea typeface="微软雅黑" pitchFamily="34" charset="-122"/>
            </a:endParaRPr>
          </a:p>
          <a:p>
            <a:pPr marL="0" marR="0" lvl="0" indent="0" algn="r" defTabSz="914400" rtl="0" eaLnBrk="0" fontAlgn="base" latinLnBrk="0" hangingPunct="0">
              <a:lnSpc>
                <a:spcPts val="2600"/>
              </a:lnSpc>
              <a:buClrTx/>
              <a:buSzTx/>
              <a:buFontTx/>
              <a:buNone/>
              <a:tabLst/>
            </a:pPr>
            <a:r>
              <a:rPr kumimoji="0" lang="zh-CN" altLang="en-US" sz="1600" b="1" u="none" strike="noStrike" cap="none" normalizeH="0" dirty="0" smtClean="0">
                <a:ln>
                  <a:noFill/>
                </a:ln>
                <a:solidFill>
                  <a:srgbClr val="003300"/>
                </a:solidFill>
                <a:effectLst/>
                <a:latin typeface="Arial" pitchFamily="34" charset="0"/>
                <a:ea typeface="微软雅黑" pitchFamily="34" charset="-122"/>
                <a:cs typeface="Arial" pitchFamily="34" charset="0"/>
              </a:rPr>
              <a:t>西湖景区以西湖为中心</a:t>
            </a:r>
            <a:endParaRPr kumimoji="0" lang="en-US" altLang="zh-CN" sz="1600" b="1" u="none" strike="noStrike" cap="none" normalizeH="0" dirty="0" smtClean="0">
              <a:ln>
                <a:noFill/>
              </a:ln>
              <a:solidFill>
                <a:srgbClr val="003300"/>
              </a:solidFill>
              <a:effectLst/>
              <a:latin typeface="Arial" pitchFamily="34" charset="0"/>
              <a:ea typeface="微软雅黑" pitchFamily="34" charset="-122"/>
              <a:cs typeface="Arial" pitchFamily="34" charset="0"/>
            </a:endParaRPr>
          </a:p>
          <a:p>
            <a:pPr marL="0" marR="0" lvl="0" indent="0" algn="r" defTabSz="914400" rtl="0" eaLnBrk="0" fontAlgn="base" latinLnBrk="0" hangingPunct="0">
              <a:lnSpc>
                <a:spcPts val="2600"/>
              </a:lnSpc>
              <a:buClrTx/>
              <a:buSzTx/>
              <a:buFontTx/>
              <a:buNone/>
              <a:tabLst/>
            </a:pPr>
            <a:r>
              <a:rPr kumimoji="0" lang="zh-CN" altLang="en-US" sz="1600" b="1" u="none" strike="noStrike" cap="none" normalizeH="0" dirty="0" smtClean="0">
                <a:ln>
                  <a:noFill/>
                </a:ln>
                <a:solidFill>
                  <a:srgbClr val="003300"/>
                </a:solidFill>
                <a:effectLst/>
                <a:latin typeface="Arial" pitchFamily="34" charset="0"/>
                <a:ea typeface="微软雅黑" pitchFamily="34" charset="-122"/>
                <a:cs typeface="Arial" pitchFamily="34" charset="0"/>
              </a:rPr>
              <a:t>分为湖滨区、湖心区、北山区、南山区和钱塘区五个地区</a:t>
            </a:r>
            <a:endParaRPr kumimoji="0" lang="en-US" altLang="zh-CN" sz="1600" b="1" u="none" strike="noStrike" cap="none" normalizeH="0" dirty="0" smtClean="0">
              <a:ln>
                <a:noFill/>
              </a:ln>
              <a:solidFill>
                <a:srgbClr val="003300"/>
              </a:solidFill>
              <a:effectLst/>
              <a:latin typeface="Arial" pitchFamily="34" charset="0"/>
              <a:ea typeface="微软雅黑" pitchFamily="34" charset="-122"/>
              <a:cs typeface="Arial" pitchFamily="34" charset="0"/>
            </a:endParaRPr>
          </a:p>
          <a:p>
            <a:pPr marL="0" marR="0" lvl="0" indent="0" algn="r" defTabSz="914400" rtl="0" eaLnBrk="0" fontAlgn="base" latinLnBrk="0" hangingPunct="0">
              <a:lnSpc>
                <a:spcPts val="2600"/>
              </a:lnSpc>
              <a:buClrTx/>
              <a:buSzTx/>
              <a:buFontTx/>
              <a:buNone/>
              <a:tabLst/>
            </a:pPr>
            <a:r>
              <a:rPr kumimoji="0" lang="zh-CN" altLang="en-US" sz="1600" b="1" u="none" strike="noStrike" cap="none" normalizeH="0" dirty="0" smtClean="0">
                <a:ln>
                  <a:noFill/>
                </a:ln>
                <a:solidFill>
                  <a:srgbClr val="003300"/>
                </a:solidFill>
                <a:effectLst/>
                <a:latin typeface="Arial" pitchFamily="34" charset="0"/>
                <a:ea typeface="微软雅黑" pitchFamily="34" charset="-122"/>
                <a:cs typeface="Arial" pitchFamily="34" charset="0"/>
              </a:rPr>
              <a:t>总面积约</a:t>
            </a:r>
            <a:r>
              <a:rPr kumimoji="0" lang="en-US" altLang="zh-CN" sz="1600" b="1" u="none" strike="noStrike" cap="none" normalizeH="0" dirty="0" smtClean="0">
                <a:ln>
                  <a:noFill/>
                </a:ln>
                <a:solidFill>
                  <a:srgbClr val="003300"/>
                </a:solidFill>
                <a:effectLst/>
                <a:latin typeface="Arial" pitchFamily="34" charset="0"/>
                <a:ea typeface="微软雅黑" pitchFamily="34" charset="-122"/>
                <a:cs typeface="Arial" pitchFamily="34" charset="0"/>
              </a:rPr>
              <a:t>60</a:t>
            </a:r>
            <a:r>
              <a:rPr kumimoji="0" lang="zh-CN" altLang="en-US" sz="1600" b="1" u="none" strike="noStrike" cap="none" normalizeH="0" dirty="0" smtClean="0">
                <a:ln>
                  <a:noFill/>
                </a:ln>
                <a:solidFill>
                  <a:srgbClr val="003300"/>
                </a:solidFill>
                <a:effectLst/>
                <a:latin typeface="Arial" pitchFamily="34" charset="0"/>
                <a:ea typeface="微软雅黑" pitchFamily="34" charset="-122"/>
                <a:cs typeface="Arial" pitchFamily="34" charset="0"/>
              </a:rPr>
              <a:t>平方公里，其中湖面</a:t>
            </a:r>
            <a:r>
              <a:rPr kumimoji="0" lang="en-US" altLang="zh-CN" sz="1600" b="1" u="none" strike="noStrike" cap="none" normalizeH="0" dirty="0" smtClean="0">
                <a:ln>
                  <a:noFill/>
                </a:ln>
                <a:solidFill>
                  <a:srgbClr val="003300"/>
                </a:solidFill>
                <a:effectLst/>
                <a:latin typeface="Arial" pitchFamily="34" charset="0"/>
                <a:ea typeface="微软雅黑" pitchFamily="34" charset="-122"/>
                <a:cs typeface="Arial" pitchFamily="34" charset="0"/>
              </a:rPr>
              <a:t>6.5</a:t>
            </a:r>
            <a:r>
              <a:rPr kumimoji="0" lang="zh-CN" altLang="en-US" sz="1600" b="1" u="none" strike="noStrike" cap="none" normalizeH="0" dirty="0" smtClean="0">
                <a:ln>
                  <a:noFill/>
                </a:ln>
                <a:solidFill>
                  <a:srgbClr val="003300"/>
                </a:solidFill>
                <a:effectLst/>
                <a:latin typeface="Arial" pitchFamily="34" charset="0"/>
                <a:ea typeface="微软雅黑" pitchFamily="34" charset="-122"/>
                <a:cs typeface="Arial" pitchFamily="34" charset="0"/>
              </a:rPr>
              <a:t>平方公里</a:t>
            </a:r>
            <a:endParaRPr kumimoji="0" lang="zh-CN" altLang="en-US" sz="1600" b="1" u="none" strike="noStrike" cap="none" normalizeH="0" dirty="0" smtClean="0">
              <a:ln>
                <a:noFill/>
              </a:ln>
              <a:solidFill>
                <a:srgbClr val="003300"/>
              </a:solidFill>
              <a:effectLst/>
              <a:latin typeface="Arial" pitchFamily="34" charset="0"/>
              <a:ea typeface="微软雅黑" pitchFamily="34" charset="-122"/>
            </a:endParaRPr>
          </a:p>
          <a:p>
            <a:pPr marL="0" marR="0" lvl="0" indent="0" algn="r" defTabSz="914400" rtl="0" eaLnBrk="0" fontAlgn="base" latinLnBrk="0" hangingPunct="0">
              <a:lnSpc>
                <a:spcPts val="1800"/>
              </a:lnSpc>
              <a:buClrTx/>
              <a:buSzTx/>
              <a:buFontTx/>
              <a:buNone/>
              <a:tabLst/>
            </a:pPr>
            <a:endParaRPr kumimoji="0" lang="en-US" altLang="zh-CN" sz="1600" b="1" u="none" strike="noStrike" cap="none" normalizeH="0" dirty="0" smtClean="0">
              <a:ln>
                <a:noFill/>
              </a:ln>
              <a:solidFill>
                <a:srgbClr val="003300"/>
              </a:solidFill>
              <a:effectLst/>
              <a:latin typeface="Arial" pitchFamily="34" charset="0"/>
              <a:ea typeface="微软雅黑" pitchFamily="34" charset="-122"/>
              <a:cs typeface="Arial" pitchFamily="34" charset="0"/>
            </a:endParaRPr>
          </a:p>
          <a:p>
            <a:pPr marL="0" marR="0" lvl="0" indent="0" algn="r" defTabSz="914400" rtl="0" eaLnBrk="0" fontAlgn="base" latinLnBrk="0" hangingPunct="0">
              <a:lnSpc>
                <a:spcPts val="2600"/>
              </a:lnSpc>
              <a:buClrTx/>
              <a:buSzTx/>
              <a:buFontTx/>
              <a:buNone/>
              <a:tabLst/>
            </a:pPr>
            <a:r>
              <a:rPr kumimoji="0" lang="zh-CN" altLang="en-US" sz="1600" b="1" u="none" strike="noStrike" cap="none" normalizeH="0" dirty="0" smtClean="0">
                <a:ln>
                  <a:noFill/>
                </a:ln>
                <a:solidFill>
                  <a:srgbClr val="003300"/>
                </a:solidFill>
                <a:effectLst/>
                <a:latin typeface="Arial" pitchFamily="34" charset="0"/>
                <a:ea typeface="微软雅黑" pitchFamily="34" charset="-122"/>
                <a:cs typeface="Arial" pitchFamily="34" charset="0"/>
              </a:rPr>
              <a:t>西湖景区是国务院首批公布的国家重点风景名胜区</a:t>
            </a:r>
            <a:endParaRPr kumimoji="0" lang="en-US" altLang="zh-CN" sz="1600" b="1" u="none" strike="noStrike" cap="none" normalizeH="0" dirty="0" smtClean="0">
              <a:ln>
                <a:noFill/>
              </a:ln>
              <a:solidFill>
                <a:srgbClr val="003300"/>
              </a:solidFill>
              <a:effectLst/>
              <a:latin typeface="Arial" pitchFamily="34" charset="0"/>
              <a:ea typeface="微软雅黑" pitchFamily="34" charset="-122"/>
              <a:cs typeface="Arial" pitchFamily="34" charset="0"/>
            </a:endParaRPr>
          </a:p>
          <a:p>
            <a:pPr marL="0" marR="0" lvl="0" indent="0" algn="r" defTabSz="914400" rtl="0" eaLnBrk="0" fontAlgn="base" latinLnBrk="0" hangingPunct="0">
              <a:lnSpc>
                <a:spcPts val="2600"/>
              </a:lnSpc>
              <a:buClrTx/>
              <a:buSzTx/>
              <a:buFontTx/>
              <a:buNone/>
              <a:tabLst/>
            </a:pPr>
            <a:r>
              <a:rPr kumimoji="0" lang="zh-CN" altLang="en-US" sz="1600" b="1" u="none" strike="noStrike" cap="none" normalizeH="0" dirty="0" smtClean="0">
                <a:ln>
                  <a:noFill/>
                </a:ln>
                <a:solidFill>
                  <a:srgbClr val="003300"/>
                </a:solidFill>
                <a:effectLst/>
                <a:latin typeface="Arial" pitchFamily="34" charset="0"/>
                <a:ea typeface="微软雅黑" pitchFamily="34" charset="-122"/>
                <a:cs typeface="Arial" pitchFamily="34" charset="0"/>
              </a:rPr>
              <a:t>也是全国首批十大文明风景旅游区和国家</a:t>
            </a:r>
            <a:r>
              <a:rPr kumimoji="0" lang="en-US" altLang="zh-CN" sz="1600" b="1" u="none" strike="noStrike" cap="none" normalizeH="0" dirty="0" smtClean="0">
                <a:ln>
                  <a:noFill/>
                </a:ln>
                <a:solidFill>
                  <a:srgbClr val="003300"/>
                </a:solidFill>
                <a:effectLst/>
                <a:latin typeface="Arial" pitchFamily="34" charset="0"/>
                <a:ea typeface="微软雅黑" pitchFamily="34" charset="-122"/>
                <a:cs typeface="Arial" pitchFamily="34" charset="0"/>
              </a:rPr>
              <a:t>5A</a:t>
            </a:r>
            <a:r>
              <a:rPr kumimoji="0" lang="zh-CN" altLang="en-US" sz="1600" b="1" u="none" strike="noStrike" cap="none" normalizeH="0" dirty="0" smtClean="0">
                <a:ln>
                  <a:noFill/>
                </a:ln>
                <a:solidFill>
                  <a:srgbClr val="003300"/>
                </a:solidFill>
                <a:effectLst/>
                <a:latin typeface="Arial" pitchFamily="34" charset="0"/>
                <a:ea typeface="微软雅黑" pitchFamily="34" charset="-122"/>
                <a:cs typeface="Arial" pitchFamily="34" charset="0"/>
              </a:rPr>
              <a:t>级旅游景区</a:t>
            </a:r>
            <a:endParaRPr kumimoji="0" lang="en-US" altLang="zh-CN" sz="1600" b="1" u="none" strike="noStrike" cap="none" normalizeH="0" dirty="0" smtClean="0">
              <a:ln>
                <a:noFill/>
              </a:ln>
              <a:solidFill>
                <a:srgbClr val="003300"/>
              </a:solidFill>
              <a:effectLst/>
              <a:latin typeface="Arial" pitchFamily="34" charset="0"/>
              <a:ea typeface="微软雅黑" pitchFamily="34" charset="-122"/>
              <a:cs typeface="Arial" pitchFamily="34" charset="0"/>
            </a:endParaRPr>
          </a:p>
        </p:txBody>
      </p:sp>
      <p:sp>
        <p:nvSpPr>
          <p:cNvPr id="4" name="矩形 3"/>
          <p:cNvSpPr/>
          <p:nvPr/>
        </p:nvSpPr>
        <p:spPr>
          <a:xfrm>
            <a:off x="436563" y="561975"/>
            <a:ext cx="9463087" cy="461665"/>
          </a:xfrm>
          <a:prstGeom prst="rect">
            <a:avLst/>
          </a:prstGeom>
          <a:effectLst>
            <a:outerShdw blurRad="50800" dist="38100" dir="5400000" algn="ctr" rotWithShape="0">
              <a:prstClr val="black">
                <a:alpha val="20000"/>
              </a:prstClr>
            </a:outerShdw>
          </a:effectLst>
        </p:spPr>
        <p:txBody>
          <a:bodyPr wrap="square">
            <a:spAutoFit/>
          </a:bodyPr>
          <a:lstStyle/>
          <a:p>
            <a:pPr fontAlgn="auto">
              <a:spcBef>
                <a:spcPts val="0"/>
              </a:spcBef>
              <a:spcAft>
                <a:spcPts val="0"/>
              </a:spcAft>
              <a:defRPr/>
            </a:pPr>
            <a:r>
              <a:rPr lang="zh-CN" altLang="en-US" b="1" dirty="0">
                <a:solidFill>
                  <a:srgbClr val="003300"/>
                </a:solidFill>
                <a:latin typeface="微软雅黑" pitchFamily="34" charset="-122"/>
                <a:ea typeface="微软雅黑" pitchFamily="34" charset="-122"/>
              </a:rPr>
              <a:t>前言</a:t>
            </a:r>
            <a:r>
              <a:rPr lang="en-US" altLang="zh-CN" sz="2000" b="1" dirty="0" smtClean="0">
                <a:solidFill>
                  <a:srgbClr val="003300"/>
                </a:solidFill>
                <a:latin typeface="微软雅黑" pitchFamily="34" charset="-122"/>
                <a:ea typeface="微软雅黑" pitchFamily="34" charset="-122"/>
              </a:rPr>
              <a:t>【</a:t>
            </a:r>
            <a:r>
              <a:rPr lang="zh-CN" altLang="en-US" sz="2000" b="1" dirty="0" smtClean="0">
                <a:latin typeface="Arial" pitchFamily="34" charset="0"/>
                <a:ea typeface="微软雅黑" pitchFamily="34" charset="-122"/>
              </a:rPr>
              <a:t>打造阳羡旅游的意义</a:t>
            </a:r>
            <a:r>
              <a:rPr lang="en-US" altLang="zh-CN" sz="2000" b="1" dirty="0" smtClean="0">
                <a:latin typeface="Arial" pitchFamily="34" charset="0"/>
                <a:ea typeface="微软雅黑" pitchFamily="34" charset="-122"/>
              </a:rPr>
              <a:t>·</a:t>
            </a:r>
            <a:r>
              <a:rPr lang="zh-CN" altLang="en-US" sz="2000" b="1" dirty="0" smtClean="0">
                <a:latin typeface="Arial" pitchFamily="34" charset="0"/>
                <a:ea typeface="微软雅黑" pitchFamily="34" charset="-122"/>
              </a:rPr>
              <a:t>案例：长三角最具产业价值的旅游项目</a:t>
            </a:r>
            <a:r>
              <a:rPr lang="en-US" altLang="zh-CN" sz="2000" b="1" dirty="0" smtClean="0">
                <a:latin typeface="Arial" pitchFamily="34" charset="0"/>
                <a:ea typeface="微软雅黑" pitchFamily="34" charset="-122"/>
              </a:rPr>
              <a:t>——</a:t>
            </a:r>
            <a:r>
              <a:rPr lang="zh-CN" altLang="en-US" sz="2000" b="1" dirty="0" smtClean="0">
                <a:latin typeface="Arial" pitchFamily="34" charset="0"/>
                <a:ea typeface="微软雅黑" pitchFamily="34" charset="-122"/>
              </a:rPr>
              <a:t>西湖</a:t>
            </a:r>
            <a:r>
              <a:rPr lang="en-US" altLang="zh-CN" sz="2000" b="1" dirty="0" smtClean="0">
                <a:latin typeface="Arial" pitchFamily="34" charset="0"/>
                <a:ea typeface="微软雅黑" pitchFamily="34" charset="-122"/>
              </a:rPr>
              <a:t>】</a:t>
            </a:r>
            <a:endParaRPr lang="en-US" altLang="zh-CN" b="1" dirty="0">
              <a:latin typeface="Arial" pitchFamily="34" charset="0"/>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1"/>
                                        </p:tgtEl>
                                        <p:attrNameLst>
                                          <p:attrName>style.visibility</p:attrName>
                                        </p:attrNameLst>
                                      </p:cBhvr>
                                      <p:to>
                                        <p:strVal val="visible"/>
                                      </p:to>
                                    </p:set>
                                    <p:animEffect transition="in" filter="fade">
                                      <p:cBhvr>
                                        <p:cTn id="7" dur="2000"/>
                                        <p:tgtEl>
                                          <p:spTgt spid="5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7" descr="C:\Documents and Settings\Administrator\桌面\湖滏区位图3.jpg"/>
          <p:cNvPicPr>
            <a:picLocks noChangeArrowheads="1"/>
          </p:cNvPicPr>
          <p:nvPr/>
        </p:nvPicPr>
        <p:blipFill>
          <a:blip r:embed="rId3">
            <a:grayscl/>
          </a:blip>
          <a:srcRect/>
          <a:stretch>
            <a:fillRect/>
          </a:stretch>
        </p:blipFill>
        <p:spPr bwMode="auto">
          <a:xfrm>
            <a:off x="285750" y="296863"/>
            <a:ext cx="9869488" cy="6246812"/>
          </a:xfrm>
          <a:prstGeom prst="rect">
            <a:avLst/>
          </a:prstGeom>
          <a:solidFill>
            <a:schemeClr val="bg1">
              <a:alpha val="38823"/>
            </a:schemeClr>
          </a:solidFill>
          <a:ln w="9525">
            <a:noFill/>
            <a:miter lim="800000"/>
            <a:headEnd/>
            <a:tailEnd/>
          </a:ln>
        </p:spPr>
      </p:pic>
      <p:sp>
        <p:nvSpPr>
          <p:cNvPr id="7" name="椭圆 6"/>
          <p:cNvSpPr/>
          <p:nvPr/>
        </p:nvSpPr>
        <p:spPr>
          <a:xfrm>
            <a:off x="739775" y="511175"/>
            <a:ext cx="246063" cy="2159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0" name="椭圆 9"/>
          <p:cNvSpPr/>
          <p:nvPr/>
        </p:nvSpPr>
        <p:spPr>
          <a:xfrm>
            <a:off x="7810500" y="3060700"/>
            <a:ext cx="246063" cy="2159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1" name="椭圆 10"/>
          <p:cNvSpPr/>
          <p:nvPr/>
        </p:nvSpPr>
        <p:spPr>
          <a:xfrm>
            <a:off x="5549900" y="2846388"/>
            <a:ext cx="246063" cy="2143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cxnSp>
        <p:nvCxnSpPr>
          <p:cNvPr id="16" name="直接箭头连接符 15"/>
          <p:cNvCxnSpPr>
            <a:endCxn id="7" idx="5"/>
          </p:cNvCxnSpPr>
          <p:nvPr/>
        </p:nvCxnSpPr>
        <p:spPr>
          <a:xfrm rot="16200000" flipV="1">
            <a:off x="896938" y="747712"/>
            <a:ext cx="2401888" cy="2297113"/>
          </a:xfrm>
          <a:prstGeom prst="straightConnector1">
            <a:avLst/>
          </a:prstGeom>
          <a:ln w="2540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2" idx="6"/>
            <a:endCxn id="11" idx="2"/>
          </p:cNvCxnSpPr>
          <p:nvPr/>
        </p:nvCxnSpPr>
        <p:spPr>
          <a:xfrm flipV="1">
            <a:off x="3503613" y="2952750"/>
            <a:ext cx="2046287" cy="233363"/>
          </a:xfrm>
          <a:prstGeom prst="straightConnector1">
            <a:avLst/>
          </a:prstGeom>
          <a:ln w="2540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0" idx="2"/>
          </p:cNvCxnSpPr>
          <p:nvPr/>
        </p:nvCxnSpPr>
        <p:spPr>
          <a:xfrm flipV="1">
            <a:off x="3357563" y="3168650"/>
            <a:ext cx="4452937" cy="31750"/>
          </a:xfrm>
          <a:prstGeom prst="straightConnector1">
            <a:avLst/>
          </a:prstGeom>
          <a:ln w="2540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4357688" y="6042025"/>
            <a:ext cx="246062" cy="2159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cxnSp>
        <p:nvCxnSpPr>
          <p:cNvPr id="38" name="直接箭头连接符 37"/>
          <p:cNvCxnSpPr>
            <a:stCxn id="12" idx="4"/>
          </p:cNvCxnSpPr>
          <p:nvPr/>
        </p:nvCxnSpPr>
        <p:spPr>
          <a:xfrm rot="16200000" flipH="1">
            <a:off x="2540794" y="4144169"/>
            <a:ext cx="2732087" cy="1063625"/>
          </a:xfrm>
          <a:prstGeom prst="straightConnector1">
            <a:avLst/>
          </a:prstGeom>
          <a:ln w="2540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2795588" y="-889000"/>
            <a:ext cx="9453562" cy="8259763"/>
          </a:xfrm>
          <a:prstGeom prst="ellipse">
            <a:avLst/>
          </a:prstGeom>
          <a:solidFill>
            <a:srgbClr val="FFFF00">
              <a:alpha val="32000"/>
            </a:srgbClr>
          </a:solidFill>
          <a:ln w="1587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1" name="椭圆 20"/>
          <p:cNvSpPr/>
          <p:nvPr/>
        </p:nvSpPr>
        <p:spPr>
          <a:xfrm>
            <a:off x="-1851025" y="-2074863"/>
            <a:ext cx="7399338" cy="6464301"/>
          </a:xfrm>
          <a:prstGeom prst="ellipse">
            <a:avLst/>
          </a:prstGeom>
          <a:solidFill>
            <a:srgbClr val="7030A0">
              <a:alpha val="20000"/>
            </a:srgbClr>
          </a:solidFill>
          <a:ln w="1587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3" name="椭圆 22"/>
          <p:cNvSpPr/>
          <p:nvPr/>
        </p:nvSpPr>
        <p:spPr>
          <a:xfrm>
            <a:off x="2384425" y="152400"/>
            <a:ext cx="6165850" cy="5386388"/>
          </a:xfrm>
          <a:prstGeom prst="ellipse">
            <a:avLst/>
          </a:prstGeom>
          <a:solidFill>
            <a:srgbClr val="002060">
              <a:alpha val="20000"/>
            </a:srgbClr>
          </a:solidFill>
          <a:ln w="1587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5" name="椭圆 24"/>
          <p:cNvSpPr/>
          <p:nvPr/>
        </p:nvSpPr>
        <p:spPr>
          <a:xfrm>
            <a:off x="1068388" y="2630488"/>
            <a:ext cx="7399337" cy="6462712"/>
          </a:xfrm>
          <a:prstGeom prst="ellipse">
            <a:avLst/>
          </a:prstGeom>
          <a:solidFill>
            <a:srgbClr val="FFFF00">
              <a:alpha val="19000"/>
            </a:srgbClr>
          </a:solidFill>
          <a:ln w="1587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6" name="TextBox 25"/>
          <p:cNvSpPr txBox="1">
            <a:spLocks noChangeArrowheads="1"/>
          </p:cNvSpPr>
          <p:nvPr/>
        </p:nvSpPr>
        <p:spPr bwMode="auto">
          <a:xfrm>
            <a:off x="1397000" y="869950"/>
            <a:ext cx="2384425" cy="368300"/>
          </a:xfrm>
          <a:prstGeom prst="rect">
            <a:avLst/>
          </a:prstGeom>
          <a:noFill/>
          <a:ln w="9525">
            <a:noFill/>
            <a:miter lim="800000"/>
            <a:headEnd/>
            <a:tailEnd/>
          </a:ln>
        </p:spPr>
        <p:txBody>
          <a:bodyPr>
            <a:spAutoFit/>
          </a:bodyPr>
          <a:lstStyle/>
          <a:p>
            <a:r>
              <a:rPr lang="zh-CN" altLang="en-US" sz="1800" b="1">
                <a:solidFill>
                  <a:srgbClr val="002060"/>
                </a:solidFill>
                <a:latin typeface="Verdana" pitchFamily="34" charset="0"/>
                <a:ea typeface="微软雅黑" pitchFamily="34" charset="-122"/>
              </a:rPr>
              <a:t>南京环城游憩带</a:t>
            </a:r>
          </a:p>
        </p:txBody>
      </p:sp>
      <p:sp>
        <p:nvSpPr>
          <p:cNvPr id="27" name="TextBox 26"/>
          <p:cNvSpPr txBox="1">
            <a:spLocks noChangeArrowheads="1"/>
          </p:cNvSpPr>
          <p:nvPr/>
        </p:nvSpPr>
        <p:spPr bwMode="auto">
          <a:xfrm>
            <a:off x="6434138" y="2414588"/>
            <a:ext cx="3000375" cy="368300"/>
          </a:xfrm>
          <a:prstGeom prst="rect">
            <a:avLst/>
          </a:prstGeom>
          <a:noFill/>
          <a:ln w="9525">
            <a:noFill/>
            <a:miter lim="800000"/>
            <a:headEnd/>
            <a:tailEnd/>
          </a:ln>
        </p:spPr>
        <p:txBody>
          <a:bodyPr>
            <a:spAutoFit/>
          </a:bodyPr>
          <a:lstStyle/>
          <a:p>
            <a:r>
              <a:rPr lang="zh-CN" altLang="en-US" sz="1800" b="1">
                <a:solidFill>
                  <a:srgbClr val="002060"/>
                </a:solidFill>
                <a:latin typeface="Verdana" pitchFamily="34" charset="0"/>
                <a:ea typeface="微软雅黑" pitchFamily="34" charset="-122"/>
              </a:rPr>
              <a:t>上海环城游憩带</a:t>
            </a:r>
          </a:p>
        </p:txBody>
      </p:sp>
      <p:sp>
        <p:nvSpPr>
          <p:cNvPr id="28" name="TextBox 27"/>
          <p:cNvSpPr txBox="1">
            <a:spLocks noChangeArrowheads="1"/>
          </p:cNvSpPr>
          <p:nvPr/>
        </p:nvSpPr>
        <p:spPr bwMode="auto">
          <a:xfrm>
            <a:off x="5384800" y="5826125"/>
            <a:ext cx="2179638" cy="368300"/>
          </a:xfrm>
          <a:prstGeom prst="rect">
            <a:avLst/>
          </a:prstGeom>
          <a:noFill/>
          <a:ln w="9525">
            <a:noFill/>
            <a:miter lim="800000"/>
            <a:headEnd/>
            <a:tailEnd/>
          </a:ln>
        </p:spPr>
        <p:txBody>
          <a:bodyPr>
            <a:spAutoFit/>
          </a:bodyPr>
          <a:lstStyle/>
          <a:p>
            <a:r>
              <a:rPr lang="zh-CN" altLang="en-US" sz="1800" b="1">
                <a:solidFill>
                  <a:srgbClr val="002060"/>
                </a:solidFill>
                <a:latin typeface="Verdana" pitchFamily="34" charset="0"/>
                <a:ea typeface="微软雅黑" pitchFamily="34" charset="-122"/>
              </a:rPr>
              <a:t>杭州环城游憩带</a:t>
            </a:r>
          </a:p>
        </p:txBody>
      </p:sp>
      <p:sp>
        <p:nvSpPr>
          <p:cNvPr id="29" name="TextBox 28"/>
          <p:cNvSpPr txBox="1">
            <a:spLocks noChangeArrowheads="1"/>
          </p:cNvSpPr>
          <p:nvPr/>
        </p:nvSpPr>
        <p:spPr bwMode="auto">
          <a:xfrm>
            <a:off x="4973638" y="3671888"/>
            <a:ext cx="2138362" cy="368300"/>
          </a:xfrm>
          <a:prstGeom prst="rect">
            <a:avLst/>
          </a:prstGeom>
          <a:noFill/>
          <a:ln w="9525">
            <a:noFill/>
            <a:miter lim="800000"/>
            <a:headEnd/>
            <a:tailEnd/>
          </a:ln>
        </p:spPr>
        <p:txBody>
          <a:bodyPr>
            <a:spAutoFit/>
          </a:bodyPr>
          <a:lstStyle/>
          <a:p>
            <a:r>
              <a:rPr lang="zh-CN" altLang="en-US" sz="1800" b="1">
                <a:solidFill>
                  <a:srgbClr val="002060"/>
                </a:solidFill>
                <a:latin typeface="Verdana" pitchFamily="34" charset="0"/>
                <a:ea typeface="微软雅黑" pitchFamily="34" charset="-122"/>
              </a:rPr>
              <a:t>苏州环城游憩带</a:t>
            </a:r>
          </a:p>
        </p:txBody>
      </p:sp>
      <p:sp>
        <p:nvSpPr>
          <p:cNvPr id="12" name="椭圆 11"/>
          <p:cNvSpPr/>
          <p:nvPr/>
        </p:nvSpPr>
        <p:spPr>
          <a:xfrm>
            <a:off x="3247175" y="3061147"/>
            <a:ext cx="257208" cy="249584"/>
          </a:xfrm>
          <a:prstGeom prst="ellipse">
            <a:avLst/>
          </a:prstGeom>
          <a:solidFill>
            <a:srgbClr val="C5F123"/>
          </a:solidFill>
          <a:ln w="28575">
            <a:solidFill>
              <a:srgbClr val="003300"/>
            </a:solidFill>
          </a:ln>
          <a:scene3d>
            <a:camera prst="orthographicFront"/>
            <a:lightRig rig="chilly"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dirty="0">
              <a:solidFill>
                <a:srgbClr val="C5F123"/>
              </a:solidFill>
            </a:endParaRPr>
          </a:p>
        </p:txBody>
      </p:sp>
      <p:sp>
        <p:nvSpPr>
          <p:cNvPr id="20" name="TextBox 19"/>
          <p:cNvSpPr txBox="1">
            <a:spLocks noChangeArrowheads="1"/>
          </p:cNvSpPr>
          <p:nvPr/>
        </p:nvSpPr>
        <p:spPr bwMode="auto">
          <a:xfrm>
            <a:off x="3576638" y="2881313"/>
            <a:ext cx="1109662" cy="368300"/>
          </a:xfrm>
          <a:prstGeom prst="rect">
            <a:avLst/>
          </a:prstGeom>
          <a:solidFill>
            <a:srgbClr val="C5F123"/>
          </a:solidFill>
          <a:ln w="9525">
            <a:noFill/>
            <a:miter lim="800000"/>
            <a:headEnd/>
            <a:tailEnd/>
          </a:ln>
        </p:spPr>
        <p:txBody>
          <a:bodyPr>
            <a:spAutoFit/>
          </a:bodyPr>
          <a:lstStyle/>
          <a:p>
            <a:pPr algn="dist"/>
            <a:r>
              <a:rPr lang="zh-CN" altLang="en-US" sz="1800" b="1">
                <a:solidFill>
                  <a:srgbClr val="003300"/>
                </a:solidFill>
                <a:latin typeface="Verdana" pitchFamily="34" charset="0"/>
                <a:ea typeface="微软雅黑" pitchFamily="34" charset="-122"/>
              </a:rPr>
              <a:t>湖滏镇</a:t>
            </a:r>
          </a:p>
        </p:txBody>
      </p:sp>
      <p:sp>
        <p:nvSpPr>
          <p:cNvPr id="30" name="TextBox 29"/>
          <p:cNvSpPr txBox="1"/>
          <p:nvPr/>
        </p:nvSpPr>
        <p:spPr>
          <a:xfrm>
            <a:off x="0" y="4252249"/>
            <a:ext cx="10440988" cy="685893"/>
          </a:xfrm>
          <a:prstGeom prst="rect">
            <a:avLst/>
          </a:prstGeom>
          <a:solidFill>
            <a:srgbClr val="003300">
              <a:alpha val="80000"/>
            </a:srgbClr>
          </a:solidFill>
          <a:effectLst>
            <a:outerShdw blurRad="50800" dist="38100" dir="5400000" algn="t" rotWithShape="0">
              <a:prstClr val="black">
                <a:alpha val="20000"/>
              </a:prstClr>
            </a:outerShdw>
          </a:effectLst>
        </p:spPr>
        <p:txBody>
          <a:bodyPr wrap="square">
            <a:spAutoFit/>
          </a:bodyPr>
          <a:lstStyle/>
          <a:p>
            <a:pPr fontAlgn="auto">
              <a:lnSpc>
                <a:spcPts val="2400"/>
              </a:lnSpc>
              <a:spcBef>
                <a:spcPts val="0"/>
              </a:spcBef>
              <a:spcAft>
                <a:spcPts val="0"/>
              </a:spcAft>
              <a:defRPr/>
            </a:pPr>
            <a:r>
              <a:rPr lang="zh-CN" altLang="en-US" sz="1800" b="1" dirty="0" smtClean="0">
                <a:solidFill>
                  <a:schemeClr val="bg2"/>
                </a:solidFill>
                <a:latin typeface="微软雅黑" pitchFamily="34" charset="-122"/>
                <a:ea typeface="微软雅黑" pitchFamily="34" charset="-122"/>
              </a:rPr>
              <a:t>阳羡景区地处长三角中心区域，四周环布苏州、杭州、南京、上海等重要经济城市。周边交通便利，高速公路连接沪宁、京沪、沿江等高速公路，距离沪、宁、杭三大城市车程约为</a:t>
            </a:r>
            <a:r>
              <a:rPr lang="en-US" altLang="en-US" sz="1800" b="1" dirty="0" smtClean="0">
                <a:solidFill>
                  <a:schemeClr val="bg2"/>
                </a:solidFill>
                <a:latin typeface="微软雅黑" pitchFamily="34" charset="-122"/>
                <a:ea typeface="微软雅黑" pitchFamily="34" charset="-122"/>
              </a:rPr>
              <a:t>1</a:t>
            </a:r>
            <a:r>
              <a:rPr lang="zh-CN" altLang="en-US" sz="1800" b="1" dirty="0" smtClean="0">
                <a:solidFill>
                  <a:schemeClr val="bg2"/>
                </a:solidFill>
                <a:latin typeface="微软雅黑" pitchFamily="34" charset="-122"/>
                <a:ea typeface="微软雅黑" pitchFamily="34" charset="-122"/>
              </a:rPr>
              <a:t>～</a:t>
            </a:r>
            <a:r>
              <a:rPr lang="en-US" altLang="en-US" sz="1800" b="1" dirty="0" smtClean="0">
                <a:solidFill>
                  <a:schemeClr val="bg2"/>
                </a:solidFill>
                <a:latin typeface="微软雅黑" pitchFamily="34" charset="-122"/>
                <a:ea typeface="微软雅黑" pitchFamily="34" charset="-122"/>
              </a:rPr>
              <a:t>1.5</a:t>
            </a:r>
            <a:r>
              <a:rPr lang="zh-CN" altLang="en-US" sz="1800" b="1" dirty="0" smtClean="0">
                <a:solidFill>
                  <a:schemeClr val="bg2"/>
                </a:solidFill>
                <a:latin typeface="微软雅黑" pitchFamily="34" charset="-122"/>
                <a:ea typeface="微软雅黑" pitchFamily="34" charset="-122"/>
              </a:rPr>
              <a:t>小时。</a:t>
            </a:r>
            <a:endParaRPr lang="en-US" altLang="zh-CN" sz="1800" b="1" dirty="0" smtClean="0">
              <a:solidFill>
                <a:schemeClr val="bg2"/>
              </a:solidFill>
              <a:latin typeface="微软雅黑" pitchFamily="34" charset="-122"/>
              <a:ea typeface="微软雅黑" pitchFamily="34" charset="-122"/>
            </a:endParaRPr>
          </a:p>
        </p:txBody>
      </p:sp>
      <p:sp>
        <p:nvSpPr>
          <p:cNvPr id="31" name="矩形 30"/>
          <p:cNvSpPr/>
          <p:nvPr/>
        </p:nvSpPr>
        <p:spPr>
          <a:xfrm>
            <a:off x="0" y="5045243"/>
            <a:ext cx="10440988" cy="524054"/>
          </a:xfrm>
          <a:prstGeom prst="rect">
            <a:avLst/>
          </a:prstGeom>
          <a:solidFill>
            <a:srgbClr val="003300">
              <a:alpha val="80000"/>
            </a:srgbClr>
          </a:solidFill>
        </p:spPr>
        <p:txBody>
          <a:bodyPr wrap="square">
            <a:spAutoFit/>
          </a:bodyPr>
          <a:lstStyle/>
          <a:p>
            <a:pPr lvl="0" fontAlgn="auto">
              <a:lnSpc>
                <a:spcPts val="3600"/>
              </a:lnSpc>
              <a:spcBef>
                <a:spcPts val="0"/>
              </a:spcBef>
              <a:spcAft>
                <a:spcPts val="0"/>
              </a:spcAft>
              <a:defRPr/>
            </a:pPr>
            <a:r>
              <a:rPr lang="zh-CN" altLang="en-US" sz="2800" b="1" dirty="0" smtClean="0">
                <a:solidFill>
                  <a:srgbClr val="EEECE1"/>
                </a:solidFill>
                <a:latin typeface="微软雅黑" pitchFamily="34" charset="-122"/>
                <a:ea typeface="微软雅黑" pitchFamily="34" charset="-122"/>
              </a:rPr>
              <a:t>阳羡风景区被多个重要经济城市环城游憩带覆盖。</a:t>
            </a:r>
            <a:endParaRPr lang="zh-CN" altLang="en-US" sz="2800" b="1" dirty="0">
              <a:solidFill>
                <a:srgbClr val="EEECE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1"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up)">
                                      <p:cBhvr>
                                        <p:cTn id="16" dur="500"/>
                                        <p:tgtEl>
                                          <p:spTgt spid="38"/>
                                        </p:tgtEl>
                                      </p:cBhvr>
                                    </p:animEffect>
                                  </p:childTnLst>
                                </p:cTn>
                              </p:par>
                            </p:childTnLst>
                          </p:cTn>
                        </p:par>
                        <p:par>
                          <p:cTn id="17" fill="hold">
                            <p:stCondLst>
                              <p:cond delay="500"/>
                            </p:stCondLst>
                            <p:childTnLst>
                              <p:par>
                                <p:cTn id="18" presetID="2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edge">
                                      <p:cBhvr>
                                        <p:cTn id="20" dur="1000"/>
                                        <p:tgtEl>
                                          <p:spTgt spid="2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1500"/>
                            </p:stCondLst>
                            <p:childTnLst>
                              <p:par>
                                <p:cTn id="25" presetID="2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edge">
                                      <p:cBhvr>
                                        <p:cTn id="27" dur="1000"/>
                                        <p:tgtEl>
                                          <p:spTgt spid="2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par>
                          <p:cTn id="31" fill="hold">
                            <p:stCondLst>
                              <p:cond delay="2500"/>
                            </p:stCondLst>
                            <p:childTnLst>
                              <p:par>
                                <p:cTn id="32" presetID="20"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edge">
                                      <p:cBhvr>
                                        <p:cTn id="34" dur="1000"/>
                                        <p:tgtEl>
                                          <p:spTgt spid="1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3500"/>
                            </p:stCondLst>
                            <p:childTnLst>
                              <p:par>
                                <p:cTn id="39" presetID="20"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edge">
                                      <p:cBhvr>
                                        <p:cTn id="41" dur="1000"/>
                                        <p:tgtEl>
                                          <p:spTgt spid="2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500"/>
                                        <p:tgtEl>
                                          <p:spTgt spid="28"/>
                                        </p:tgtEl>
                                      </p:cBhvr>
                                    </p:animEffect>
                                  </p:childTnLst>
                                </p:cTn>
                              </p:par>
                              <p:par>
                                <p:cTn id="45" presetID="27" presetClass="emph" presetSubtype="0" fill="hold" grpId="0" nodeType="withEffect">
                                  <p:stCondLst>
                                    <p:cond delay="0"/>
                                  </p:stCondLst>
                                  <p:childTnLst>
                                    <p:animClr clrSpc="rgb" dir="cw">
                                      <p:cBhvr override="childStyle">
                                        <p:cTn id="46" dur="250" autoRev="1" fill="hold"/>
                                        <p:tgtEl>
                                          <p:spTgt spid="20"/>
                                        </p:tgtEl>
                                        <p:attrNameLst>
                                          <p:attrName>style.color</p:attrName>
                                        </p:attrNameLst>
                                      </p:cBhvr>
                                      <p:to>
                                        <a:schemeClr val="bg1"/>
                                      </p:to>
                                    </p:animClr>
                                    <p:animClr clrSpc="rgb" dir="cw">
                                      <p:cBhvr>
                                        <p:cTn id="47" dur="250" autoRev="1" fill="hold"/>
                                        <p:tgtEl>
                                          <p:spTgt spid="20"/>
                                        </p:tgtEl>
                                        <p:attrNameLst>
                                          <p:attrName>fillcolor</p:attrName>
                                        </p:attrNameLst>
                                      </p:cBhvr>
                                      <p:to>
                                        <a:schemeClr val="bg1"/>
                                      </p:to>
                                    </p:animClr>
                                    <p:set>
                                      <p:cBhvr>
                                        <p:cTn id="48" dur="250" autoRev="1" fill="hold"/>
                                        <p:tgtEl>
                                          <p:spTgt spid="20"/>
                                        </p:tgtEl>
                                        <p:attrNameLst>
                                          <p:attrName>fill.type</p:attrName>
                                        </p:attrNameLst>
                                      </p:cBhvr>
                                      <p:to>
                                        <p:strVal val="solid"/>
                                      </p:to>
                                    </p:set>
                                    <p:set>
                                      <p:cBhvr>
                                        <p:cTn id="49" dur="250" autoRev="1" fill="hold"/>
                                        <p:tgtEl>
                                          <p:spTgt spid="20"/>
                                        </p:tgtEl>
                                        <p:attrNameLst>
                                          <p:attrName>fill.on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slide(fromBottom)">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3" grpId="0" animBg="1"/>
      <p:bldP spid="25" grpId="0" animBg="1"/>
      <p:bldP spid="26" grpId="0"/>
      <p:bldP spid="27" grpId="0"/>
      <p:bldP spid="28" grpId="0"/>
      <p:bldP spid="29" grpId="0"/>
      <p:bldP spid="20" grpId="0" animBg="1"/>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37291" y="548746"/>
            <a:ext cx="8027988" cy="461665"/>
          </a:xfrm>
          <a:prstGeom prst="rect">
            <a:avLst/>
          </a:prstGeom>
          <a:noFill/>
          <a:effectLst>
            <a:outerShdw blurRad="50800" dist="38100" dir="5400000" algn="t" rotWithShape="0">
              <a:prstClr val="black">
                <a:alpha val="20000"/>
              </a:prstClr>
            </a:outerShdw>
          </a:effectLst>
        </p:spPr>
        <p:txBody>
          <a:bodyPr wrap="square" rtlCol="0">
            <a:spAutoFit/>
          </a:bodyPr>
          <a:lstStyle/>
          <a:p>
            <a:r>
              <a:rPr lang="zh-CN" altLang="en-US" b="1" dirty="0" smtClean="0">
                <a:solidFill>
                  <a:srgbClr val="003300"/>
                </a:solidFill>
                <a:latin typeface="微软雅黑" pitchFamily="34" charset="-122"/>
                <a:ea typeface="微软雅黑" pitchFamily="34" charset="-122"/>
              </a:rPr>
              <a:t>环城游憩带的消费特征</a:t>
            </a:r>
          </a:p>
        </p:txBody>
      </p:sp>
      <p:sp>
        <p:nvSpPr>
          <p:cNvPr id="6" name="圆角矩形 5"/>
          <p:cNvSpPr/>
          <p:nvPr/>
        </p:nvSpPr>
        <p:spPr>
          <a:xfrm>
            <a:off x="539750" y="1155410"/>
            <a:ext cx="8027987" cy="694800"/>
          </a:xfrm>
          <a:prstGeom prst="roundRect">
            <a:avLst/>
          </a:prstGeom>
          <a:solidFill>
            <a:srgbClr val="003300">
              <a:alpha val="20000"/>
            </a:srgbClr>
          </a:solidFill>
          <a:ln w="19050">
            <a:solidFill>
              <a:srgbClr val="003300"/>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01700">
              <a:lnSpc>
                <a:spcPts val="2200"/>
              </a:lnSpc>
            </a:pPr>
            <a:endParaRPr lang="en-US" altLang="zh-CN" sz="1600" dirty="0" smtClean="0">
              <a:solidFill>
                <a:srgbClr val="003300"/>
              </a:solidFill>
              <a:latin typeface="微软雅黑" pitchFamily="34" charset="-122"/>
              <a:ea typeface="微软雅黑" pitchFamily="34" charset="-122"/>
            </a:endParaRPr>
          </a:p>
        </p:txBody>
      </p:sp>
      <p:sp>
        <p:nvSpPr>
          <p:cNvPr id="7" name="矩形 6"/>
          <p:cNvSpPr/>
          <p:nvPr/>
        </p:nvSpPr>
        <p:spPr>
          <a:xfrm>
            <a:off x="539751" y="1305186"/>
            <a:ext cx="1366838" cy="397353"/>
          </a:xfrm>
          <a:prstGeom prst="rect">
            <a:avLst/>
          </a:prstGeom>
          <a:effectLst>
            <a:outerShdw blurRad="50800" dist="38100" dir="5400000" algn="t" rotWithShape="0">
              <a:prstClr val="black">
                <a:alpha val="20000"/>
              </a:prstClr>
            </a:outerShdw>
          </a:effectLst>
        </p:spPr>
        <p:txBody>
          <a:bodyPr wrap="square">
            <a:spAutoFit/>
          </a:bodyPr>
          <a:lstStyle/>
          <a:p>
            <a:pPr marL="363538" lvl="0" indent="-363538" algn="dist">
              <a:lnSpc>
                <a:spcPts val="2600"/>
              </a:lnSpc>
              <a:spcBef>
                <a:spcPts val="400"/>
              </a:spcBef>
              <a:spcAft>
                <a:spcPts val="400"/>
              </a:spcAft>
              <a:defRPr/>
            </a:pPr>
            <a:r>
              <a:rPr lang="zh-CN" altLang="en-US" sz="1800" b="1" dirty="0" smtClean="0">
                <a:solidFill>
                  <a:srgbClr val="003300"/>
                </a:solidFill>
                <a:latin typeface="微软雅黑" pitchFamily="34" charset="-122"/>
                <a:ea typeface="微软雅黑" pitchFamily="34" charset="-122"/>
              </a:rPr>
              <a:t>休闲性</a:t>
            </a:r>
            <a:endParaRPr lang="en-US" altLang="zh-CN" sz="1800" b="1" dirty="0" smtClean="0">
              <a:solidFill>
                <a:srgbClr val="003300"/>
              </a:solidFill>
              <a:latin typeface="微软雅黑" pitchFamily="34" charset="-122"/>
              <a:ea typeface="微软雅黑" pitchFamily="34" charset="-122"/>
            </a:endParaRPr>
          </a:p>
        </p:txBody>
      </p:sp>
      <p:sp>
        <p:nvSpPr>
          <p:cNvPr id="8" name="圆角矩形 7"/>
          <p:cNvSpPr/>
          <p:nvPr/>
        </p:nvSpPr>
        <p:spPr>
          <a:xfrm>
            <a:off x="1906588" y="1155410"/>
            <a:ext cx="6661150" cy="693747"/>
          </a:xfrm>
          <a:prstGeom prst="roundRect">
            <a:avLst/>
          </a:prstGeom>
          <a:solidFill>
            <a:srgbClr val="003300">
              <a:alpha val="60000"/>
            </a:srgbClr>
          </a:solidFill>
          <a:ln w="190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smtClean="0">
                <a:solidFill>
                  <a:schemeClr val="bg2">
                    <a:lumMod val="90000"/>
                  </a:schemeClr>
                </a:solidFill>
                <a:latin typeface="微软雅黑" pitchFamily="34" charset="-122"/>
                <a:ea typeface="微软雅黑" pitchFamily="34" charset="-122"/>
              </a:rPr>
              <a:t>消费者更多的以休闲的心态出游，要求提供相关的休闲设施</a:t>
            </a:r>
            <a:endParaRPr lang="zh-CN" altLang="en-US" sz="1800" dirty="0">
              <a:solidFill>
                <a:schemeClr val="bg2">
                  <a:lumMod val="90000"/>
                </a:schemeClr>
              </a:solidFill>
            </a:endParaRPr>
          </a:p>
        </p:txBody>
      </p:sp>
      <p:sp>
        <p:nvSpPr>
          <p:cNvPr id="9" name="圆角矩形 8"/>
          <p:cNvSpPr/>
          <p:nvPr/>
        </p:nvSpPr>
        <p:spPr>
          <a:xfrm>
            <a:off x="539750" y="1923236"/>
            <a:ext cx="8027987" cy="694800"/>
          </a:xfrm>
          <a:prstGeom prst="roundRect">
            <a:avLst/>
          </a:prstGeom>
          <a:solidFill>
            <a:srgbClr val="003300">
              <a:alpha val="20000"/>
            </a:srgbClr>
          </a:solidFill>
          <a:ln w="19050">
            <a:solidFill>
              <a:srgbClr val="003300"/>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01700">
              <a:lnSpc>
                <a:spcPts val="2200"/>
              </a:lnSpc>
            </a:pPr>
            <a:endParaRPr lang="en-US" altLang="zh-CN" sz="1600" dirty="0" smtClean="0">
              <a:solidFill>
                <a:srgbClr val="003300"/>
              </a:solidFill>
              <a:latin typeface="微软雅黑" pitchFamily="34" charset="-122"/>
              <a:ea typeface="微软雅黑" pitchFamily="34" charset="-122"/>
            </a:endParaRPr>
          </a:p>
        </p:txBody>
      </p:sp>
      <p:sp>
        <p:nvSpPr>
          <p:cNvPr id="10" name="矩形 9"/>
          <p:cNvSpPr/>
          <p:nvPr/>
        </p:nvSpPr>
        <p:spPr>
          <a:xfrm>
            <a:off x="539751" y="2073012"/>
            <a:ext cx="1366838" cy="397353"/>
          </a:xfrm>
          <a:prstGeom prst="rect">
            <a:avLst/>
          </a:prstGeom>
          <a:effectLst>
            <a:outerShdw blurRad="50800" dist="38100" dir="5400000" algn="t" rotWithShape="0">
              <a:prstClr val="black">
                <a:alpha val="20000"/>
              </a:prstClr>
            </a:outerShdw>
          </a:effectLst>
        </p:spPr>
        <p:txBody>
          <a:bodyPr wrap="square">
            <a:spAutoFit/>
          </a:bodyPr>
          <a:lstStyle/>
          <a:p>
            <a:pPr marL="363538" lvl="0" indent="-363538" algn="dist">
              <a:lnSpc>
                <a:spcPts val="2600"/>
              </a:lnSpc>
              <a:spcBef>
                <a:spcPts val="400"/>
              </a:spcBef>
              <a:spcAft>
                <a:spcPts val="400"/>
              </a:spcAft>
              <a:defRPr/>
            </a:pPr>
            <a:r>
              <a:rPr lang="zh-CN" altLang="en-US" sz="1800" b="1" dirty="0" smtClean="0">
                <a:solidFill>
                  <a:srgbClr val="003300"/>
                </a:solidFill>
                <a:latin typeface="微软雅黑" pitchFamily="34" charset="-122"/>
                <a:ea typeface="微软雅黑" pitchFamily="34" charset="-122"/>
              </a:rPr>
              <a:t>重复消费性</a:t>
            </a:r>
            <a:endParaRPr lang="en-US" altLang="zh-CN" sz="1800" b="1" dirty="0" smtClean="0">
              <a:solidFill>
                <a:srgbClr val="003300"/>
              </a:solidFill>
              <a:latin typeface="微软雅黑" pitchFamily="34" charset="-122"/>
              <a:ea typeface="微软雅黑" pitchFamily="34" charset="-122"/>
            </a:endParaRPr>
          </a:p>
        </p:txBody>
      </p:sp>
      <p:sp>
        <p:nvSpPr>
          <p:cNvPr id="11" name="圆角矩形 10"/>
          <p:cNvSpPr/>
          <p:nvPr/>
        </p:nvSpPr>
        <p:spPr>
          <a:xfrm>
            <a:off x="1906588" y="1923236"/>
            <a:ext cx="6661150" cy="693747"/>
          </a:xfrm>
          <a:prstGeom prst="roundRect">
            <a:avLst/>
          </a:prstGeom>
          <a:solidFill>
            <a:srgbClr val="003300">
              <a:alpha val="60000"/>
            </a:srgbClr>
          </a:solidFill>
          <a:ln w="190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smtClean="0">
                <a:solidFill>
                  <a:schemeClr val="bg2">
                    <a:lumMod val="90000"/>
                  </a:schemeClr>
                </a:solidFill>
                <a:latin typeface="微软雅黑" pitchFamily="34" charset="-122"/>
                <a:ea typeface="微软雅黑" pitchFamily="34" charset="-122"/>
              </a:rPr>
              <a:t>要求目的地较好的提供生活用品及设施</a:t>
            </a:r>
            <a:endParaRPr lang="zh-CN" altLang="en-US" sz="1800" dirty="0">
              <a:solidFill>
                <a:schemeClr val="bg2">
                  <a:lumMod val="90000"/>
                </a:schemeClr>
              </a:solidFill>
            </a:endParaRPr>
          </a:p>
        </p:txBody>
      </p:sp>
      <p:sp>
        <p:nvSpPr>
          <p:cNvPr id="12" name="圆角矩形 11"/>
          <p:cNvSpPr/>
          <p:nvPr/>
        </p:nvSpPr>
        <p:spPr>
          <a:xfrm>
            <a:off x="539749" y="2690009"/>
            <a:ext cx="8027987" cy="694800"/>
          </a:xfrm>
          <a:prstGeom prst="roundRect">
            <a:avLst/>
          </a:prstGeom>
          <a:solidFill>
            <a:srgbClr val="003300">
              <a:alpha val="20000"/>
            </a:srgbClr>
          </a:solidFill>
          <a:ln w="19050">
            <a:solidFill>
              <a:srgbClr val="003300"/>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01700">
              <a:lnSpc>
                <a:spcPts val="2200"/>
              </a:lnSpc>
            </a:pPr>
            <a:endParaRPr lang="en-US" altLang="zh-CN" sz="1600" dirty="0" smtClean="0">
              <a:solidFill>
                <a:srgbClr val="003300"/>
              </a:solidFill>
              <a:latin typeface="微软雅黑" pitchFamily="34" charset="-122"/>
              <a:ea typeface="微软雅黑" pitchFamily="34" charset="-122"/>
            </a:endParaRPr>
          </a:p>
        </p:txBody>
      </p:sp>
      <p:sp>
        <p:nvSpPr>
          <p:cNvPr id="13" name="矩形 12"/>
          <p:cNvSpPr/>
          <p:nvPr/>
        </p:nvSpPr>
        <p:spPr>
          <a:xfrm>
            <a:off x="539749" y="2690009"/>
            <a:ext cx="1358062" cy="707886"/>
          </a:xfrm>
          <a:prstGeom prst="rect">
            <a:avLst/>
          </a:prstGeom>
          <a:effectLst>
            <a:outerShdw blurRad="50800" dist="38100" dir="5400000" algn="t" rotWithShape="0">
              <a:prstClr val="black">
                <a:alpha val="20000"/>
              </a:prstClr>
            </a:outerShdw>
          </a:effectLst>
        </p:spPr>
        <p:txBody>
          <a:bodyPr wrap="square">
            <a:spAutoFit/>
          </a:bodyPr>
          <a:lstStyle/>
          <a:p>
            <a:pPr marL="363538" lvl="0" indent="-363538" algn="dist">
              <a:lnSpc>
                <a:spcPts val="2400"/>
              </a:lnSpc>
              <a:spcBef>
                <a:spcPts val="0"/>
              </a:spcBef>
              <a:spcAft>
                <a:spcPts val="0"/>
              </a:spcAft>
              <a:defRPr/>
            </a:pPr>
            <a:r>
              <a:rPr lang="zh-CN" altLang="en-US" sz="1800" b="1" dirty="0" smtClean="0">
                <a:solidFill>
                  <a:srgbClr val="003300"/>
                </a:solidFill>
                <a:latin typeface="微软雅黑" pitchFamily="34" charset="-122"/>
                <a:ea typeface="微软雅黑" pitchFamily="34" charset="-122"/>
              </a:rPr>
              <a:t>客源市场</a:t>
            </a:r>
            <a:endParaRPr lang="en-US" altLang="zh-CN" sz="1800" b="1" dirty="0" smtClean="0">
              <a:solidFill>
                <a:srgbClr val="003300"/>
              </a:solidFill>
              <a:latin typeface="微软雅黑" pitchFamily="34" charset="-122"/>
              <a:ea typeface="微软雅黑" pitchFamily="34" charset="-122"/>
            </a:endParaRPr>
          </a:p>
          <a:p>
            <a:pPr marL="363538" lvl="0" indent="-363538" algn="dist">
              <a:lnSpc>
                <a:spcPts val="2400"/>
              </a:lnSpc>
              <a:spcBef>
                <a:spcPts val="0"/>
              </a:spcBef>
              <a:spcAft>
                <a:spcPts val="0"/>
              </a:spcAft>
              <a:defRPr/>
            </a:pPr>
            <a:r>
              <a:rPr lang="zh-CN" altLang="en-US" sz="1800" b="1" dirty="0" smtClean="0">
                <a:solidFill>
                  <a:srgbClr val="003300"/>
                </a:solidFill>
                <a:latin typeface="微软雅黑" pitchFamily="34" charset="-122"/>
                <a:ea typeface="微软雅黑" pitchFamily="34" charset="-122"/>
              </a:rPr>
              <a:t>指向性</a:t>
            </a:r>
            <a:endParaRPr lang="en-US" altLang="zh-CN" sz="1800" b="1" dirty="0" smtClean="0">
              <a:solidFill>
                <a:srgbClr val="003300"/>
              </a:solidFill>
              <a:latin typeface="微软雅黑" pitchFamily="34" charset="-122"/>
              <a:ea typeface="微软雅黑" pitchFamily="34" charset="-122"/>
            </a:endParaRPr>
          </a:p>
        </p:txBody>
      </p:sp>
      <p:sp>
        <p:nvSpPr>
          <p:cNvPr id="14" name="圆角矩形 13"/>
          <p:cNvSpPr/>
          <p:nvPr/>
        </p:nvSpPr>
        <p:spPr>
          <a:xfrm>
            <a:off x="1906587" y="2690009"/>
            <a:ext cx="6661150" cy="693747"/>
          </a:xfrm>
          <a:prstGeom prst="roundRect">
            <a:avLst/>
          </a:prstGeom>
          <a:solidFill>
            <a:srgbClr val="003300">
              <a:alpha val="60000"/>
            </a:srgbClr>
          </a:solidFill>
          <a:ln w="190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smtClean="0">
                <a:solidFill>
                  <a:schemeClr val="bg2">
                    <a:lumMod val="90000"/>
                  </a:schemeClr>
                </a:solidFill>
                <a:latin typeface="微软雅黑" pitchFamily="34" charset="-122"/>
                <a:ea typeface="微软雅黑" pitchFamily="34" charset="-122"/>
              </a:rPr>
              <a:t>要求目的地生活配套较高，否则城市居民难以适应</a:t>
            </a:r>
            <a:endParaRPr lang="zh-CN" altLang="en-US" sz="1800" dirty="0">
              <a:solidFill>
                <a:schemeClr val="bg2">
                  <a:lumMod val="90000"/>
                </a:schemeClr>
              </a:solidFill>
            </a:endParaRPr>
          </a:p>
        </p:txBody>
      </p:sp>
      <p:sp>
        <p:nvSpPr>
          <p:cNvPr id="18" name="圆角矩形 17"/>
          <p:cNvSpPr/>
          <p:nvPr/>
        </p:nvSpPr>
        <p:spPr>
          <a:xfrm>
            <a:off x="539750" y="3493295"/>
            <a:ext cx="8027988" cy="1789137"/>
          </a:xfrm>
          <a:prstGeom prst="roundRect">
            <a:avLst>
              <a:gd name="adj" fmla="val 8555"/>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C5F123"/>
                </a:solidFill>
                <a:latin typeface="微软雅黑" pitchFamily="34" charset="-122"/>
                <a:ea typeface="微软雅黑" pitchFamily="34" charset="-122"/>
              </a:rPr>
              <a:t>结论</a:t>
            </a:r>
            <a:r>
              <a:rPr lang="en-US" altLang="zh-CN" b="1" dirty="0" smtClean="0">
                <a:solidFill>
                  <a:srgbClr val="C5F123"/>
                </a:solidFill>
                <a:latin typeface="微软雅黑" pitchFamily="34" charset="-122"/>
                <a:ea typeface="微软雅黑" pitchFamily="34" charset="-122"/>
              </a:rPr>
              <a:t>b</a:t>
            </a:r>
            <a:r>
              <a:rPr lang="zh-CN" altLang="en-US" b="1" dirty="0" smtClean="0">
                <a:solidFill>
                  <a:srgbClr val="C5F123"/>
                </a:solidFill>
                <a:latin typeface="微软雅黑" pitchFamily="34" charset="-122"/>
                <a:ea typeface="微软雅黑" pitchFamily="34" charset="-122"/>
              </a:rPr>
              <a:t>：</a:t>
            </a:r>
            <a:endParaRPr lang="en-US" altLang="zh-CN" b="1" dirty="0" smtClean="0">
              <a:solidFill>
                <a:srgbClr val="C5F123"/>
              </a:solidFill>
              <a:latin typeface="微软雅黑" pitchFamily="34" charset="-122"/>
              <a:ea typeface="微软雅黑" pitchFamily="34" charset="-122"/>
            </a:endParaRPr>
          </a:p>
          <a:p>
            <a:r>
              <a:rPr lang="zh-CN" altLang="en-US" b="1" dirty="0" smtClean="0">
                <a:solidFill>
                  <a:srgbClr val="C5F123"/>
                </a:solidFill>
                <a:latin typeface="微软雅黑" pitchFamily="34" charset="-122"/>
                <a:ea typeface="微软雅黑" pitchFamily="34" charset="-122"/>
              </a:rPr>
              <a:t>环城游憩带的消费特征决定了</a:t>
            </a:r>
            <a:r>
              <a:rPr lang="en-US" altLang="zh-CN" b="1" dirty="0" smtClean="0">
                <a:solidFill>
                  <a:srgbClr val="C5F123"/>
                </a:solidFill>
                <a:latin typeface="微软雅黑" pitchFamily="34" charset="-122"/>
                <a:ea typeface="微软雅黑" pitchFamily="34" charset="-122"/>
              </a:rPr>
              <a:t>——</a:t>
            </a:r>
            <a:r>
              <a:rPr lang="zh-CN" altLang="en-US" b="1" dirty="0" smtClean="0">
                <a:solidFill>
                  <a:srgbClr val="C5F123"/>
                </a:solidFill>
                <a:latin typeface="微软雅黑" pitchFamily="34" charset="-122"/>
                <a:ea typeface="微软雅黑" pitchFamily="34" charset="-122"/>
              </a:rPr>
              <a:t>消费者倾向生活用品及配套设施供应较好的目的地。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lide(from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lide(from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slide(fromBottom)">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87338" y="863600"/>
            <a:ext cx="9864725" cy="401638"/>
          </a:xfrm>
          <a:prstGeom prst="rect">
            <a:avLst/>
          </a:prstGeom>
          <a:noFill/>
          <a:effectLst>
            <a:outerShdw blurRad="50800" dist="38100" dir="5400000" algn="t" rotWithShape="0">
              <a:prstClr val="black">
                <a:alpha val="20000"/>
              </a:prstClr>
            </a:outerShdw>
          </a:effectLst>
        </p:spPr>
        <p:txBody>
          <a:bodyPr>
            <a:spAutoFit/>
          </a:bodyPr>
          <a:lstStyle/>
          <a:p>
            <a:pPr algn="ctr" fontAlgn="auto">
              <a:spcBef>
                <a:spcPts val="0"/>
              </a:spcBef>
              <a:spcAft>
                <a:spcPts val="0"/>
              </a:spcAft>
              <a:defRPr/>
            </a:pPr>
            <a:r>
              <a:rPr lang="zh-CN" altLang="en-US" sz="2000" b="1" dirty="0">
                <a:latin typeface="+mn-lt"/>
                <a:ea typeface="+mn-ea"/>
              </a:rPr>
              <a:t>全国旅游消费结构百分比对照表</a:t>
            </a:r>
          </a:p>
        </p:txBody>
      </p:sp>
      <p:sp>
        <p:nvSpPr>
          <p:cNvPr id="27650" name="TextBox 6"/>
          <p:cNvSpPr txBox="1">
            <a:spLocks noChangeArrowheads="1"/>
          </p:cNvSpPr>
          <p:nvPr/>
        </p:nvSpPr>
        <p:spPr bwMode="auto">
          <a:xfrm>
            <a:off x="6827838" y="4244975"/>
            <a:ext cx="3130550" cy="307975"/>
          </a:xfrm>
          <a:prstGeom prst="rect">
            <a:avLst/>
          </a:prstGeom>
          <a:noFill/>
          <a:ln w="9525">
            <a:noFill/>
            <a:miter lim="800000"/>
            <a:headEnd/>
            <a:tailEnd/>
          </a:ln>
        </p:spPr>
        <p:txBody>
          <a:bodyPr>
            <a:spAutoFit/>
          </a:bodyPr>
          <a:lstStyle/>
          <a:p>
            <a:pPr algn="r"/>
            <a:r>
              <a:rPr lang="zh-CN" altLang="en-US" sz="1400" b="1">
                <a:solidFill>
                  <a:srgbClr val="003300"/>
                </a:solidFill>
                <a:ea typeface="微软雅黑" pitchFamily="34" charset="-122"/>
              </a:rPr>
              <a:t>数据来源中国知青网，</a:t>
            </a:r>
            <a:r>
              <a:rPr lang="en-US" altLang="zh-CN" sz="1400" b="1">
                <a:solidFill>
                  <a:srgbClr val="003300"/>
                </a:solidFill>
                <a:ea typeface="微软雅黑" pitchFamily="34" charset="-122"/>
              </a:rPr>
              <a:t>2010</a:t>
            </a:r>
            <a:endParaRPr lang="zh-CN" altLang="en-US" sz="1400" b="1">
              <a:solidFill>
                <a:srgbClr val="003300"/>
              </a:solidFill>
              <a:ea typeface="微软雅黑" pitchFamily="34" charset="-122"/>
            </a:endParaRPr>
          </a:p>
        </p:txBody>
      </p:sp>
      <p:graphicFrame>
        <p:nvGraphicFramePr>
          <p:cNvPr id="8" name="图表 7"/>
          <p:cNvGraphicFramePr>
            <a:graphicFrameLocks/>
          </p:cNvGraphicFramePr>
          <p:nvPr/>
        </p:nvGraphicFramePr>
        <p:xfrm>
          <a:off x="363538" y="1871663"/>
          <a:ext cx="4679950" cy="24177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p:cNvGraphicFramePr>
            <a:graphicFrameLocks/>
          </p:cNvGraphicFramePr>
          <p:nvPr/>
        </p:nvGraphicFramePr>
        <p:xfrm>
          <a:off x="4787900" y="1863725"/>
          <a:ext cx="5434013" cy="2419350"/>
        </p:xfrm>
        <a:graphic>
          <a:graphicData uri="http://schemas.openxmlformats.org/drawingml/2006/chart">
            <c:chart xmlns:c="http://schemas.openxmlformats.org/drawingml/2006/chart" xmlns:r="http://schemas.openxmlformats.org/officeDocument/2006/relationships" r:id="rId4"/>
          </a:graphicData>
        </a:graphic>
      </p:graphicFrame>
      <p:sp>
        <p:nvSpPr>
          <p:cNvPr id="27653" name="TextBox 10"/>
          <p:cNvSpPr txBox="1">
            <a:spLocks noChangeArrowheads="1"/>
          </p:cNvSpPr>
          <p:nvPr/>
        </p:nvSpPr>
        <p:spPr bwMode="auto">
          <a:xfrm>
            <a:off x="765175" y="1593850"/>
            <a:ext cx="701675" cy="369888"/>
          </a:xfrm>
          <a:prstGeom prst="rect">
            <a:avLst/>
          </a:prstGeom>
          <a:solidFill>
            <a:srgbClr val="003300"/>
          </a:solidFill>
          <a:ln w="9525">
            <a:noFill/>
            <a:miter lim="800000"/>
            <a:headEnd/>
            <a:tailEnd/>
          </a:ln>
        </p:spPr>
        <p:txBody>
          <a:bodyPr>
            <a:spAutoFit/>
          </a:bodyPr>
          <a:lstStyle/>
          <a:p>
            <a:pPr algn="dist"/>
            <a:r>
              <a:rPr lang="zh-CN" altLang="en-US" sz="1800" b="1">
                <a:solidFill>
                  <a:schemeClr val="bg2"/>
                </a:solidFill>
                <a:latin typeface="Verdana" pitchFamily="34" charset="0"/>
                <a:ea typeface="微软雅黑" pitchFamily="34" charset="-122"/>
              </a:rPr>
              <a:t>城市</a:t>
            </a:r>
          </a:p>
        </p:txBody>
      </p:sp>
      <p:sp>
        <p:nvSpPr>
          <p:cNvPr id="27654" name="TextBox 11"/>
          <p:cNvSpPr txBox="1">
            <a:spLocks noChangeArrowheads="1"/>
          </p:cNvSpPr>
          <p:nvPr/>
        </p:nvSpPr>
        <p:spPr bwMode="auto">
          <a:xfrm>
            <a:off x="5219700" y="1593850"/>
            <a:ext cx="700088" cy="369888"/>
          </a:xfrm>
          <a:prstGeom prst="rect">
            <a:avLst/>
          </a:prstGeom>
          <a:solidFill>
            <a:srgbClr val="003300"/>
          </a:solidFill>
          <a:ln w="9525">
            <a:noFill/>
            <a:miter lim="800000"/>
            <a:headEnd/>
            <a:tailEnd/>
          </a:ln>
        </p:spPr>
        <p:txBody>
          <a:bodyPr>
            <a:spAutoFit/>
          </a:bodyPr>
          <a:lstStyle/>
          <a:p>
            <a:pPr algn="dist"/>
            <a:r>
              <a:rPr lang="zh-CN" altLang="en-US" sz="1800" b="1">
                <a:solidFill>
                  <a:schemeClr val="bg2"/>
                </a:solidFill>
                <a:latin typeface="Verdana" pitchFamily="34" charset="0"/>
                <a:ea typeface="微软雅黑" pitchFamily="34" charset="-122"/>
              </a:rPr>
              <a:t>农村</a:t>
            </a:r>
          </a:p>
        </p:txBody>
      </p:sp>
      <p:sp>
        <p:nvSpPr>
          <p:cNvPr id="6" name="TextBox 5"/>
          <p:cNvSpPr txBox="1">
            <a:spLocks noChangeArrowheads="1"/>
          </p:cNvSpPr>
          <p:nvPr/>
        </p:nvSpPr>
        <p:spPr bwMode="auto">
          <a:xfrm>
            <a:off x="-1588" y="4515659"/>
            <a:ext cx="10442576" cy="2323713"/>
          </a:xfrm>
          <a:prstGeom prst="rect">
            <a:avLst/>
          </a:prstGeom>
          <a:solidFill>
            <a:srgbClr val="003300">
              <a:alpha val="79999"/>
            </a:srgbClr>
          </a:solidFill>
          <a:ln w="9525">
            <a:solidFill>
              <a:srgbClr val="000000">
                <a:alpha val="30196"/>
              </a:srgbClr>
            </a:solidFill>
            <a:miter lim="800000"/>
            <a:headEnd/>
            <a:tailEnd/>
          </a:ln>
        </p:spPr>
        <p:txBody>
          <a:bodyPr>
            <a:spAutoFit/>
          </a:bodyPr>
          <a:lstStyle/>
          <a:p>
            <a:pPr marL="633413">
              <a:lnSpc>
                <a:spcPts val="2000"/>
              </a:lnSpc>
            </a:pPr>
            <a:endParaRPr lang="en-US" altLang="zh-CN" sz="1600" b="1" dirty="0">
              <a:solidFill>
                <a:schemeClr val="bg2"/>
              </a:solidFill>
              <a:latin typeface="Verdana" pitchFamily="34" charset="0"/>
              <a:ea typeface="微软雅黑" pitchFamily="34" charset="-122"/>
            </a:endParaRPr>
          </a:p>
          <a:p>
            <a:pPr marL="633413">
              <a:lnSpc>
                <a:spcPts val="2000"/>
              </a:lnSpc>
            </a:pPr>
            <a:endParaRPr lang="en-US" altLang="zh-CN" sz="1600" b="1" dirty="0">
              <a:solidFill>
                <a:schemeClr val="bg2"/>
              </a:solidFill>
              <a:latin typeface="Verdana" pitchFamily="34" charset="0"/>
              <a:ea typeface="微软雅黑" pitchFamily="34" charset="-122"/>
            </a:endParaRPr>
          </a:p>
          <a:p>
            <a:pPr marL="633413">
              <a:lnSpc>
                <a:spcPts val="3600"/>
              </a:lnSpc>
            </a:pPr>
            <a:r>
              <a:rPr lang="zh-CN" altLang="en-US" b="1" dirty="0">
                <a:solidFill>
                  <a:schemeClr val="bg2"/>
                </a:solidFill>
                <a:latin typeface="Verdana" pitchFamily="34" charset="0"/>
                <a:ea typeface="微软雅黑" pitchFamily="34" charset="-122"/>
              </a:rPr>
              <a:t>我们发现 </a:t>
            </a:r>
            <a:endParaRPr lang="en-US" altLang="zh-CN" b="1" dirty="0">
              <a:solidFill>
                <a:schemeClr val="bg2"/>
              </a:solidFill>
              <a:latin typeface="Verdana" pitchFamily="34" charset="0"/>
              <a:ea typeface="微软雅黑" pitchFamily="34" charset="-122"/>
            </a:endParaRPr>
          </a:p>
          <a:p>
            <a:pPr marL="633413">
              <a:lnSpc>
                <a:spcPts val="3000"/>
              </a:lnSpc>
            </a:pPr>
            <a:r>
              <a:rPr lang="zh-CN" altLang="en-US" sz="1800" b="1" dirty="0">
                <a:solidFill>
                  <a:schemeClr val="bg2"/>
                </a:solidFill>
                <a:latin typeface="Verdana" pitchFamily="34" charset="0"/>
                <a:ea typeface="微软雅黑" pitchFamily="34" charset="-122"/>
              </a:rPr>
              <a:t>诸如旅游住宿、饮食、交通游览等方面的基本消费比例呈下降趋势，而旅游购物、其他等非</a:t>
            </a:r>
            <a:endParaRPr lang="en-US" altLang="zh-CN" sz="1800" b="1" dirty="0">
              <a:solidFill>
                <a:schemeClr val="bg2"/>
              </a:solidFill>
              <a:latin typeface="Verdana" pitchFamily="34" charset="0"/>
              <a:ea typeface="微软雅黑" pitchFamily="34" charset="-122"/>
            </a:endParaRPr>
          </a:p>
          <a:p>
            <a:pPr marL="633413">
              <a:lnSpc>
                <a:spcPts val="2800"/>
              </a:lnSpc>
            </a:pPr>
            <a:r>
              <a:rPr lang="zh-CN" altLang="en-US" sz="1800" b="1" dirty="0">
                <a:solidFill>
                  <a:schemeClr val="bg2"/>
                </a:solidFill>
                <a:latin typeface="Verdana" pitchFamily="34" charset="0"/>
                <a:ea typeface="微软雅黑" pitchFamily="34" charset="-122"/>
              </a:rPr>
              <a:t>基本消费上升明显。</a:t>
            </a:r>
            <a:endParaRPr lang="en-US" altLang="zh-CN" sz="1800" b="1" dirty="0">
              <a:solidFill>
                <a:schemeClr val="bg2"/>
              </a:solidFill>
              <a:latin typeface="Verdana" pitchFamily="34" charset="0"/>
              <a:ea typeface="微软雅黑" pitchFamily="34" charset="-122"/>
            </a:endParaRPr>
          </a:p>
          <a:p>
            <a:pPr marL="633413">
              <a:lnSpc>
                <a:spcPts val="2000"/>
              </a:lnSpc>
            </a:pPr>
            <a:endParaRPr lang="en-US" altLang="zh-CN" sz="1600" b="1" dirty="0">
              <a:solidFill>
                <a:schemeClr val="bg2"/>
              </a:solidFill>
              <a:latin typeface="Verdana" pitchFamily="34" charset="0"/>
              <a:ea typeface="微软雅黑" pitchFamily="34" charset="-122"/>
            </a:endParaRPr>
          </a:p>
          <a:p>
            <a:pPr marL="633413">
              <a:lnSpc>
                <a:spcPts val="2000"/>
              </a:lnSpc>
            </a:pPr>
            <a:endParaRPr lang="zh-CN" altLang="en-US" sz="1600" b="1" dirty="0">
              <a:solidFill>
                <a:schemeClr val="bg2"/>
              </a:solidFill>
              <a:latin typeface="Verdana" pitchFamily="34" charset="0"/>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lide(fromBottom)">
                                      <p:cBhvr>
                                        <p:cTn id="11" dur="500"/>
                                        <p:tgtEl>
                                          <p:spTgt spid="9"/>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lide(fromBottom)">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a:graphicFrameLocks/>
          </p:cNvGraphicFramePr>
          <p:nvPr/>
        </p:nvGraphicFramePr>
        <p:xfrm>
          <a:off x="1704975" y="1374775"/>
          <a:ext cx="7029450" cy="299561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87338" y="865188"/>
            <a:ext cx="9864725" cy="400050"/>
          </a:xfrm>
          <a:prstGeom prst="rect">
            <a:avLst/>
          </a:prstGeom>
          <a:noFill/>
          <a:effectLst>
            <a:outerShdw blurRad="50800" dist="38100" dir="5400000" algn="t" rotWithShape="0">
              <a:prstClr val="black">
                <a:alpha val="20000"/>
              </a:prstClr>
            </a:outerShdw>
          </a:effectLst>
        </p:spPr>
        <p:txBody>
          <a:bodyPr>
            <a:spAutoFit/>
          </a:bodyPr>
          <a:lstStyle/>
          <a:p>
            <a:pPr algn="ctr" fontAlgn="auto">
              <a:spcBef>
                <a:spcPts val="0"/>
              </a:spcBef>
              <a:spcAft>
                <a:spcPts val="0"/>
              </a:spcAft>
              <a:defRPr/>
            </a:pPr>
            <a:r>
              <a:rPr lang="zh-CN" altLang="en-US" sz="2000" b="1" dirty="0">
                <a:latin typeface="+mn-lt"/>
                <a:ea typeface="+mn-ea"/>
              </a:rPr>
              <a:t>江浙旅游消费构成百分比列表</a:t>
            </a:r>
          </a:p>
        </p:txBody>
      </p:sp>
      <p:sp>
        <p:nvSpPr>
          <p:cNvPr id="6" name="TextBox 5"/>
          <p:cNvSpPr txBox="1">
            <a:spLocks noChangeArrowheads="1"/>
          </p:cNvSpPr>
          <p:nvPr/>
        </p:nvSpPr>
        <p:spPr bwMode="auto">
          <a:xfrm>
            <a:off x="-1588" y="4333094"/>
            <a:ext cx="10442576" cy="2168525"/>
          </a:xfrm>
          <a:prstGeom prst="rect">
            <a:avLst/>
          </a:prstGeom>
          <a:solidFill>
            <a:srgbClr val="003300">
              <a:alpha val="79999"/>
            </a:srgbClr>
          </a:solidFill>
          <a:ln w="9525">
            <a:solidFill>
              <a:srgbClr val="000000">
                <a:alpha val="30196"/>
              </a:srgbClr>
            </a:solidFill>
            <a:miter lim="800000"/>
            <a:headEnd/>
            <a:tailEnd/>
          </a:ln>
        </p:spPr>
        <p:txBody>
          <a:bodyPr>
            <a:spAutoFit/>
          </a:bodyPr>
          <a:lstStyle/>
          <a:p>
            <a:pPr marL="633413">
              <a:lnSpc>
                <a:spcPts val="2000"/>
              </a:lnSpc>
            </a:pPr>
            <a:endParaRPr lang="en-US" altLang="zh-CN" sz="1600" b="1" dirty="0">
              <a:solidFill>
                <a:schemeClr val="bg2"/>
              </a:solidFill>
              <a:latin typeface="Verdana" pitchFamily="34" charset="0"/>
              <a:ea typeface="微软雅黑" pitchFamily="34" charset="-122"/>
            </a:endParaRPr>
          </a:p>
          <a:p>
            <a:pPr marL="633413">
              <a:lnSpc>
                <a:spcPts val="2000"/>
              </a:lnSpc>
            </a:pPr>
            <a:endParaRPr lang="en-US" altLang="zh-CN" sz="1600" b="1" dirty="0">
              <a:solidFill>
                <a:schemeClr val="bg2"/>
              </a:solidFill>
              <a:latin typeface="Verdana" pitchFamily="34" charset="0"/>
              <a:ea typeface="微软雅黑" pitchFamily="34" charset="-122"/>
            </a:endParaRPr>
          </a:p>
          <a:p>
            <a:pPr marL="633413">
              <a:lnSpc>
                <a:spcPts val="3000"/>
              </a:lnSpc>
            </a:pPr>
            <a:r>
              <a:rPr lang="zh-CN" altLang="en-US" sz="1800" b="1" dirty="0">
                <a:solidFill>
                  <a:schemeClr val="bg2"/>
                </a:solidFill>
                <a:latin typeface="Verdana" pitchFamily="34" charset="0"/>
                <a:ea typeface="微软雅黑" pitchFamily="34" charset="-122"/>
              </a:rPr>
              <a:t>对比长三角省份可发现，其非基本消费比例更为突出，作为中国最佳经济圈的长三角省市</a:t>
            </a:r>
            <a:endParaRPr lang="en-US" altLang="zh-CN" sz="1800" b="1" dirty="0">
              <a:solidFill>
                <a:schemeClr val="bg2"/>
              </a:solidFill>
              <a:latin typeface="Verdana" pitchFamily="34" charset="0"/>
              <a:ea typeface="微软雅黑" pitchFamily="34" charset="-122"/>
            </a:endParaRPr>
          </a:p>
          <a:p>
            <a:pPr marL="633413">
              <a:lnSpc>
                <a:spcPts val="3000"/>
              </a:lnSpc>
            </a:pPr>
            <a:r>
              <a:rPr lang="zh-CN" altLang="en-US" sz="1800" b="1" dirty="0">
                <a:solidFill>
                  <a:schemeClr val="bg2"/>
                </a:solidFill>
                <a:latin typeface="Verdana" pitchFamily="34" charset="0"/>
                <a:ea typeface="微软雅黑" pitchFamily="34" charset="-122"/>
              </a:rPr>
              <a:t>表现正指示了中国旅游消费的发展趋势。即</a:t>
            </a:r>
            <a:r>
              <a:rPr lang="zh-CN" altLang="en-US" b="1" dirty="0">
                <a:solidFill>
                  <a:schemeClr val="bg2"/>
                </a:solidFill>
                <a:latin typeface="Verdana" pitchFamily="34" charset="0"/>
                <a:ea typeface="微软雅黑" pitchFamily="34" charset="-122"/>
              </a:rPr>
              <a:t>旅游消费正越来越多的分布在诸如</a:t>
            </a:r>
            <a:endParaRPr lang="en-US" altLang="zh-CN" b="1" dirty="0">
              <a:solidFill>
                <a:schemeClr val="bg2"/>
              </a:solidFill>
              <a:latin typeface="Verdana" pitchFamily="34" charset="0"/>
              <a:ea typeface="微软雅黑" pitchFamily="34" charset="-122"/>
            </a:endParaRPr>
          </a:p>
          <a:p>
            <a:pPr marL="633413">
              <a:lnSpc>
                <a:spcPts val="3200"/>
              </a:lnSpc>
            </a:pPr>
            <a:r>
              <a:rPr lang="zh-CN" altLang="en-US" b="1" dirty="0">
                <a:solidFill>
                  <a:schemeClr val="bg2"/>
                </a:solidFill>
                <a:latin typeface="Verdana" pitchFamily="34" charset="0"/>
                <a:ea typeface="微软雅黑" pitchFamily="34" charset="-122"/>
              </a:rPr>
              <a:t>文娱、购物等非基本消费。</a:t>
            </a:r>
            <a:endParaRPr lang="en-US" altLang="zh-CN" b="1" dirty="0">
              <a:solidFill>
                <a:schemeClr val="bg2"/>
              </a:solidFill>
              <a:latin typeface="Verdana" pitchFamily="34" charset="0"/>
              <a:ea typeface="微软雅黑" pitchFamily="34" charset="-122"/>
            </a:endParaRPr>
          </a:p>
          <a:p>
            <a:pPr marL="633413">
              <a:lnSpc>
                <a:spcPts val="1500"/>
              </a:lnSpc>
            </a:pPr>
            <a:endParaRPr lang="en-US" altLang="zh-CN" sz="1600" b="1" dirty="0">
              <a:solidFill>
                <a:schemeClr val="bg2"/>
              </a:solidFill>
              <a:latin typeface="Verdana" pitchFamily="34" charset="0"/>
              <a:ea typeface="微软雅黑" pitchFamily="34" charset="-122"/>
            </a:endParaRPr>
          </a:p>
          <a:p>
            <a:pPr marL="633413">
              <a:lnSpc>
                <a:spcPts val="1500"/>
              </a:lnSpc>
            </a:pPr>
            <a:endParaRPr lang="zh-CN" altLang="en-US" sz="1600" b="1" dirty="0">
              <a:solidFill>
                <a:schemeClr val="bg2"/>
              </a:solidFill>
              <a:latin typeface="Verdana" pitchFamily="34" charset="0"/>
              <a:ea typeface="微软雅黑" pitchFamily="34" charset="-122"/>
            </a:endParaRPr>
          </a:p>
        </p:txBody>
      </p:sp>
      <p:sp>
        <p:nvSpPr>
          <p:cNvPr id="4" name="TextBox 3"/>
          <p:cNvSpPr txBox="1">
            <a:spLocks noChangeArrowheads="1"/>
          </p:cNvSpPr>
          <p:nvPr/>
        </p:nvSpPr>
        <p:spPr bwMode="auto">
          <a:xfrm>
            <a:off x="-1588" y="4479146"/>
            <a:ext cx="10442576" cy="1887696"/>
          </a:xfrm>
          <a:prstGeom prst="rect">
            <a:avLst/>
          </a:prstGeom>
          <a:solidFill>
            <a:srgbClr val="003300">
              <a:alpha val="89803"/>
            </a:srgbClr>
          </a:solidFill>
          <a:ln w="9525">
            <a:noFill/>
            <a:miter lim="800000"/>
            <a:headEnd/>
            <a:tailEnd/>
          </a:ln>
        </p:spPr>
        <p:txBody>
          <a:bodyPr>
            <a:spAutoFit/>
          </a:bodyPr>
          <a:lstStyle/>
          <a:p>
            <a:pPr algn="ctr">
              <a:lnSpc>
                <a:spcPts val="2800"/>
              </a:lnSpc>
            </a:pPr>
            <a:endParaRPr lang="en-US" altLang="zh-CN" sz="1800" b="1" dirty="0">
              <a:solidFill>
                <a:srgbClr val="C5F123"/>
              </a:solidFill>
              <a:latin typeface="Verdana" pitchFamily="34" charset="0"/>
              <a:ea typeface="微软雅黑" pitchFamily="34" charset="-122"/>
            </a:endParaRPr>
          </a:p>
          <a:p>
            <a:pPr algn="ctr">
              <a:lnSpc>
                <a:spcPts val="2800"/>
              </a:lnSpc>
            </a:pPr>
            <a:r>
              <a:rPr lang="zh-CN" altLang="en-US" b="1" dirty="0" smtClean="0">
                <a:solidFill>
                  <a:srgbClr val="C5F123"/>
                </a:solidFill>
                <a:latin typeface="Verdana" pitchFamily="34" charset="0"/>
                <a:ea typeface="微软雅黑" pitchFamily="34" charset="-122"/>
              </a:rPr>
              <a:t>结论</a:t>
            </a:r>
            <a:r>
              <a:rPr lang="en-US" altLang="zh-CN" b="1" dirty="0" smtClean="0">
                <a:solidFill>
                  <a:srgbClr val="C5F123"/>
                </a:solidFill>
                <a:latin typeface="Verdana" pitchFamily="34" charset="0"/>
                <a:ea typeface="微软雅黑" pitchFamily="34" charset="-122"/>
              </a:rPr>
              <a:t>c</a:t>
            </a:r>
          </a:p>
          <a:p>
            <a:pPr algn="ctr">
              <a:lnSpc>
                <a:spcPts val="2800"/>
              </a:lnSpc>
            </a:pPr>
            <a:r>
              <a:rPr lang="zh-CN" altLang="en-US" b="1" dirty="0" smtClean="0">
                <a:solidFill>
                  <a:srgbClr val="C5F123"/>
                </a:solidFill>
                <a:latin typeface="Verdana" pitchFamily="34" charset="0"/>
                <a:ea typeface="微软雅黑" pitchFamily="34" charset="-122"/>
              </a:rPr>
              <a:t>旅游过程中，游客用于满足文娱、购物等</a:t>
            </a:r>
            <a:endParaRPr lang="en-US" altLang="zh-CN" b="1" dirty="0" smtClean="0">
              <a:solidFill>
                <a:srgbClr val="C5F123"/>
              </a:solidFill>
              <a:latin typeface="Verdana" pitchFamily="34" charset="0"/>
              <a:ea typeface="微软雅黑" pitchFamily="34" charset="-122"/>
            </a:endParaRPr>
          </a:p>
          <a:p>
            <a:pPr algn="ctr">
              <a:lnSpc>
                <a:spcPts val="2800"/>
              </a:lnSpc>
            </a:pPr>
            <a:r>
              <a:rPr lang="zh-CN" altLang="en-US" b="1" dirty="0" smtClean="0">
                <a:solidFill>
                  <a:srgbClr val="C5F123"/>
                </a:solidFill>
                <a:latin typeface="Verdana" pitchFamily="34" charset="0"/>
                <a:ea typeface="微软雅黑" pitchFamily="34" charset="-122"/>
              </a:rPr>
              <a:t>各方面休闲需要的消费比例越来越大</a:t>
            </a:r>
            <a:endParaRPr lang="en-US" altLang="zh-CN" b="1" dirty="0" smtClean="0">
              <a:solidFill>
                <a:srgbClr val="C5F123"/>
              </a:solidFill>
              <a:latin typeface="Verdana" pitchFamily="34" charset="0"/>
              <a:ea typeface="微软雅黑" pitchFamily="34" charset="-122"/>
            </a:endParaRPr>
          </a:p>
          <a:p>
            <a:pPr algn="ctr">
              <a:lnSpc>
                <a:spcPts val="2800"/>
              </a:lnSpc>
            </a:pPr>
            <a:endParaRPr lang="zh-CN" altLang="en-US" sz="1800" b="1" dirty="0">
              <a:solidFill>
                <a:srgbClr val="C5F123"/>
              </a:solidFill>
              <a:latin typeface="Verdana" pitchFamily="34" charset="0"/>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lide(fromBottom)">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slide(fromBottom)">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4457" y="1083437"/>
            <a:ext cx="8407338" cy="1015663"/>
          </a:xfrm>
          <a:prstGeom prst="rect">
            <a:avLst/>
          </a:prstGeom>
          <a:effectLst>
            <a:outerShdw blurRad="50800" dist="38100" dir="5400000" algn="t" rotWithShape="0">
              <a:prstClr val="black">
                <a:alpha val="20000"/>
              </a:prstClr>
            </a:outerShdw>
          </a:effectLst>
        </p:spPr>
        <p:txBody>
          <a:bodyPr wrap="square">
            <a:spAutoFit/>
          </a:bodyPr>
          <a:lstStyle/>
          <a:p>
            <a:pPr>
              <a:lnSpc>
                <a:spcPts val="2400"/>
              </a:lnSpc>
            </a:pPr>
            <a:r>
              <a:rPr lang="zh-CN" altLang="en-US" sz="1800" b="1" dirty="0" smtClean="0">
                <a:solidFill>
                  <a:srgbClr val="003300"/>
                </a:solidFill>
                <a:latin typeface="微软雅黑" pitchFamily="34" charset="-122"/>
                <a:ea typeface="微软雅黑" pitchFamily="34" charset="-122"/>
              </a:rPr>
              <a:t>结论</a:t>
            </a:r>
            <a:r>
              <a:rPr lang="en-US" altLang="zh-CN" sz="1800" b="1" dirty="0" smtClean="0">
                <a:solidFill>
                  <a:srgbClr val="003300"/>
                </a:solidFill>
                <a:latin typeface="微软雅黑" pitchFamily="34" charset="-122"/>
                <a:ea typeface="微软雅黑" pitchFamily="34" charset="-122"/>
              </a:rPr>
              <a:t>a</a:t>
            </a:r>
            <a:r>
              <a:rPr lang="zh-CN" altLang="en-US" sz="1800" b="1" dirty="0" smtClean="0">
                <a:solidFill>
                  <a:srgbClr val="003300"/>
                </a:solidFill>
                <a:latin typeface="微软雅黑" pitchFamily="34" charset="-122"/>
                <a:ea typeface="微软雅黑" pitchFamily="34" charset="-122"/>
              </a:rPr>
              <a:t>：</a:t>
            </a:r>
            <a:endParaRPr lang="en-US" altLang="zh-CN" sz="1800" b="1" dirty="0" smtClean="0">
              <a:solidFill>
                <a:srgbClr val="003300"/>
              </a:solidFill>
              <a:latin typeface="微软雅黑" pitchFamily="34" charset="-122"/>
              <a:ea typeface="微软雅黑" pitchFamily="34" charset="-122"/>
            </a:endParaRPr>
          </a:p>
          <a:p>
            <a:pPr>
              <a:lnSpc>
                <a:spcPts val="2400"/>
              </a:lnSpc>
            </a:pPr>
            <a:r>
              <a:rPr lang="zh-CN" altLang="en-US" sz="1800" b="1" dirty="0" smtClean="0">
                <a:solidFill>
                  <a:srgbClr val="003300"/>
                </a:solidFill>
                <a:latin typeface="微软雅黑" pitchFamily="34" charset="-122"/>
                <a:ea typeface="微软雅黑" pitchFamily="34" charset="-122"/>
              </a:rPr>
              <a:t>旅游休闲时代的消费特征要求旅游目的地需具备满足游客各方面休闲生活需要的相关产业及配套设施。</a:t>
            </a:r>
          </a:p>
        </p:txBody>
      </p:sp>
      <p:sp>
        <p:nvSpPr>
          <p:cNvPr id="9" name="矩形 8"/>
          <p:cNvSpPr/>
          <p:nvPr/>
        </p:nvSpPr>
        <p:spPr>
          <a:xfrm>
            <a:off x="464456" y="2223575"/>
            <a:ext cx="8553389" cy="707886"/>
          </a:xfrm>
          <a:prstGeom prst="rect">
            <a:avLst/>
          </a:prstGeom>
          <a:effectLst>
            <a:outerShdw blurRad="50800" dist="38100" dir="5400000" algn="t" rotWithShape="0">
              <a:prstClr val="black">
                <a:alpha val="20000"/>
              </a:prstClr>
            </a:outerShdw>
          </a:effectLst>
        </p:spPr>
        <p:txBody>
          <a:bodyPr wrap="square">
            <a:spAutoFit/>
          </a:bodyPr>
          <a:lstStyle/>
          <a:p>
            <a:pPr>
              <a:lnSpc>
                <a:spcPts val="2400"/>
              </a:lnSpc>
            </a:pPr>
            <a:r>
              <a:rPr lang="zh-CN" altLang="en-US" sz="1800" b="1" dirty="0" smtClean="0">
                <a:solidFill>
                  <a:srgbClr val="003300"/>
                </a:solidFill>
                <a:latin typeface="微软雅黑" pitchFamily="34" charset="-122"/>
                <a:ea typeface="微软雅黑" pitchFamily="34" charset="-122"/>
              </a:rPr>
              <a:t>结论</a:t>
            </a:r>
            <a:r>
              <a:rPr lang="en-US" altLang="zh-CN" sz="1800" b="1" dirty="0" smtClean="0">
                <a:solidFill>
                  <a:srgbClr val="003300"/>
                </a:solidFill>
                <a:latin typeface="微软雅黑" pitchFamily="34" charset="-122"/>
                <a:ea typeface="微软雅黑" pitchFamily="34" charset="-122"/>
              </a:rPr>
              <a:t>b</a:t>
            </a:r>
            <a:r>
              <a:rPr lang="zh-CN" altLang="en-US" sz="1800" b="1" dirty="0" smtClean="0">
                <a:solidFill>
                  <a:srgbClr val="003300"/>
                </a:solidFill>
                <a:latin typeface="微软雅黑" pitchFamily="34" charset="-122"/>
                <a:ea typeface="微软雅黑" pitchFamily="34" charset="-122"/>
              </a:rPr>
              <a:t>：</a:t>
            </a:r>
            <a:endParaRPr lang="en-US" altLang="zh-CN" sz="1800" b="1" dirty="0" smtClean="0">
              <a:solidFill>
                <a:srgbClr val="003300"/>
              </a:solidFill>
              <a:latin typeface="微软雅黑" pitchFamily="34" charset="-122"/>
              <a:ea typeface="微软雅黑" pitchFamily="34" charset="-122"/>
            </a:endParaRPr>
          </a:p>
          <a:p>
            <a:pPr>
              <a:lnSpc>
                <a:spcPts val="2400"/>
              </a:lnSpc>
            </a:pPr>
            <a:r>
              <a:rPr lang="zh-CN" altLang="en-US" sz="1800" b="1" dirty="0" smtClean="0">
                <a:solidFill>
                  <a:srgbClr val="003300"/>
                </a:solidFill>
                <a:latin typeface="微软雅黑" pitchFamily="34" charset="-122"/>
                <a:ea typeface="微软雅黑" pitchFamily="34" charset="-122"/>
              </a:rPr>
              <a:t>环城游憩带的消费特征决定了消费者倾向生活用品及配套设施供应较好的目的地。</a:t>
            </a:r>
          </a:p>
        </p:txBody>
      </p:sp>
      <p:sp>
        <p:nvSpPr>
          <p:cNvPr id="10" name="矩形 9"/>
          <p:cNvSpPr/>
          <p:nvPr/>
        </p:nvSpPr>
        <p:spPr>
          <a:xfrm>
            <a:off x="464456" y="3077513"/>
            <a:ext cx="8553389" cy="707886"/>
          </a:xfrm>
          <a:prstGeom prst="rect">
            <a:avLst/>
          </a:prstGeom>
          <a:effectLst>
            <a:outerShdw blurRad="50800" dist="38100" dir="5400000" algn="t" rotWithShape="0">
              <a:prstClr val="black">
                <a:alpha val="20000"/>
              </a:prstClr>
            </a:outerShdw>
          </a:effectLst>
        </p:spPr>
        <p:txBody>
          <a:bodyPr wrap="square">
            <a:spAutoFit/>
          </a:bodyPr>
          <a:lstStyle/>
          <a:p>
            <a:pPr>
              <a:lnSpc>
                <a:spcPts val="2400"/>
              </a:lnSpc>
            </a:pPr>
            <a:r>
              <a:rPr lang="zh-CN" altLang="en-US" sz="1800" b="1" dirty="0" smtClean="0">
                <a:solidFill>
                  <a:srgbClr val="003300"/>
                </a:solidFill>
                <a:latin typeface="Verdana" pitchFamily="34" charset="0"/>
                <a:ea typeface="微软雅黑" pitchFamily="34" charset="-122"/>
              </a:rPr>
              <a:t>结论</a:t>
            </a:r>
            <a:r>
              <a:rPr lang="en-US" altLang="zh-CN" sz="1800" b="1" dirty="0" smtClean="0">
                <a:solidFill>
                  <a:srgbClr val="003300"/>
                </a:solidFill>
                <a:latin typeface="Verdana" pitchFamily="34" charset="0"/>
                <a:ea typeface="微软雅黑" pitchFamily="34" charset="-122"/>
              </a:rPr>
              <a:t>c</a:t>
            </a:r>
          </a:p>
          <a:p>
            <a:pPr>
              <a:lnSpc>
                <a:spcPts val="2400"/>
              </a:lnSpc>
            </a:pPr>
            <a:r>
              <a:rPr lang="zh-CN" altLang="en-US" sz="1800" b="1" dirty="0" smtClean="0">
                <a:solidFill>
                  <a:srgbClr val="003300"/>
                </a:solidFill>
                <a:latin typeface="Verdana" pitchFamily="34" charset="0"/>
                <a:ea typeface="微软雅黑" pitchFamily="34" charset="-122"/>
              </a:rPr>
              <a:t>旅游过程中，游客用于满足文娱、购物等各方面休闲需要的消费比例越来越大。</a:t>
            </a:r>
            <a:endParaRPr lang="en-US" altLang="zh-CN" sz="1800" b="1" dirty="0" smtClean="0">
              <a:solidFill>
                <a:srgbClr val="003300"/>
              </a:solidFill>
              <a:latin typeface="Verdana" pitchFamily="34" charset="0"/>
              <a:ea typeface="微软雅黑" pitchFamily="34" charset="-122"/>
            </a:endParaRPr>
          </a:p>
        </p:txBody>
      </p:sp>
      <p:sp>
        <p:nvSpPr>
          <p:cNvPr id="6" name="TextBox 5"/>
          <p:cNvSpPr txBox="1"/>
          <p:nvPr/>
        </p:nvSpPr>
        <p:spPr>
          <a:xfrm>
            <a:off x="539750" y="1150938"/>
            <a:ext cx="8197206" cy="3067506"/>
          </a:xfrm>
          <a:prstGeom prst="rect">
            <a:avLst/>
          </a:prstGeom>
          <a:solidFill>
            <a:srgbClr val="003300">
              <a:alpha val="80000"/>
            </a:srgbClr>
          </a:solidFill>
          <a:effectLst>
            <a:outerShdw blurRad="50800" dist="38100" dir="5400000" algn="t" rotWithShape="0">
              <a:prstClr val="black">
                <a:alpha val="20000"/>
              </a:prstClr>
            </a:outerShdw>
          </a:effectLst>
        </p:spPr>
        <p:txBody>
          <a:bodyPr wrap="square" rtlCol="0">
            <a:spAutoFit/>
          </a:bodyPr>
          <a:lstStyle/>
          <a:p>
            <a:pPr>
              <a:lnSpc>
                <a:spcPts val="2800"/>
              </a:lnSpc>
            </a:pPr>
            <a:endParaRPr lang="en-US" altLang="zh-CN" sz="1800" b="1" dirty="0" smtClean="0">
              <a:solidFill>
                <a:srgbClr val="99CC00"/>
              </a:solidFill>
              <a:latin typeface="微软雅黑" pitchFamily="34" charset="-122"/>
              <a:ea typeface="微软雅黑" pitchFamily="34" charset="-122"/>
            </a:endParaRPr>
          </a:p>
          <a:p>
            <a:pPr>
              <a:lnSpc>
                <a:spcPts val="2800"/>
              </a:lnSpc>
            </a:pPr>
            <a:endParaRPr lang="en-US" altLang="zh-CN" sz="1800" b="1" dirty="0" smtClean="0">
              <a:solidFill>
                <a:srgbClr val="99CC00"/>
              </a:solidFill>
              <a:latin typeface="微软雅黑" pitchFamily="34" charset="-122"/>
              <a:ea typeface="微软雅黑" pitchFamily="34" charset="-122"/>
            </a:endParaRPr>
          </a:p>
          <a:p>
            <a:pPr>
              <a:lnSpc>
                <a:spcPts val="2800"/>
              </a:lnSpc>
            </a:pPr>
            <a:endParaRPr lang="en-US" altLang="zh-CN" sz="2000" b="1" dirty="0" smtClean="0">
              <a:solidFill>
                <a:srgbClr val="C5F123"/>
              </a:solidFill>
              <a:latin typeface="微软雅黑" pitchFamily="34" charset="-122"/>
              <a:ea typeface="微软雅黑" pitchFamily="34" charset="-122"/>
            </a:endParaRPr>
          </a:p>
          <a:p>
            <a:pPr>
              <a:lnSpc>
                <a:spcPts val="2800"/>
              </a:lnSpc>
            </a:pPr>
            <a:r>
              <a:rPr lang="zh-CN" altLang="en-US" sz="2000" b="1" dirty="0" smtClean="0">
                <a:solidFill>
                  <a:srgbClr val="C5F123"/>
                </a:solidFill>
                <a:latin typeface="微软雅黑" pitchFamily="34" charset="-122"/>
                <a:ea typeface="微软雅黑" pitchFamily="34" charset="-122"/>
              </a:rPr>
              <a:t>阳羡旅游急需一个休闲产业配置齐全、生活用品及配套设施供应良好的</a:t>
            </a:r>
            <a:endParaRPr lang="en-US" altLang="zh-CN" sz="2000" b="1" dirty="0" smtClean="0">
              <a:solidFill>
                <a:srgbClr val="C5F123"/>
              </a:solidFill>
              <a:latin typeface="微软雅黑" pitchFamily="34" charset="-122"/>
              <a:ea typeface="微软雅黑" pitchFamily="34" charset="-122"/>
            </a:endParaRPr>
          </a:p>
          <a:p>
            <a:pPr>
              <a:lnSpc>
                <a:spcPts val="3600"/>
              </a:lnSpc>
            </a:pPr>
            <a:r>
              <a:rPr lang="zh-CN" altLang="en-US" b="1" dirty="0" smtClean="0">
                <a:solidFill>
                  <a:srgbClr val="C5F123"/>
                </a:solidFill>
                <a:latin typeface="微软雅黑" pitchFamily="34" charset="-122"/>
                <a:ea typeface="微软雅黑" pitchFamily="34" charset="-122"/>
              </a:rPr>
              <a:t>休闲旅游经济综合体</a:t>
            </a:r>
            <a:endParaRPr lang="en-US" altLang="zh-CN" b="1" dirty="0" smtClean="0">
              <a:solidFill>
                <a:srgbClr val="C5F123"/>
              </a:solidFill>
              <a:latin typeface="微软雅黑" pitchFamily="34" charset="-122"/>
              <a:ea typeface="微软雅黑" pitchFamily="34" charset="-122"/>
            </a:endParaRPr>
          </a:p>
          <a:p>
            <a:pPr>
              <a:lnSpc>
                <a:spcPts val="2800"/>
              </a:lnSpc>
            </a:pPr>
            <a:endParaRPr lang="en-US" altLang="zh-CN" b="1" dirty="0" smtClean="0">
              <a:solidFill>
                <a:srgbClr val="99CC00"/>
              </a:solidFill>
              <a:latin typeface="微软雅黑" pitchFamily="34" charset="-122"/>
              <a:ea typeface="微软雅黑" pitchFamily="34" charset="-122"/>
            </a:endParaRPr>
          </a:p>
          <a:p>
            <a:pPr>
              <a:lnSpc>
                <a:spcPts val="2800"/>
              </a:lnSpc>
            </a:pPr>
            <a:endParaRPr lang="en-US" altLang="zh-CN" sz="1800" b="1" dirty="0" smtClean="0">
              <a:solidFill>
                <a:srgbClr val="99CC00"/>
              </a:solidFill>
              <a:latin typeface="微软雅黑" pitchFamily="34" charset="-122"/>
              <a:ea typeface="微软雅黑" pitchFamily="34" charset="-122"/>
            </a:endParaRPr>
          </a:p>
          <a:p>
            <a:pPr>
              <a:lnSpc>
                <a:spcPts val="2800"/>
              </a:lnSpc>
            </a:pPr>
            <a:endParaRPr lang="zh-CN" altLang="en-US" sz="1800" b="1" dirty="0" smtClean="0">
              <a:solidFill>
                <a:srgbClr val="99CC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p:cNvSpPr txBox="1">
            <a:spLocks noChangeArrowheads="1"/>
          </p:cNvSpPr>
          <p:nvPr/>
        </p:nvSpPr>
        <p:spPr bwMode="auto">
          <a:xfrm>
            <a:off x="449943" y="608768"/>
            <a:ext cx="8298770" cy="679801"/>
          </a:xfrm>
          <a:prstGeom prst="rect">
            <a:avLst/>
          </a:prstGeom>
          <a:noFill/>
          <a:ln w="9525">
            <a:noFill/>
            <a:miter lim="800000"/>
            <a:headEnd/>
            <a:tailEnd/>
          </a:ln>
          <a:effectLst>
            <a:outerShdw blurRad="50800" dist="38100" dir="5400000" algn="t" rotWithShape="0">
              <a:prstClr val="black">
                <a:alpha val="20000"/>
              </a:prstClr>
            </a:outerShdw>
          </a:effectLst>
        </p:spPr>
        <p:txBody>
          <a:bodyPr wrap="square">
            <a:spAutoFit/>
          </a:bodyPr>
          <a:lstStyle/>
          <a:p>
            <a:pPr>
              <a:lnSpc>
                <a:spcPts val="2400"/>
              </a:lnSpc>
            </a:pPr>
            <a:r>
              <a:rPr lang="zh-CN" altLang="en-US" b="1" dirty="0" smtClean="0">
                <a:solidFill>
                  <a:srgbClr val="003300"/>
                </a:solidFill>
                <a:latin typeface="微软雅黑" pitchFamily="34" charset="-122"/>
                <a:ea typeface="微软雅黑" pitchFamily="34" charset="-122"/>
              </a:rPr>
              <a:t>旅游</a:t>
            </a:r>
            <a:r>
              <a:rPr lang="zh-CN" altLang="en-US" b="1" dirty="0">
                <a:solidFill>
                  <a:srgbClr val="003300"/>
                </a:solidFill>
                <a:latin typeface="微软雅黑" pitchFamily="34" charset="-122"/>
                <a:ea typeface="微软雅黑" pitchFamily="34" charset="-122"/>
              </a:rPr>
              <a:t>经济</a:t>
            </a:r>
            <a:r>
              <a:rPr lang="zh-CN" altLang="en-US" b="1" dirty="0" smtClean="0">
                <a:solidFill>
                  <a:srgbClr val="003300"/>
                </a:solidFill>
                <a:latin typeface="微软雅黑" pitchFamily="34" charset="-122"/>
                <a:ea typeface="微软雅黑" pitchFamily="34" charset="-122"/>
              </a:rPr>
              <a:t>综合体</a:t>
            </a:r>
            <a:r>
              <a:rPr lang="zh-CN" altLang="en-US" sz="1600" b="1" dirty="0" smtClean="0">
                <a:solidFill>
                  <a:srgbClr val="003300"/>
                </a:solidFill>
                <a:latin typeface="微软雅黑" pitchFamily="34" charset="-122"/>
                <a:ea typeface="微软雅黑" pitchFamily="34" charset="-122"/>
              </a:rPr>
              <a:t>是指</a:t>
            </a:r>
            <a:r>
              <a:rPr lang="zh-CN" altLang="en-US" sz="1600" b="1" dirty="0">
                <a:solidFill>
                  <a:srgbClr val="003300"/>
                </a:solidFill>
                <a:latin typeface="微软雅黑" pitchFamily="34" charset="-122"/>
                <a:ea typeface="微软雅黑" pitchFamily="34" charset="-122"/>
              </a:rPr>
              <a:t>旅游六要素根据当地的自然条件、运输条件和经济地理位置，合理配置，从而获得特定经济效果的经济</a:t>
            </a:r>
            <a:r>
              <a:rPr lang="zh-CN" altLang="en-US" sz="1600" b="1" dirty="0" smtClean="0">
                <a:solidFill>
                  <a:srgbClr val="003300"/>
                </a:solidFill>
                <a:latin typeface="微软雅黑" pitchFamily="34" charset="-122"/>
                <a:ea typeface="微软雅黑" pitchFamily="34" charset="-122"/>
              </a:rPr>
              <a:t>结合。 </a:t>
            </a:r>
            <a:endParaRPr lang="zh-CN" altLang="en-US" sz="1600" b="1" dirty="0">
              <a:solidFill>
                <a:srgbClr val="003300"/>
              </a:solidFill>
              <a:latin typeface="微软雅黑" pitchFamily="34" charset="-122"/>
              <a:ea typeface="微软雅黑" pitchFamily="34" charset="-122"/>
            </a:endParaRPr>
          </a:p>
        </p:txBody>
      </p:sp>
      <p:grpSp>
        <p:nvGrpSpPr>
          <p:cNvPr id="26" name="组合 25"/>
          <p:cNvGrpSpPr/>
          <p:nvPr/>
        </p:nvGrpSpPr>
        <p:grpSpPr>
          <a:xfrm>
            <a:off x="539749" y="1422061"/>
            <a:ext cx="7917363" cy="4152475"/>
            <a:chOff x="539749" y="1942708"/>
            <a:chExt cx="7857377" cy="4152475"/>
          </a:xfrm>
        </p:grpSpPr>
        <p:pic>
          <p:nvPicPr>
            <p:cNvPr id="131104" name="Picture 32" descr="武士,歌手,表演者,演员,女演员_创意图片_Getty Images China"/>
            <p:cNvPicPr>
              <a:picLocks noChangeAspect="1" noChangeArrowheads="1"/>
            </p:cNvPicPr>
            <p:nvPr/>
          </p:nvPicPr>
          <p:blipFill>
            <a:blip r:embed="rId2" cstate="print"/>
            <a:srcRect/>
            <a:stretch>
              <a:fillRect/>
            </a:stretch>
          </p:blipFill>
          <p:spPr bwMode="auto">
            <a:xfrm>
              <a:off x="6935525" y="3924611"/>
              <a:ext cx="1461600" cy="976349"/>
            </a:xfrm>
            <a:prstGeom prst="rect">
              <a:avLst/>
            </a:prstGeom>
            <a:noFill/>
          </p:spPr>
        </p:pic>
        <p:pic>
          <p:nvPicPr>
            <p:cNvPr id="131098" name="Picture 26" descr="人,金融,信用卡,户外,手_创意图片_Getty Images China"/>
            <p:cNvPicPr>
              <a:picLocks noChangeAspect="1" noChangeArrowheads="1"/>
            </p:cNvPicPr>
            <p:nvPr/>
          </p:nvPicPr>
          <p:blipFill>
            <a:blip r:embed="rId3" cstate="print"/>
            <a:srcRect/>
            <a:stretch>
              <a:fillRect/>
            </a:stretch>
          </p:blipFill>
          <p:spPr bwMode="auto">
            <a:xfrm>
              <a:off x="4453721" y="2819412"/>
              <a:ext cx="819894" cy="1221578"/>
            </a:xfrm>
            <a:prstGeom prst="rect">
              <a:avLst/>
            </a:prstGeom>
            <a:noFill/>
          </p:spPr>
        </p:pic>
        <p:pic>
          <p:nvPicPr>
            <p:cNvPr id="131084" name="Picture 12" descr="城市,度假,户外,酒店,现代_创意图片_Getty Images China"/>
            <p:cNvPicPr>
              <a:picLocks noChangeAspect="1" noChangeArrowheads="1"/>
            </p:cNvPicPr>
            <p:nvPr/>
          </p:nvPicPr>
          <p:blipFill>
            <a:blip r:embed="rId4" cstate="print"/>
            <a:srcRect/>
            <a:stretch>
              <a:fillRect/>
            </a:stretch>
          </p:blipFill>
          <p:spPr bwMode="auto">
            <a:xfrm>
              <a:off x="4344182" y="1943100"/>
              <a:ext cx="1281451" cy="884451"/>
            </a:xfrm>
            <a:prstGeom prst="rect">
              <a:avLst/>
            </a:prstGeom>
            <a:noFill/>
          </p:spPr>
        </p:pic>
        <p:pic>
          <p:nvPicPr>
            <p:cNvPr id="131074" name="Picture 2" descr="人,休闲装,食品,制服,零售_创意图片_Getty Images China"/>
            <p:cNvPicPr>
              <a:picLocks noChangeAspect="1" noChangeArrowheads="1"/>
            </p:cNvPicPr>
            <p:nvPr/>
          </p:nvPicPr>
          <p:blipFill>
            <a:blip r:embed="rId5" cstate="print"/>
            <a:srcRect l="16229" t="1609" b="-5667"/>
            <a:stretch>
              <a:fillRect/>
            </a:stretch>
          </p:blipFill>
          <p:spPr bwMode="auto">
            <a:xfrm>
              <a:off x="539749" y="1943100"/>
              <a:ext cx="1249861" cy="1148552"/>
            </a:xfrm>
            <a:prstGeom prst="rect">
              <a:avLst/>
            </a:prstGeom>
            <a:noFill/>
          </p:spPr>
        </p:pic>
        <p:pic>
          <p:nvPicPr>
            <p:cNvPr id="131076" name="Picture 4" descr="人,休闲装,饮料,生活方式,饮食_创意图片_Getty Images China"/>
            <p:cNvPicPr>
              <a:picLocks noChangeAspect="1" noChangeArrowheads="1"/>
            </p:cNvPicPr>
            <p:nvPr/>
          </p:nvPicPr>
          <p:blipFill>
            <a:blip r:embed="rId6" cstate="print"/>
            <a:srcRect/>
            <a:stretch>
              <a:fillRect/>
            </a:stretch>
          </p:blipFill>
          <p:spPr bwMode="auto">
            <a:xfrm>
              <a:off x="1788272" y="1944000"/>
              <a:ext cx="1533546" cy="1081088"/>
            </a:xfrm>
            <a:prstGeom prst="rect">
              <a:avLst/>
            </a:prstGeom>
            <a:noFill/>
          </p:spPr>
        </p:pic>
        <p:pic>
          <p:nvPicPr>
            <p:cNvPr id="131078" name="Picture 6" descr="海产,零售,饮食,数字,户外_创意图片_Getty Images China"/>
            <p:cNvPicPr>
              <a:picLocks noChangeAspect="1" noChangeArrowheads="1"/>
            </p:cNvPicPr>
            <p:nvPr/>
          </p:nvPicPr>
          <p:blipFill>
            <a:blip r:embed="rId7" cstate="print"/>
            <a:srcRect/>
            <a:stretch>
              <a:fillRect/>
            </a:stretch>
          </p:blipFill>
          <p:spPr bwMode="auto">
            <a:xfrm>
              <a:off x="3319986" y="1943100"/>
              <a:ext cx="1137714" cy="1659734"/>
            </a:xfrm>
            <a:prstGeom prst="rect">
              <a:avLst/>
            </a:prstGeom>
            <a:noFill/>
          </p:spPr>
        </p:pic>
        <p:pic>
          <p:nvPicPr>
            <p:cNvPr id="131080" name="Picture 8" descr="海产,饮食,户内,叉,盘子_创意图片_Getty Images China"/>
            <p:cNvPicPr>
              <a:picLocks noChangeAspect="1" noChangeArrowheads="1"/>
            </p:cNvPicPr>
            <p:nvPr/>
          </p:nvPicPr>
          <p:blipFill>
            <a:blip r:embed="rId8" cstate="print"/>
            <a:srcRect/>
            <a:stretch>
              <a:fillRect/>
            </a:stretch>
          </p:blipFill>
          <p:spPr bwMode="auto">
            <a:xfrm>
              <a:off x="3321818" y="3387699"/>
              <a:ext cx="1140914" cy="1508151"/>
            </a:xfrm>
            <a:prstGeom prst="rect">
              <a:avLst/>
            </a:prstGeom>
            <a:noFill/>
          </p:spPr>
        </p:pic>
        <p:pic>
          <p:nvPicPr>
            <p:cNvPr id="131082" name="Picture 10" descr="瓶子,含酒精饮料,饮食,户内,多色的_创意图片_Getty Images China"/>
            <p:cNvPicPr>
              <a:picLocks noChangeAspect="1" noChangeArrowheads="1"/>
            </p:cNvPicPr>
            <p:nvPr/>
          </p:nvPicPr>
          <p:blipFill>
            <a:blip r:embed="rId9" cstate="print"/>
            <a:srcRect/>
            <a:stretch>
              <a:fillRect/>
            </a:stretch>
          </p:blipFill>
          <p:spPr bwMode="auto">
            <a:xfrm>
              <a:off x="4453721" y="4040990"/>
              <a:ext cx="1279760" cy="854860"/>
            </a:xfrm>
            <a:prstGeom prst="rect">
              <a:avLst/>
            </a:prstGeom>
            <a:noFill/>
          </p:spPr>
        </p:pic>
        <p:pic>
          <p:nvPicPr>
            <p:cNvPr id="131086" name="Picture 14" descr="摄影,商务,人,酒店,商务旅行_创意图片_Getty Images China"/>
            <p:cNvPicPr>
              <a:picLocks noChangeAspect="1" noChangeArrowheads="1"/>
            </p:cNvPicPr>
            <p:nvPr/>
          </p:nvPicPr>
          <p:blipFill>
            <a:blip r:embed="rId10" cstate="print"/>
            <a:srcRect/>
            <a:stretch>
              <a:fillRect/>
            </a:stretch>
          </p:blipFill>
          <p:spPr bwMode="auto">
            <a:xfrm>
              <a:off x="539750" y="3021192"/>
              <a:ext cx="1248521" cy="1874657"/>
            </a:xfrm>
            <a:prstGeom prst="rect">
              <a:avLst/>
            </a:prstGeom>
            <a:noFill/>
          </p:spPr>
        </p:pic>
        <p:pic>
          <p:nvPicPr>
            <p:cNvPr id="131088" name="Picture 16" descr="霓虹灯,户外,酒店,夜晚,墙_创意图片_Getty Images China"/>
            <p:cNvPicPr>
              <a:picLocks noChangeAspect="1" noChangeArrowheads="1"/>
            </p:cNvPicPr>
            <p:nvPr/>
          </p:nvPicPr>
          <p:blipFill>
            <a:blip r:embed="rId11" cstate="print"/>
            <a:srcRect/>
            <a:stretch>
              <a:fillRect/>
            </a:stretch>
          </p:blipFill>
          <p:spPr bwMode="auto">
            <a:xfrm>
              <a:off x="1788272" y="3879024"/>
              <a:ext cx="1533546" cy="1016826"/>
            </a:xfrm>
            <a:prstGeom prst="rect">
              <a:avLst/>
            </a:prstGeom>
            <a:noFill/>
          </p:spPr>
        </p:pic>
        <p:pic>
          <p:nvPicPr>
            <p:cNvPr id="131090" name="Picture 18" descr="人,技术,文字,户内,手_创意图片_Getty Images China"/>
            <p:cNvPicPr>
              <a:picLocks noChangeAspect="1" noChangeArrowheads="1"/>
            </p:cNvPicPr>
            <p:nvPr/>
          </p:nvPicPr>
          <p:blipFill>
            <a:blip r:embed="rId12" cstate="print"/>
            <a:srcRect/>
            <a:stretch>
              <a:fillRect/>
            </a:stretch>
          </p:blipFill>
          <p:spPr bwMode="auto">
            <a:xfrm>
              <a:off x="1788272" y="2965464"/>
              <a:ext cx="619037" cy="929474"/>
            </a:xfrm>
            <a:prstGeom prst="rect">
              <a:avLst/>
            </a:prstGeom>
            <a:noFill/>
          </p:spPr>
        </p:pic>
        <p:pic>
          <p:nvPicPr>
            <p:cNvPr id="131092" name="Picture 20" descr="卧室,床,古典式,西方古典风格,住宅内部_创意图片_Getty Images China"/>
            <p:cNvPicPr>
              <a:picLocks noChangeAspect="1" noChangeArrowheads="1"/>
            </p:cNvPicPr>
            <p:nvPr/>
          </p:nvPicPr>
          <p:blipFill>
            <a:blip r:embed="rId13" cstate="print"/>
            <a:srcRect/>
            <a:stretch>
              <a:fillRect/>
            </a:stretch>
          </p:blipFill>
          <p:spPr bwMode="auto">
            <a:xfrm>
              <a:off x="2408993" y="2965464"/>
              <a:ext cx="915051" cy="929474"/>
            </a:xfrm>
            <a:prstGeom prst="rect">
              <a:avLst/>
            </a:prstGeom>
            <a:noFill/>
          </p:spPr>
        </p:pic>
        <p:pic>
          <p:nvPicPr>
            <p:cNvPr id="131094" name="Picture 22" descr="靴子,户外,白昼,货摊,刺绣_创意图片_Getty Images China"/>
            <p:cNvPicPr>
              <a:picLocks noChangeAspect="1" noChangeArrowheads="1"/>
            </p:cNvPicPr>
            <p:nvPr/>
          </p:nvPicPr>
          <p:blipFill>
            <a:blip r:embed="rId14" cstate="print"/>
            <a:srcRect/>
            <a:stretch>
              <a:fillRect/>
            </a:stretch>
          </p:blipFill>
          <p:spPr bwMode="auto">
            <a:xfrm>
              <a:off x="5731676" y="4042800"/>
              <a:ext cx="1206160" cy="856800"/>
            </a:xfrm>
            <a:prstGeom prst="rect">
              <a:avLst/>
            </a:prstGeom>
            <a:noFill/>
          </p:spPr>
        </p:pic>
        <p:pic>
          <p:nvPicPr>
            <p:cNvPr id="131096" name="Picture 24" descr="人,休闲装,包,零售,户内_创意图片_Getty Images China"/>
            <p:cNvPicPr>
              <a:picLocks noChangeAspect="1" noChangeArrowheads="1"/>
            </p:cNvPicPr>
            <p:nvPr/>
          </p:nvPicPr>
          <p:blipFill>
            <a:blip r:embed="rId15"/>
            <a:srcRect/>
            <a:stretch>
              <a:fillRect/>
            </a:stretch>
          </p:blipFill>
          <p:spPr bwMode="auto">
            <a:xfrm>
              <a:off x="5271248" y="1942708"/>
              <a:ext cx="1665358" cy="2098281"/>
            </a:xfrm>
            <a:prstGeom prst="rect">
              <a:avLst/>
            </a:prstGeom>
            <a:noFill/>
          </p:spPr>
        </p:pic>
        <p:pic>
          <p:nvPicPr>
            <p:cNvPr id="131100" name="Picture 28" descr="概念,主题,休闲活动,图像,摄影_创意图片_Getty Images China"/>
            <p:cNvPicPr>
              <a:picLocks noChangeAspect="1" noChangeArrowheads="1"/>
            </p:cNvPicPr>
            <p:nvPr/>
          </p:nvPicPr>
          <p:blipFill>
            <a:blip r:embed="rId16" cstate="print"/>
            <a:srcRect/>
            <a:stretch>
              <a:fillRect/>
            </a:stretch>
          </p:blipFill>
          <p:spPr bwMode="auto">
            <a:xfrm>
              <a:off x="6936606" y="1944000"/>
              <a:ext cx="1460520" cy="970800"/>
            </a:xfrm>
            <a:prstGeom prst="rect">
              <a:avLst/>
            </a:prstGeom>
            <a:noFill/>
          </p:spPr>
        </p:pic>
        <p:pic>
          <p:nvPicPr>
            <p:cNvPr id="131102" name="Picture 30" descr="城市,现代,建筑,座位,线条_创意图片_Getty Images China"/>
            <p:cNvPicPr>
              <a:picLocks noChangeAspect="1" noChangeArrowheads="1"/>
            </p:cNvPicPr>
            <p:nvPr/>
          </p:nvPicPr>
          <p:blipFill>
            <a:blip r:embed="rId17" cstate="print"/>
            <a:srcRect/>
            <a:stretch>
              <a:fillRect/>
            </a:stretch>
          </p:blipFill>
          <p:spPr bwMode="auto">
            <a:xfrm>
              <a:off x="6935175" y="2909087"/>
              <a:ext cx="1461600" cy="1064045"/>
            </a:xfrm>
            <a:prstGeom prst="rect">
              <a:avLst/>
            </a:prstGeom>
            <a:noFill/>
          </p:spPr>
        </p:pic>
        <p:pic>
          <p:nvPicPr>
            <p:cNvPr id="131106" name="Picture 34" descr="概念,主题,爱国主义,构图,合成图像_创意图片_Getty Images China"/>
            <p:cNvPicPr>
              <a:picLocks noChangeAspect="1" noChangeArrowheads="1"/>
            </p:cNvPicPr>
            <p:nvPr/>
          </p:nvPicPr>
          <p:blipFill>
            <a:blip r:embed="rId18" cstate="print"/>
            <a:srcRect t="6621"/>
            <a:stretch>
              <a:fillRect/>
            </a:stretch>
          </p:blipFill>
          <p:spPr bwMode="auto">
            <a:xfrm>
              <a:off x="539750" y="4880789"/>
              <a:ext cx="1043786" cy="1214394"/>
            </a:xfrm>
            <a:prstGeom prst="rect">
              <a:avLst/>
            </a:prstGeom>
            <a:noFill/>
          </p:spPr>
        </p:pic>
        <p:pic>
          <p:nvPicPr>
            <p:cNvPr id="131108" name="Picture 36" descr="概念,主题,休闲活动,与摄影有关的场景,图像_创意图片_Getty Images China"/>
            <p:cNvPicPr>
              <a:picLocks noChangeArrowheads="1"/>
            </p:cNvPicPr>
            <p:nvPr/>
          </p:nvPicPr>
          <p:blipFill>
            <a:blip r:embed="rId19"/>
            <a:srcRect l="51254" t="14634"/>
            <a:stretch>
              <a:fillRect/>
            </a:stretch>
          </p:blipFill>
          <p:spPr bwMode="auto">
            <a:xfrm>
              <a:off x="1584071" y="4880789"/>
              <a:ext cx="1044000" cy="1213200"/>
            </a:xfrm>
            <a:prstGeom prst="rect">
              <a:avLst/>
            </a:prstGeom>
            <a:noFill/>
          </p:spPr>
        </p:pic>
        <p:pic>
          <p:nvPicPr>
            <p:cNvPr id="131110" name="Picture 38" descr="商务人士,娱乐俱乐部,商务,男商人,祝贺_创意图片_Getty Images China"/>
            <p:cNvPicPr>
              <a:picLocks noChangeAspect="1" noChangeArrowheads="1"/>
            </p:cNvPicPr>
            <p:nvPr/>
          </p:nvPicPr>
          <p:blipFill>
            <a:blip r:embed="rId20" cstate="print"/>
            <a:srcRect/>
            <a:stretch>
              <a:fillRect/>
            </a:stretch>
          </p:blipFill>
          <p:spPr bwMode="auto">
            <a:xfrm>
              <a:off x="2628071" y="4880789"/>
              <a:ext cx="1821621" cy="1213200"/>
            </a:xfrm>
            <a:prstGeom prst="rect">
              <a:avLst/>
            </a:prstGeom>
            <a:noFill/>
          </p:spPr>
        </p:pic>
        <p:pic>
          <p:nvPicPr>
            <p:cNvPr id="131114" name="Picture 42" descr="旅行,度假,动物主题,娱乐,摄影_创意图片_Getty Images China"/>
            <p:cNvPicPr>
              <a:picLocks noChangeAspect="1" noChangeArrowheads="1"/>
            </p:cNvPicPr>
            <p:nvPr/>
          </p:nvPicPr>
          <p:blipFill>
            <a:blip r:embed="rId21" cstate="print"/>
            <a:srcRect/>
            <a:stretch>
              <a:fillRect/>
            </a:stretch>
          </p:blipFill>
          <p:spPr bwMode="auto">
            <a:xfrm>
              <a:off x="5144402" y="4880789"/>
              <a:ext cx="1816210" cy="1213200"/>
            </a:xfrm>
            <a:prstGeom prst="rect">
              <a:avLst/>
            </a:prstGeom>
            <a:noFill/>
          </p:spPr>
        </p:pic>
        <p:pic>
          <p:nvPicPr>
            <p:cNvPr id="131116" name="Picture 44" descr="概念,松弛练习,瑜珈,构图,图像_创意图片_Getty Images China"/>
            <p:cNvPicPr>
              <a:picLocks noChangeAspect="1" noChangeArrowheads="1"/>
            </p:cNvPicPr>
            <p:nvPr/>
          </p:nvPicPr>
          <p:blipFill>
            <a:blip r:embed="rId22" cstate="print"/>
            <a:srcRect/>
            <a:stretch>
              <a:fillRect/>
            </a:stretch>
          </p:blipFill>
          <p:spPr bwMode="auto">
            <a:xfrm>
              <a:off x="4453721" y="4880789"/>
              <a:ext cx="808001" cy="1213200"/>
            </a:xfrm>
            <a:prstGeom prst="rect">
              <a:avLst/>
            </a:prstGeom>
            <a:noFill/>
          </p:spPr>
        </p:pic>
        <p:pic>
          <p:nvPicPr>
            <p:cNvPr id="131118" name="Picture 46" descr="概念,主题,自然,休闲活动,漂亮的人_创意图片_Getty Images China"/>
            <p:cNvPicPr>
              <a:picLocks noChangeAspect="1" noChangeArrowheads="1"/>
            </p:cNvPicPr>
            <p:nvPr/>
          </p:nvPicPr>
          <p:blipFill>
            <a:blip r:embed="rId23" cstate="print"/>
            <a:srcRect l="2126" r="16425"/>
            <a:stretch>
              <a:fillRect/>
            </a:stretch>
          </p:blipFill>
          <p:spPr bwMode="auto">
            <a:xfrm>
              <a:off x="6938173" y="4880789"/>
              <a:ext cx="1458952" cy="1213200"/>
            </a:xfrm>
            <a:prstGeom prst="rect">
              <a:avLst/>
            </a:prstGeom>
            <a:noFill/>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865" y="0"/>
            <a:ext cx="1500187" cy="1704975"/>
          </a:xfrm>
          <a:prstGeom prst="rect">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 name="对角圆角矩形 2"/>
          <p:cNvSpPr/>
          <p:nvPr/>
        </p:nvSpPr>
        <p:spPr>
          <a:xfrm>
            <a:off x="-1588" y="0"/>
            <a:ext cx="10442576" cy="6840538"/>
          </a:xfrm>
          <a:prstGeom prst="round2DiagRect">
            <a:avLst>
              <a:gd name="adj1" fmla="val 23032"/>
              <a:gd name="adj2" fmla="val 0"/>
            </a:avLst>
          </a:prstGeom>
          <a:solidFill>
            <a:srgbClr val="003300"/>
          </a:solidFill>
          <a:ln>
            <a:noFill/>
          </a:ln>
          <a:effectLst>
            <a:outerShdw blurRad="50800" dist="38100" dir="5400000" algn="t" rotWithShape="0">
              <a:prstClr val="black">
                <a:alpha val="8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dirty="0">
              <a:solidFill>
                <a:srgbClr val="003300"/>
              </a:solidFill>
            </a:endParaRPr>
          </a:p>
        </p:txBody>
      </p:sp>
      <p:sp>
        <p:nvSpPr>
          <p:cNvPr id="4" name="Rectangle 1"/>
          <p:cNvSpPr>
            <a:spLocks noChangeArrowheads="1"/>
          </p:cNvSpPr>
          <p:nvPr/>
        </p:nvSpPr>
        <p:spPr bwMode="auto">
          <a:xfrm>
            <a:off x="431055" y="1855788"/>
            <a:ext cx="7627937" cy="378117"/>
          </a:xfrm>
          <a:prstGeom prst="rect">
            <a:avLst/>
          </a:prstGeom>
          <a:noFill/>
          <a:ln w="9525">
            <a:noFill/>
            <a:miter lim="800000"/>
            <a:headEnd/>
            <a:tailEnd/>
          </a:ln>
          <a:effectLst>
            <a:outerShdw blurRad="50800" dist="38100" dir="5400000" algn="t" rotWithShape="0">
              <a:schemeClr val="tx1">
                <a:alpha val="81000"/>
              </a:schemeClr>
            </a:outerShdw>
          </a:effectLst>
        </p:spPr>
        <p:txBody>
          <a:bodyPr anchor="ctr">
            <a:spAutoFit/>
          </a:bodyPr>
          <a:lstStyle/>
          <a:p>
            <a:pPr>
              <a:lnSpc>
                <a:spcPts val="2400"/>
              </a:lnSpc>
              <a:defRPr/>
            </a:pPr>
            <a:r>
              <a:rPr lang="en-US" altLang="zh-CN" sz="1800" b="1" dirty="0" smtClean="0">
                <a:solidFill>
                  <a:srgbClr val="002200"/>
                </a:solidFill>
                <a:latin typeface="微软雅黑" pitchFamily="34" charset="-122"/>
                <a:ea typeface="微软雅黑" pitchFamily="34" charset="-122"/>
                <a:cs typeface="微软雅黑" pitchFamily="34" charset="-122"/>
              </a:rPr>
              <a:t>PART1  </a:t>
            </a:r>
            <a:r>
              <a:rPr lang="zh-CN" altLang="en-US" sz="1800" b="1" dirty="0" smtClean="0">
                <a:solidFill>
                  <a:srgbClr val="002200"/>
                </a:solidFill>
                <a:latin typeface="微软雅黑" pitchFamily="34" charset="-122"/>
                <a:ea typeface="微软雅黑" pitchFamily="34" charset="-122"/>
                <a:cs typeface="微软雅黑" pitchFamily="34" charset="-122"/>
              </a:rPr>
              <a:t>资源分析  </a:t>
            </a:r>
            <a:r>
              <a:rPr lang="en-US" altLang="zh-CN" sz="1800" b="1" dirty="0" smtClean="0">
                <a:solidFill>
                  <a:srgbClr val="002200"/>
                </a:solidFill>
                <a:latin typeface="微软雅黑" pitchFamily="34" charset="-122"/>
                <a:ea typeface="微软雅黑" pitchFamily="34" charset="-122"/>
                <a:cs typeface="微软雅黑" pitchFamily="34" charset="-122"/>
              </a:rPr>
              <a:t>………………………………………….….</a:t>
            </a:r>
            <a:endParaRPr lang="en-US" altLang="zh-CN" sz="1800" b="1" dirty="0">
              <a:solidFill>
                <a:srgbClr val="002200"/>
              </a:solidFill>
              <a:latin typeface="微软雅黑" pitchFamily="34" charset="-122"/>
              <a:ea typeface="微软雅黑" pitchFamily="34" charset="-122"/>
              <a:cs typeface="微软雅黑" pitchFamily="34" charset="-122"/>
            </a:endParaRPr>
          </a:p>
        </p:txBody>
      </p:sp>
      <p:sp>
        <p:nvSpPr>
          <p:cNvPr id="5" name="Rectangle 2"/>
          <p:cNvSpPr>
            <a:spLocks noChangeArrowheads="1"/>
          </p:cNvSpPr>
          <p:nvPr/>
        </p:nvSpPr>
        <p:spPr bwMode="auto">
          <a:xfrm>
            <a:off x="431055" y="2347913"/>
            <a:ext cx="8331200" cy="400110"/>
          </a:xfrm>
          <a:prstGeom prst="rect">
            <a:avLst/>
          </a:prstGeom>
          <a:noFill/>
          <a:ln w="9525">
            <a:noFill/>
            <a:miter lim="800000"/>
            <a:headEnd/>
            <a:tailEnd/>
          </a:ln>
          <a:effectLst>
            <a:outerShdw blurRad="50800" dist="38100" dir="5400000" algn="t" rotWithShape="0">
              <a:schemeClr val="tx1">
                <a:alpha val="81000"/>
              </a:schemeClr>
            </a:outerShdw>
          </a:effectLst>
        </p:spPr>
        <p:txBody>
          <a:bodyPr wrap="square" anchor="ctr">
            <a:spAutoFit/>
          </a:bodyPr>
          <a:lstStyle/>
          <a:p>
            <a:pPr>
              <a:lnSpc>
                <a:spcPts val="2400"/>
              </a:lnSpc>
              <a:defRPr/>
            </a:pPr>
            <a:r>
              <a:rPr lang="en-US" altLang="zh-CN" sz="1800" b="1" dirty="0">
                <a:solidFill>
                  <a:srgbClr val="C5F123"/>
                </a:solidFill>
                <a:latin typeface="微软雅黑" pitchFamily="34" charset="-122"/>
                <a:ea typeface="微软雅黑" pitchFamily="34" charset="-122"/>
                <a:cs typeface="微软雅黑" pitchFamily="34" charset="-122"/>
              </a:rPr>
              <a:t>PART2</a:t>
            </a:r>
            <a:r>
              <a:rPr lang="en-US" altLang="zh-CN" sz="1800" b="1" dirty="0">
                <a:solidFill>
                  <a:schemeClr val="bg2">
                    <a:lumMod val="90000"/>
                  </a:schemeClr>
                </a:solidFill>
                <a:latin typeface="微软雅黑" pitchFamily="34" charset="-122"/>
                <a:ea typeface="微软雅黑" pitchFamily="34" charset="-122"/>
                <a:cs typeface="微软雅黑" pitchFamily="34" charset="-122"/>
              </a:rPr>
              <a:t>  </a:t>
            </a:r>
            <a:r>
              <a:rPr lang="zh-CN" altLang="en-US" sz="1800" b="1" dirty="0" smtClean="0">
                <a:solidFill>
                  <a:schemeClr val="bg2">
                    <a:lumMod val="90000"/>
                  </a:schemeClr>
                </a:solidFill>
                <a:latin typeface="微软雅黑" pitchFamily="34" charset="-122"/>
                <a:ea typeface="微软雅黑" pitchFamily="34" charset="-122"/>
                <a:cs typeface="微软雅黑" pitchFamily="34" charset="-122"/>
              </a:rPr>
              <a:t>市场分析  </a:t>
            </a:r>
            <a:r>
              <a:rPr lang="en-US" altLang="zh-CN" sz="1800" b="1" dirty="0" smtClean="0">
                <a:solidFill>
                  <a:schemeClr val="bg2">
                    <a:lumMod val="90000"/>
                  </a:schemeClr>
                </a:solidFill>
                <a:latin typeface="微软雅黑" pitchFamily="34" charset="-122"/>
                <a:ea typeface="微软雅黑" pitchFamily="34" charset="-122"/>
                <a:cs typeface="微软雅黑" pitchFamily="34" charset="-122"/>
              </a:rPr>
              <a:t>………………………………………….….</a:t>
            </a:r>
            <a:endParaRPr lang="en-US" altLang="zh-CN" sz="1800" b="1" dirty="0">
              <a:solidFill>
                <a:schemeClr val="bg2">
                  <a:lumMod val="90000"/>
                </a:schemeClr>
              </a:solidFill>
              <a:latin typeface="微软雅黑" pitchFamily="34" charset="-122"/>
              <a:ea typeface="微软雅黑" pitchFamily="34" charset="-122"/>
              <a:cs typeface="微软雅黑" pitchFamily="34" charset="-122"/>
            </a:endParaRPr>
          </a:p>
        </p:txBody>
      </p:sp>
      <p:sp>
        <p:nvSpPr>
          <p:cNvPr id="6" name="矩形 5"/>
          <p:cNvSpPr/>
          <p:nvPr/>
        </p:nvSpPr>
        <p:spPr>
          <a:xfrm>
            <a:off x="431055" y="1216025"/>
            <a:ext cx="8199437" cy="584200"/>
          </a:xfrm>
          <a:prstGeom prst="rect">
            <a:avLst/>
          </a:prstGeom>
          <a:effectLst>
            <a:outerShdw blurRad="50800" dist="38100" dir="5400000" algn="t" rotWithShape="0">
              <a:schemeClr val="tx1">
                <a:alpha val="81000"/>
              </a:schemeClr>
            </a:outerShdw>
          </a:effectLst>
        </p:spPr>
        <p:txBody>
          <a:bodyPr>
            <a:spAutoFit/>
          </a:bodyPr>
          <a:lstStyle/>
          <a:p>
            <a:pPr fontAlgn="auto">
              <a:spcBef>
                <a:spcPts val="0"/>
              </a:spcBef>
              <a:spcAft>
                <a:spcPts val="0"/>
              </a:spcAft>
              <a:defRPr/>
            </a:pPr>
            <a:r>
              <a:rPr lang="zh-CN" altLang="en-US" sz="3200" b="1" dirty="0">
                <a:solidFill>
                  <a:schemeClr val="bg2">
                    <a:lumMod val="90000"/>
                  </a:schemeClr>
                </a:solidFill>
                <a:latin typeface="微软雅黑" pitchFamily="34" charset="-122"/>
                <a:ea typeface="微软雅黑" pitchFamily="34" charset="-122"/>
              </a:rPr>
              <a:t>宜兴阳羡</a:t>
            </a:r>
            <a:r>
              <a:rPr lang="en-US" altLang="zh-CN" sz="3200" b="1" dirty="0">
                <a:solidFill>
                  <a:schemeClr val="bg2">
                    <a:lumMod val="90000"/>
                  </a:schemeClr>
                </a:solidFill>
                <a:latin typeface="黑体" pitchFamily="2" charset="-122"/>
                <a:ea typeface="黑体" pitchFamily="2" charset="-122"/>
              </a:rPr>
              <a:t>·</a:t>
            </a:r>
            <a:r>
              <a:rPr lang="zh-CN" altLang="en-US" sz="3200" b="1" dirty="0">
                <a:solidFill>
                  <a:schemeClr val="bg2">
                    <a:lumMod val="90000"/>
                  </a:schemeClr>
                </a:solidFill>
                <a:latin typeface="微软雅黑" pitchFamily="34" charset="-122"/>
                <a:ea typeface="微软雅黑" pitchFamily="34" charset="-122"/>
              </a:rPr>
              <a:t>湖滏镇旅游概念策划沟通</a:t>
            </a:r>
          </a:p>
        </p:txBody>
      </p:sp>
      <p:sp>
        <p:nvSpPr>
          <p:cNvPr id="7" name="矩形 6"/>
          <p:cNvSpPr/>
          <p:nvPr/>
        </p:nvSpPr>
        <p:spPr>
          <a:xfrm>
            <a:off x="413592" y="-152400"/>
            <a:ext cx="4837113" cy="1570038"/>
          </a:xfrm>
          <a:prstGeom prst="rect">
            <a:avLst/>
          </a:prstGeom>
          <a:effectLst>
            <a:outerShdw blurRad="50800" dist="38100" dir="5400000" algn="t" rotWithShape="0">
              <a:schemeClr val="tx1">
                <a:alpha val="81000"/>
              </a:schemeClr>
            </a:outerShdw>
          </a:effectLst>
        </p:spPr>
        <p:txBody>
          <a:bodyPr wrap="none">
            <a:spAutoFit/>
          </a:bodyPr>
          <a:lstStyle/>
          <a:p>
            <a:pPr fontAlgn="auto">
              <a:spcBef>
                <a:spcPts val="0"/>
              </a:spcBef>
              <a:spcAft>
                <a:spcPts val="0"/>
              </a:spcAft>
              <a:defRPr/>
            </a:pPr>
            <a:r>
              <a:rPr lang="en-US" sz="9600" dirty="0">
                <a:solidFill>
                  <a:schemeClr val="bg2">
                    <a:lumMod val="90000"/>
                  </a:schemeClr>
                </a:solidFill>
                <a:latin typeface="Arial" pitchFamily="34" charset="0"/>
                <a:ea typeface="+mn-ea"/>
                <a:cs typeface="Arial" pitchFamily="34" charset="0"/>
              </a:rPr>
              <a:t>contents</a:t>
            </a:r>
            <a:endParaRPr lang="zh-CN" altLang="en-US" sz="9600" dirty="0">
              <a:solidFill>
                <a:schemeClr val="bg2">
                  <a:lumMod val="90000"/>
                </a:schemeClr>
              </a:solidFill>
              <a:latin typeface="Arial" pitchFamily="34" charset="0"/>
              <a:ea typeface="+mn-ea"/>
              <a:cs typeface="Arial" pitchFamily="34" charset="0"/>
            </a:endParaRPr>
          </a:p>
        </p:txBody>
      </p:sp>
      <p:sp>
        <p:nvSpPr>
          <p:cNvPr id="9" name="TextBox 8"/>
          <p:cNvSpPr txBox="1"/>
          <p:nvPr/>
        </p:nvSpPr>
        <p:spPr>
          <a:xfrm>
            <a:off x="1313604" y="2716585"/>
            <a:ext cx="1606572" cy="369332"/>
          </a:xfrm>
          <a:prstGeom prst="rect">
            <a:avLst/>
          </a:prstGeom>
          <a:noFill/>
        </p:spPr>
        <p:txBody>
          <a:bodyPr wrap="square" rtlCol="0">
            <a:spAutoFit/>
          </a:bodyPr>
          <a:lstStyle/>
          <a:p>
            <a:r>
              <a:rPr lang="zh-CN" altLang="en-US" sz="1800" b="1" dirty="0" smtClean="0">
                <a:solidFill>
                  <a:srgbClr val="002200"/>
                </a:solidFill>
                <a:latin typeface="+mj-ea"/>
                <a:ea typeface="+mj-ea"/>
              </a:rPr>
              <a:t>市场需求</a:t>
            </a:r>
            <a:endParaRPr lang="zh-CN" altLang="en-US" sz="1800" b="1" dirty="0">
              <a:solidFill>
                <a:srgbClr val="002200"/>
              </a:solidFill>
              <a:latin typeface="+mj-ea"/>
              <a:ea typeface="+mj-ea"/>
            </a:endParaRPr>
          </a:p>
        </p:txBody>
      </p:sp>
      <p:sp>
        <p:nvSpPr>
          <p:cNvPr id="10" name="矩形 9"/>
          <p:cNvSpPr/>
          <p:nvPr/>
        </p:nvSpPr>
        <p:spPr>
          <a:xfrm>
            <a:off x="2481944" y="3081713"/>
            <a:ext cx="2629012" cy="338554"/>
          </a:xfrm>
          <a:prstGeom prst="rect">
            <a:avLst/>
          </a:prstGeom>
        </p:spPr>
        <p:txBody>
          <a:bodyPr wrap="square">
            <a:spAutoFit/>
          </a:bodyPr>
          <a:lstStyle/>
          <a:p>
            <a:r>
              <a:rPr lang="zh-CN" altLang="en-US" sz="1600" b="1" dirty="0" smtClean="0">
                <a:solidFill>
                  <a:schemeClr val="bg2">
                    <a:lumMod val="90000"/>
                  </a:schemeClr>
                </a:solidFill>
                <a:latin typeface="+mn-ea"/>
                <a:ea typeface="+mn-ea"/>
              </a:rPr>
              <a:t>市场供应现状</a:t>
            </a:r>
            <a:endParaRPr lang="zh-CN" altLang="en-US" sz="1600" dirty="0">
              <a:solidFill>
                <a:schemeClr val="bg2">
                  <a:lumMod val="90000"/>
                </a:schemeClr>
              </a:solidFill>
              <a:latin typeface="+mn-ea"/>
              <a:ea typeface="+mn-ea"/>
            </a:endParaRPr>
          </a:p>
        </p:txBody>
      </p:sp>
      <p:sp>
        <p:nvSpPr>
          <p:cNvPr id="11" name="矩形 10"/>
          <p:cNvSpPr/>
          <p:nvPr/>
        </p:nvSpPr>
        <p:spPr>
          <a:xfrm>
            <a:off x="2327993" y="2716585"/>
            <a:ext cx="1285929" cy="369332"/>
          </a:xfrm>
          <a:prstGeom prst="rect">
            <a:avLst/>
          </a:prstGeom>
        </p:spPr>
        <p:txBody>
          <a:bodyPr wrap="none">
            <a:spAutoFit/>
          </a:bodyPr>
          <a:lstStyle/>
          <a:p>
            <a:r>
              <a:rPr lang="en-US" altLang="zh-CN" sz="1800" b="1" dirty="0" smtClean="0">
                <a:solidFill>
                  <a:srgbClr val="003300"/>
                </a:solidFill>
                <a:latin typeface="微软雅黑"/>
                <a:ea typeface="微软雅黑"/>
              </a:rPr>
              <a:t>/</a:t>
            </a:r>
            <a:r>
              <a:rPr lang="en-US" altLang="zh-CN" sz="1800" b="1" dirty="0" smtClean="0">
                <a:solidFill>
                  <a:srgbClr val="EEECE1">
                    <a:lumMod val="90000"/>
                  </a:srgbClr>
                </a:solidFill>
                <a:latin typeface="微软雅黑"/>
                <a:ea typeface="微软雅黑"/>
              </a:rPr>
              <a:t> </a:t>
            </a:r>
            <a:r>
              <a:rPr lang="zh-CN" altLang="en-US" sz="1800" b="1" dirty="0" smtClean="0">
                <a:solidFill>
                  <a:srgbClr val="EEECE1">
                    <a:lumMod val="90000"/>
                  </a:srgbClr>
                </a:solidFill>
                <a:latin typeface="微软雅黑"/>
                <a:ea typeface="微软雅黑"/>
              </a:rPr>
              <a:t>市场供应</a:t>
            </a:r>
            <a:endParaRPr lang="zh-CN" altLang="en-US" dirty="0"/>
          </a:p>
        </p:txBody>
      </p:sp>
      <p:sp>
        <p:nvSpPr>
          <p:cNvPr id="12" name="矩形 11"/>
          <p:cNvSpPr/>
          <p:nvPr/>
        </p:nvSpPr>
        <p:spPr>
          <a:xfrm>
            <a:off x="3792076" y="3081715"/>
            <a:ext cx="1574470" cy="338554"/>
          </a:xfrm>
          <a:prstGeom prst="rect">
            <a:avLst/>
          </a:prstGeom>
        </p:spPr>
        <p:txBody>
          <a:bodyPr wrap="none">
            <a:spAutoFit/>
          </a:bodyPr>
          <a:lstStyle/>
          <a:p>
            <a:r>
              <a:rPr lang="en-US" altLang="zh-CN" sz="1600" b="1" dirty="0" smtClean="0">
                <a:solidFill>
                  <a:srgbClr val="EEECE1">
                    <a:lumMod val="90000"/>
                  </a:srgbClr>
                </a:solidFill>
                <a:latin typeface="微软雅黑"/>
                <a:ea typeface="微软雅黑"/>
              </a:rPr>
              <a:t>/ </a:t>
            </a:r>
            <a:r>
              <a:rPr lang="zh-CN" altLang="en-US" sz="1600" b="1" dirty="0" smtClean="0">
                <a:solidFill>
                  <a:srgbClr val="EEECE1">
                    <a:lumMod val="90000"/>
                  </a:srgbClr>
                </a:solidFill>
                <a:latin typeface="微软雅黑"/>
                <a:ea typeface="微软雅黑"/>
              </a:rPr>
              <a:t>市场预期供应</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par>
                                <p:cTn id="8" presetID="12" presetClass="entr" presetSubtype="4"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slide(fromBottom)">
                                      <p:cBhvr>
                                        <p:cTn id="10" dur="500"/>
                                        <p:tgtEl>
                                          <p:spTgt spid="12"/>
                                        </p:tgtEl>
                                      </p:cBhvr>
                                    </p:animEffect>
                                  </p:childTnLst>
                                </p:cTn>
                              </p:par>
                            </p:childTnLst>
                          </p:cTn>
                        </p:par>
                        <p:par>
                          <p:cTn id="11" fill="hold">
                            <p:stCondLst>
                              <p:cond delay="500"/>
                            </p:stCondLst>
                            <p:childTnLst>
                              <p:par>
                                <p:cTn id="12" presetID="3" presetClass="emph" presetSubtype="2" fill="hold" grpId="0" nodeType="afterEffect">
                                  <p:stCondLst>
                                    <p:cond delay="500"/>
                                  </p:stCondLst>
                                  <p:childTnLst>
                                    <p:animClr clrSpc="rgb">
                                      <p:cBhvr override="childStyle">
                                        <p:cTn id="13" dur="500" fill="hold"/>
                                        <p:tgtEl>
                                          <p:spTgt spid="12"/>
                                        </p:tgtEl>
                                        <p:attrNameLst>
                                          <p:attrName>style.color</p:attrName>
                                        </p:attrNameLst>
                                      </p:cBhvr>
                                      <p:to>
                                        <a:srgbClr val="0022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73075" y="242888"/>
            <a:ext cx="4308475" cy="461665"/>
          </a:xfrm>
          <a:prstGeom prst="rect">
            <a:avLst/>
          </a:prstGeom>
          <a:noFill/>
          <a:effectLst>
            <a:outerShdw blurRad="50800" dist="38100" dir="5400000" algn="t" rotWithShape="0">
              <a:prstClr val="black">
                <a:alpha val="20000"/>
              </a:prstClr>
            </a:outerShdw>
          </a:effectLst>
        </p:spPr>
        <p:txBody>
          <a:bodyPr>
            <a:spAutoFit/>
          </a:bodyPr>
          <a:lstStyle/>
          <a:p>
            <a:pPr fontAlgn="auto">
              <a:spcBef>
                <a:spcPts val="0"/>
              </a:spcBef>
              <a:spcAft>
                <a:spcPts val="0"/>
              </a:spcAft>
              <a:defRPr/>
            </a:pPr>
            <a:r>
              <a:rPr lang="zh-CN" altLang="en-US" b="1" dirty="0">
                <a:latin typeface="+mn-lt"/>
                <a:ea typeface="+mn-ea"/>
              </a:rPr>
              <a:t>阳羡</a:t>
            </a:r>
            <a:r>
              <a:rPr lang="zh-CN" altLang="en-US" b="1" dirty="0" smtClean="0">
                <a:latin typeface="+mn-lt"/>
                <a:ea typeface="+mn-ea"/>
              </a:rPr>
              <a:t>景区旅游产品供应</a:t>
            </a:r>
            <a:r>
              <a:rPr lang="zh-CN" altLang="en-US" b="1" dirty="0">
                <a:latin typeface="+mn-lt"/>
                <a:ea typeface="+mn-ea"/>
              </a:rPr>
              <a:t>现状</a:t>
            </a:r>
          </a:p>
        </p:txBody>
      </p:sp>
      <p:grpSp>
        <p:nvGrpSpPr>
          <p:cNvPr id="2" name="组合 124"/>
          <p:cNvGrpSpPr>
            <a:grpSpLocks/>
          </p:cNvGrpSpPr>
          <p:nvPr/>
        </p:nvGrpSpPr>
        <p:grpSpPr bwMode="auto">
          <a:xfrm>
            <a:off x="2553545" y="315912"/>
            <a:ext cx="6391242" cy="6416679"/>
            <a:chOff x="2043863" y="462714"/>
            <a:chExt cx="6389733" cy="6415165"/>
          </a:xfrm>
        </p:grpSpPr>
        <p:sp>
          <p:nvSpPr>
            <p:cNvPr id="28" name="椭圆 27"/>
            <p:cNvSpPr/>
            <p:nvPr/>
          </p:nvSpPr>
          <p:spPr>
            <a:xfrm>
              <a:off x="2043863" y="462715"/>
              <a:ext cx="6353262" cy="6353263"/>
            </a:xfrm>
            <a:prstGeom prst="ellipse">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cxnSp>
          <p:nvCxnSpPr>
            <p:cNvPr id="119" name="直接连接符 118"/>
            <p:cNvCxnSpPr/>
            <p:nvPr/>
          </p:nvCxnSpPr>
          <p:spPr>
            <a:xfrm rot="16200000" flipH="1">
              <a:off x="3809938" y="5065772"/>
              <a:ext cx="3221868" cy="402345"/>
            </a:xfrm>
            <a:prstGeom prst="line">
              <a:avLst/>
            </a:prstGeom>
            <a:ln w="28575"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28" idx="0"/>
            </p:cNvCxnSpPr>
            <p:nvPr/>
          </p:nvCxnSpPr>
          <p:spPr>
            <a:xfrm rot="16200000" flipH="1" flipV="1">
              <a:off x="3623846" y="2058569"/>
              <a:ext cx="3193297" cy="1588"/>
            </a:xfrm>
            <a:prstGeom prst="line">
              <a:avLst/>
            </a:prstGeom>
            <a:ln w="28575"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flipH="1" flipV="1">
              <a:off x="4700326" y="1456641"/>
              <a:ext cx="2718748" cy="1679997"/>
            </a:xfrm>
            <a:prstGeom prst="line">
              <a:avLst/>
            </a:prstGeom>
            <a:ln w="28575"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219700" y="1478475"/>
              <a:ext cx="2410083" cy="2177537"/>
            </a:xfrm>
            <a:prstGeom prst="line">
              <a:avLst/>
            </a:prstGeom>
            <a:ln w="28575"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10800000" flipV="1">
              <a:off x="2518413" y="3641727"/>
              <a:ext cx="2680655" cy="1677592"/>
            </a:xfrm>
            <a:prstGeom prst="line">
              <a:avLst/>
            </a:prstGeom>
            <a:ln w="28575"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28" idx="2"/>
            </p:cNvCxnSpPr>
            <p:nvPr/>
          </p:nvCxnSpPr>
          <p:spPr>
            <a:xfrm rot="10800000">
              <a:off x="2043863" y="3640140"/>
              <a:ext cx="3175837" cy="15871"/>
            </a:xfrm>
            <a:prstGeom prst="line">
              <a:avLst/>
            </a:prstGeom>
            <a:ln w="28575"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16200000" flipV="1">
              <a:off x="3168340" y="1604652"/>
              <a:ext cx="3007603" cy="109511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rot="10800000">
              <a:off x="2810444" y="1557832"/>
              <a:ext cx="2409256" cy="209818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rot="10800000">
              <a:off x="2080366" y="3090995"/>
              <a:ext cx="3139334" cy="56501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4270599" y="462715"/>
              <a:ext cx="987192" cy="1569667"/>
            </a:xfrm>
            <a:prstGeom prst="rect">
              <a:avLst/>
            </a:prstGeom>
            <a:noFill/>
          </p:spPr>
          <p:txBody>
            <a:bodyPr>
              <a:spAutoFit/>
            </a:bodyPr>
            <a:lstStyle/>
            <a:p>
              <a:pPr algn="r" fontAlgn="auto">
                <a:spcBef>
                  <a:spcPts val="0"/>
                </a:spcBef>
                <a:spcAft>
                  <a:spcPts val="0"/>
                </a:spcAft>
                <a:defRPr/>
              </a:pPr>
              <a:r>
                <a:rPr lang="zh-CN" altLang="en-US" sz="1800" b="1" dirty="0">
                  <a:solidFill>
                    <a:schemeClr val="bg2"/>
                  </a:solidFill>
                  <a:latin typeface="Arial" pitchFamily="34" charset="0"/>
                  <a:ea typeface="微软雅黑" pitchFamily="34" charset="-122"/>
                </a:rPr>
                <a:t>慕蠡</a:t>
              </a:r>
              <a:endParaRPr lang="en-US" altLang="zh-CN" sz="1800" b="1" dirty="0">
                <a:solidFill>
                  <a:schemeClr val="bg2"/>
                </a:solidFill>
                <a:latin typeface="Arial" pitchFamily="34" charset="0"/>
                <a:ea typeface="微软雅黑" pitchFamily="34" charset="-122"/>
              </a:endParaRPr>
            </a:p>
            <a:p>
              <a:pPr algn="r" fontAlgn="auto">
                <a:spcBef>
                  <a:spcPts val="0"/>
                </a:spcBef>
                <a:spcAft>
                  <a:spcPts val="0"/>
                </a:spcAft>
                <a:defRPr/>
              </a:pPr>
              <a:r>
                <a:rPr lang="zh-CN" altLang="en-US" sz="1800" b="1" dirty="0">
                  <a:solidFill>
                    <a:schemeClr val="bg2"/>
                  </a:solidFill>
                  <a:latin typeface="Arial" pitchFamily="34" charset="0"/>
                  <a:ea typeface="微软雅黑" pitchFamily="34" charset="-122"/>
                </a:rPr>
                <a:t>山庄</a:t>
              </a:r>
              <a:endParaRPr lang="en-US" altLang="zh-CN" sz="1800" b="1" dirty="0">
                <a:solidFill>
                  <a:schemeClr val="bg2"/>
                </a:solidFill>
                <a:latin typeface="Arial" pitchFamily="34" charset="0"/>
                <a:ea typeface="微软雅黑" pitchFamily="34" charset="-122"/>
              </a:endParaRPr>
            </a:p>
            <a:p>
              <a:pPr algn="r" fontAlgn="auto">
                <a:spcBef>
                  <a:spcPts val="0"/>
                </a:spcBef>
                <a:spcAft>
                  <a:spcPts val="0"/>
                </a:spcAft>
                <a:defRPr/>
              </a:pPr>
              <a:r>
                <a:rPr lang="en-US" altLang="zh-CN" sz="1200" dirty="0">
                  <a:solidFill>
                    <a:schemeClr val="bg2">
                      <a:lumMod val="75000"/>
                    </a:schemeClr>
                  </a:solidFill>
                  <a:latin typeface="Arial" pitchFamily="34" charset="0"/>
                  <a:ea typeface="微软雅黑" pitchFamily="34" charset="-122"/>
                </a:rPr>
                <a:t>8</a:t>
              </a:r>
              <a:r>
                <a:rPr lang="zh-CN" altLang="en-US" sz="1200" dirty="0">
                  <a:solidFill>
                    <a:schemeClr val="bg2">
                      <a:lumMod val="75000"/>
                    </a:schemeClr>
                  </a:solidFill>
                  <a:latin typeface="Arial" pitchFamily="34" charset="0"/>
                  <a:ea typeface="微软雅黑" pitchFamily="34" charset="-122"/>
                </a:rPr>
                <a:t>个大小 包</a:t>
              </a:r>
              <a:endParaRPr lang="en-US" altLang="zh-CN" sz="1200" dirty="0">
                <a:solidFill>
                  <a:schemeClr val="bg2">
                    <a:lumMod val="75000"/>
                  </a:schemeClr>
                </a:solidFill>
                <a:latin typeface="Arial" pitchFamily="34" charset="0"/>
                <a:ea typeface="微软雅黑" pitchFamily="34" charset="-122"/>
              </a:endParaRPr>
            </a:p>
            <a:p>
              <a:pPr algn="r" fontAlgn="auto">
                <a:spcBef>
                  <a:spcPts val="0"/>
                </a:spcBef>
                <a:spcAft>
                  <a:spcPts val="0"/>
                </a:spcAft>
                <a:defRPr/>
              </a:pPr>
              <a:r>
                <a:rPr lang="en-US" altLang="zh-CN" sz="1200" dirty="0">
                  <a:solidFill>
                    <a:schemeClr val="bg2">
                      <a:lumMod val="75000"/>
                    </a:schemeClr>
                  </a:solidFill>
                  <a:latin typeface="Arial" pitchFamily="34" charset="0"/>
                  <a:ea typeface="微软雅黑" pitchFamily="34" charset="-122"/>
                </a:rPr>
                <a:t> </a:t>
              </a:r>
              <a:r>
                <a:rPr lang="zh-CN" altLang="en-US" sz="1200" dirty="0">
                  <a:solidFill>
                    <a:schemeClr val="bg2">
                      <a:lumMod val="75000"/>
                    </a:schemeClr>
                  </a:solidFill>
                  <a:latin typeface="Arial" pitchFamily="34" charset="0"/>
                  <a:ea typeface="微软雅黑" pitchFamily="34" charset="-122"/>
                </a:rPr>
                <a:t>间；大堂可容纳</a:t>
              </a:r>
              <a:endParaRPr lang="en-US" altLang="zh-CN" sz="1200" dirty="0">
                <a:solidFill>
                  <a:schemeClr val="bg2">
                    <a:lumMod val="75000"/>
                  </a:schemeClr>
                </a:solidFill>
                <a:latin typeface="Arial" pitchFamily="34" charset="0"/>
                <a:ea typeface="微软雅黑" pitchFamily="34" charset="-122"/>
              </a:endParaRPr>
            </a:p>
            <a:p>
              <a:pPr algn="r" fontAlgn="auto">
                <a:spcBef>
                  <a:spcPts val="0"/>
                </a:spcBef>
                <a:spcAft>
                  <a:spcPts val="0"/>
                </a:spcAft>
                <a:defRPr/>
              </a:pPr>
              <a:r>
                <a:rPr lang="en-US" altLang="zh-CN" sz="1200" dirty="0">
                  <a:solidFill>
                    <a:schemeClr val="bg2">
                      <a:lumMod val="75000"/>
                    </a:schemeClr>
                  </a:solidFill>
                  <a:latin typeface="Arial" pitchFamily="34" charset="0"/>
                  <a:ea typeface="微软雅黑" pitchFamily="34" charset="-122"/>
                </a:rPr>
                <a:t>    1000</a:t>
              </a:r>
              <a:r>
                <a:rPr lang="zh-CN" altLang="en-US" sz="1200" dirty="0">
                  <a:solidFill>
                    <a:schemeClr val="bg2">
                      <a:lumMod val="75000"/>
                    </a:schemeClr>
                  </a:solidFill>
                  <a:latin typeface="Arial" pitchFamily="34" charset="0"/>
                  <a:ea typeface="微软雅黑" pitchFamily="34" charset="-122"/>
                </a:rPr>
                <a:t>人用餐</a:t>
              </a:r>
            </a:p>
          </p:txBody>
        </p:sp>
        <p:sp>
          <p:nvSpPr>
            <p:cNvPr id="81" name="TextBox 80"/>
            <p:cNvSpPr txBox="1"/>
            <p:nvPr/>
          </p:nvSpPr>
          <p:spPr>
            <a:xfrm>
              <a:off x="2737436" y="940439"/>
              <a:ext cx="1934706" cy="1383973"/>
            </a:xfrm>
            <a:prstGeom prst="rect">
              <a:avLst/>
            </a:prstGeom>
            <a:noFill/>
          </p:spPr>
          <p:txBody>
            <a:bodyPr>
              <a:spAutoFit/>
            </a:bodyPr>
            <a:lstStyle/>
            <a:p>
              <a:pPr fontAlgn="auto">
                <a:spcBef>
                  <a:spcPts val="0"/>
                </a:spcBef>
                <a:spcAft>
                  <a:spcPts val="0"/>
                </a:spcAft>
                <a:defRPr/>
              </a:pPr>
              <a:r>
                <a:rPr lang="zh-CN" altLang="en-US" sz="1800" b="1" dirty="0">
                  <a:solidFill>
                    <a:schemeClr val="bg2"/>
                  </a:solidFill>
                  <a:latin typeface="Arial" pitchFamily="34" charset="0"/>
                  <a:ea typeface="微软雅黑" pitchFamily="34" charset="-122"/>
                </a:rPr>
                <a:t>          篱笆园</a:t>
              </a:r>
              <a:endParaRPr lang="en-US" altLang="zh-CN" sz="1800" b="1" dirty="0">
                <a:solidFill>
                  <a:schemeClr val="bg2"/>
                </a:solidFill>
                <a:latin typeface="Arial" pitchFamily="34" charset="0"/>
                <a:ea typeface="微软雅黑" pitchFamily="34" charset="-122"/>
              </a:endParaRPr>
            </a:p>
            <a:p>
              <a:pPr fontAlgn="auto">
                <a:spcBef>
                  <a:spcPts val="0"/>
                </a:spcBef>
                <a:spcAft>
                  <a:spcPts val="0"/>
                </a:spcAft>
                <a:defRPr/>
              </a:pPr>
              <a:r>
                <a:rPr lang="en-US" altLang="zh-CN" sz="1800" b="1" dirty="0">
                  <a:solidFill>
                    <a:schemeClr val="bg2"/>
                  </a:solidFill>
                  <a:latin typeface="Arial" pitchFamily="34" charset="0"/>
                  <a:ea typeface="微软雅黑" pitchFamily="34" charset="-122"/>
                </a:rPr>
                <a:t>            </a:t>
              </a:r>
              <a:r>
                <a:rPr lang="zh-CN" altLang="en-US" sz="1800" b="1" dirty="0">
                  <a:solidFill>
                    <a:schemeClr val="bg2"/>
                  </a:solidFill>
                  <a:latin typeface="Arial" pitchFamily="34" charset="0"/>
                  <a:ea typeface="微软雅黑" pitchFamily="34" charset="-122"/>
                </a:rPr>
                <a:t>农家乐</a:t>
              </a:r>
              <a:endParaRPr lang="en-US" altLang="zh-CN" sz="1800" b="1" dirty="0">
                <a:solidFill>
                  <a:schemeClr val="bg2"/>
                </a:solidFill>
                <a:latin typeface="Arial" pitchFamily="34" charset="0"/>
                <a:ea typeface="微软雅黑" pitchFamily="34" charset="-122"/>
              </a:endParaRPr>
            </a:p>
            <a:p>
              <a:pPr fontAlgn="auto">
                <a:spcBef>
                  <a:spcPts val="0"/>
                </a:spcBef>
                <a:spcAft>
                  <a:spcPts val="0"/>
                </a:spcAft>
                <a:defRPr/>
              </a:pPr>
              <a:r>
                <a:rPr lang="zh-CN" altLang="en-US" sz="1200" dirty="0">
                  <a:solidFill>
                    <a:schemeClr val="bg2"/>
                  </a:solidFill>
                  <a:latin typeface="Arial" pitchFamily="34" charset="0"/>
                  <a:ea typeface="微软雅黑" pitchFamily="34" charset="-122"/>
                </a:rPr>
                <a:t>        </a:t>
              </a:r>
              <a:r>
                <a:rPr lang="zh-CN" altLang="en-US" sz="1200" dirty="0">
                  <a:solidFill>
                    <a:schemeClr val="bg2">
                      <a:lumMod val="75000"/>
                    </a:schemeClr>
                  </a:solidFill>
                  <a:latin typeface="Arial" pitchFamily="34" charset="0"/>
                  <a:ea typeface="微软雅黑" pitchFamily="34" charset="-122"/>
                </a:rPr>
                <a:t>四星；总面积</a:t>
              </a:r>
              <a:r>
                <a:rPr lang="en-US" altLang="zh-CN" sz="1200" dirty="0">
                  <a:solidFill>
                    <a:schemeClr val="bg2">
                      <a:lumMod val="75000"/>
                    </a:schemeClr>
                  </a:solidFill>
                  <a:latin typeface="Arial" pitchFamily="34" charset="0"/>
                  <a:ea typeface="微软雅黑" pitchFamily="34" charset="-122"/>
                </a:rPr>
                <a:t>800</a:t>
              </a:r>
            </a:p>
            <a:p>
              <a:pPr fontAlgn="auto">
                <a:spcBef>
                  <a:spcPts val="0"/>
                </a:spcBef>
                <a:spcAft>
                  <a:spcPts val="0"/>
                </a:spcAft>
                <a:defRPr/>
              </a:pPr>
              <a:r>
                <a:rPr lang="en-US" altLang="zh-CN" sz="1200" dirty="0">
                  <a:solidFill>
                    <a:schemeClr val="bg2">
                      <a:lumMod val="75000"/>
                    </a:schemeClr>
                  </a:solidFill>
                  <a:latin typeface="Arial" pitchFamily="34" charset="0"/>
                  <a:ea typeface="微软雅黑" pitchFamily="34" charset="-122"/>
                </a:rPr>
                <a:t>              </a:t>
              </a:r>
              <a:r>
                <a:rPr lang="zh-CN" altLang="en-US" sz="1200" dirty="0">
                  <a:solidFill>
                    <a:schemeClr val="bg2">
                      <a:lumMod val="75000"/>
                    </a:schemeClr>
                  </a:solidFill>
                  <a:latin typeface="Arial" pitchFamily="34" charset="0"/>
                  <a:ea typeface="微软雅黑" pitchFamily="34" charset="-122"/>
                </a:rPr>
                <a:t>亩；农家美食； </a:t>
              </a:r>
              <a:endParaRPr lang="en-US" altLang="zh-CN" sz="1200" dirty="0">
                <a:solidFill>
                  <a:schemeClr val="bg2">
                    <a:lumMod val="75000"/>
                  </a:schemeClr>
                </a:solidFill>
                <a:latin typeface="Arial" pitchFamily="34" charset="0"/>
                <a:ea typeface="微软雅黑" pitchFamily="34" charset="-122"/>
              </a:endParaRPr>
            </a:p>
            <a:p>
              <a:pPr fontAlgn="auto">
                <a:spcBef>
                  <a:spcPts val="0"/>
                </a:spcBef>
                <a:spcAft>
                  <a:spcPts val="0"/>
                </a:spcAft>
                <a:defRPr/>
              </a:pPr>
              <a:r>
                <a:rPr lang="en-US" altLang="zh-CN" sz="1200" dirty="0">
                  <a:solidFill>
                    <a:schemeClr val="bg2">
                      <a:lumMod val="75000"/>
                    </a:schemeClr>
                  </a:solidFill>
                  <a:latin typeface="Arial" pitchFamily="34" charset="0"/>
                  <a:ea typeface="微软雅黑" pitchFamily="34" charset="-122"/>
                </a:rPr>
                <a:t>                  </a:t>
              </a:r>
              <a:r>
                <a:rPr lang="zh-CN" altLang="en-US" sz="1200" dirty="0">
                  <a:solidFill>
                    <a:schemeClr val="bg2">
                      <a:lumMod val="75000"/>
                    </a:schemeClr>
                  </a:solidFill>
                  <a:latin typeface="Arial" pitchFamily="34" charset="0"/>
                  <a:ea typeface="微软雅黑" pitchFamily="34" charset="-122"/>
                </a:rPr>
                <a:t>年接待量</a:t>
              </a:r>
              <a:r>
                <a:rPr lang="en-US" altLang="zh-CN" sz="1200" dirty="0">
                  <a:solidFill>
                    <a:schemeClr val="bg2">
                      <a:lumMod val="75000"/>
                    </a:schemeClr>
                  </a:solidFill>
                  <a:latin typeface="Arial" pitchFamily="34" charset="0"/>
                  <a:ea typeface="微软雅黑" pitchFamily="34" charset="-122"/>
                </a:rPr>
                <a:t>8</a:t>
              </a:r>
              <a:r>
                <a:rPr lang="zh-CN" altLang="en-US" sz="1200" dirty="0">
                  <a:solidFill>
                    <a:schemeClr val="bg2">
                      <a:lumMod val="75000"/>
                    </a:schemeClr>
                  </a:solidFill>
                  <a:latin typeface="Arial" pitchFamily="34" charset="0"/>
                  <a:ea typeface="微软雅黑" pitchFamily="34" charset="-122"/>
                </a:rPr>
                <a:t>万</a:t>
              </a:r>
              <a:endParaRPr lang="en-US" altLang="zh-CN" sz="1200" dirty="0">
                <a:solidFill>
                  <a:schemeClr val="bg2">
                    <a:lumMod val="75000"/>
                  </a:schemeClr>
                </a:solidFill>
                <a:latin typeface="Arial" pitchFamily="34" charset="0"/>
                <a:ea typeface="微软雅黑" pitchFamily="34" charset="-122"/>
              </a:endParaRPr>
            </a:p>
            <a:p>
              <a:pPr fontAlgn="auto">
                <a:spcBef>
                  <a:spcPts val="0"/>
                </a:spcBef>
                <a:spcAft>
                  <a:spcPts val="0"/>
                </a:spcAft>
                <a:defRPr/>
              </a:pPr>
              <a:r>
                <a:rPr lang="en-US" altLang="zh-CN" sz="1200" dirty="0">
                  <a:solidFill>
                    <a:schemeClr val="bg2">
                      <a:lumMod val="75000"/>
                    </a:schemeClr>
                  </a:solidFill>
                  <a:latin typeface="Arial" pitchFamily="34" charset="0"/>
                  <a:ea typeface="微软雅黑" pitchFamily="34" charset="-122"/>
                </a:rPr>
                <a:t>                       </a:t>
              </a:r>
              <a:r>
                <a:rPr lang="zh-CN" altLang="en-US" sz="1200" dirty="0">
                  <a:solidFill>
                    <a:schemeClr val="bg2">
                      <a:lumMod val="75000"/>
                    </a:schemeClr>
                  </a:solidFill>
                  <a:latin typeface="Arial" pitchFamily="34" charset="0"/>
                  <a:ea typeface="微软雅黑" pitchFamily="34" charset="-122"/>
                </a:rPr>
                <a:t>人次</a:t>
              </a:r>
              <a:endParaRPr lang="en-US" altLang="zh-CN" sz="1200" dirty="0">
                <a:solidFill>
                  <a:schemeClr val="bg2">
                    <a:lumMod val="75000"/>
                  </a:schemeClr>
                </a:solidFill>
                <a:latin typeface="Arial" pitchFamily="34" charset="0"/>
                <a:ea typeface="微软雅黑" pitchFamily="34" charset="-122"/>
              </a:endParaRPr>
            </a:p>
          </p:txBody>
        </p:sp>
        <p:sp>
          <p:nvSpPr>
            <p:cNvPr id="82" name="TextBox 81"/>
            <p:cNvSpPr txBox="1"/>
            <p:nvPr/>
          </p:nvSpPr>
          <p:spPr>
            <a:xfrm>
              <a:off x="2189879" y="1797487"/>
              <a:ext cx="2628279" cy="1476027"/>
            </a:xfrm>
            <a:prstGeom prst="rect">
              <a:avLst/>
            </a:prstGeom>
            <a:noFill/>
          </p:spPr>
          <p:txBody>
            <a:bodyPr>
              <a:spAutoFit/>
            </a:bodyPr>
            <a:lstStyle/>
            <a:p>
              <a:pPr fontAlgn="auto">
                <a:spcBef>
                  <a:spcPts val="0"/>
                </a:spcBef>
                <a:spcAft>
                  <a:spcPts val="0"/>
                </a:spcAft>
                <a:defRPr/>
              </a:pPr>
              <a:r>
                <a:rPr lang="zh-CN" altLang="en-US" sz="1800" b="1" dirty="0">
                  <a:solidFill>
                    <a:schemeClr val="bg2"/>
                  </a:solidFill>
                  <a:latin typeface="Arial" pitchFamily="34" charset="0"/>
                  <a:ea typeface="微软雅黑" pitchFamily="34" charset="-122"/>
                </a:rPr>
                <a:t>     宜兴</a:t>
              </a:r>
              <a:endParaRPr lang="en-US" altLang="zh-CN" sz="1800" b="1" dirty="0">
                <a:solidFill>
                  <a:schemeClr val="bg2"/>
                </a:solidFill>
                <a:latin typeface="Arial" pitchFamily="34" charset="0"/>
                <a:ea typeface="微软雅黑" pitchFamily="34" charset="-122"/>
              </a:endParaRPr>
            </a:p>
            <a:p>
              <a:pPr fontAlgn="auto">
                <a:spcBef>
                  <a:spcPts val="0"/>
                </a:spcBef>
                <a:spcAft>
                  <a:spcPts val="0"/>
                </a:spcAft>
                <a:defRPr/>
              </a:pPr>
              <a:r>
                <a:rPr lang="zh-CN" altLang="en-US" sz="1800" b="1" dirty="0">
                  <a:solidFill>
                    <a:schemeClr val="bg2"/>
                  </a:solidFill>
                  <a:latin typeface="Arial" pitchFamily="34" charset="0"/>
                  <a:ea typeface="微软雅黑" pitchFamily="34" charset="-122"/>
                </a:rPr>
                <a:t>   竹海国际</a:t>
              </a:r>
              <a:endParaRPr lang="en-US" altLang="zh-CN" sz="1800" b="1" dirty="0">
                <a:solidFill>
                  <a:schemeClr val="bg2"/>
                </a:solidFill>
                <a:latin typeface="Arial" pitchFamily="34" charset="0"/>
                <a:ea typeface="微软雅黑" pitchFamily="34" charset="-122"/>
              </a:endParaRPr>
            </a:p>
            <a:p>
              <a:pPr fontAlgn="auto">
                <a:spcBef>
                  <a:spcPts val="0"/>
                </a:spcBef>
                <a:spcAft>
                  <a:spcPts val="0"/>
                </a:spcAft>
                <a:defRPr/>
              </a:pPr>
              <a:r>
                <a:rPr lang="zh-CN" altLang="en-US" sz="1800" b="1" dirty="0">
                  <a:solidFill>
                    <a:schemeClr val="bg2"/>
                  </a:solidFill>
                  <a:latin typeface="Arial" pitchFamily="34" charset="0"/>
                  <a:ea typeface="微软雅黑" pitchFamily="34" charset="-122"/>
                </a:rPr>
                <a:t> 会议中心</a:t>
              </a:r>
              <a:endParaRPr lang="en-US" altLang="zh-CN" sz="1800" b="1" dirty="0">
                <a:solidFill>
                  <a:schemeClr val="bg2"/>
                </a:solidFill>
                <a:latin typeface="Arial" pitchFamily="34" charset="0"/>
                <a:ea typeface="微软雅黑" pitchFamily="34" charset="-122"/>
              </a:endParaRPr>
            </a:p>
            <a:p>
              <a:pPr fontAlgn="auto">
                <a:spcBef>
                  <a:spcPts val="0"/>
                </a:spcBef>
                <a:spcAft>
                  <a:spcPts val="0"/>
                </a:spcAft>
                <a:defRPr/>
              </a:pPr>
              <a:r>
                <a:rPr lang="zh-CN" altLang="en-US" sz="1200" dirty="0">
                  <a:solidFill>
                    <a:schemeClr val="bg2">
                      <a:lumMod val="75000"/>
                    </a:schemeClr>
                  </a:solidFill>
                  <a:latin typeface="Arial" pitchFamily="34" charset="0"/>
                  <a:ea typeface="微软雅黑" pitchFamily="34" charset="-122"/>
                </a:rPr>
                <a:t>五星；山珍美食；提高中</a:t>
              </a:r>
              <a:endParaRPr lang="en-US" altLang="zh-CN" sz="1200" dirty="0">
                <a:solidFill>
                  <a:schemeClr val="bg2">
                    <a:lumMod val="75000"/>
                  </a:schemeClr>
                </a:solidFill>
                <a:latin typeface="Arial" pitchFamily="34" charset="0"/>
                <a:ea typeface="微软雅黑" pitchFamily="34" charset="-122"/>
              </a:endParaRPr>
            </a:p>
            <a:p>
              <a:pPr fontAlgn="auto">
                <a:spcBef>
                  <a:spcPts val="0"/>
                </a:spcBef>
                <a:spcAft>
                  <a:spcPts val="0"/>
                </a:spcAft>
                <a:defRPr/>
              </a:pPr>
              <a:r>
                <a:rPr lang="zh-CN" altLang="en-US" sz="1200" dirty="0">
                  <a:solidFill>
                    <a:schemeClr val="bg2">
                      <a:lumMod val="75000"/>
                    </a:schemeClr>
                  </a:solidFill>
                  <a:latin typeface="Arial" pitchFamily="34" charset="0"/>
                  <a:ea typeface="微软雅黑" pitchFamily="34" charset="-122"/>
                </a:rPr>
                <a:t>餐、西餐、咖啡厅、酒吧、茶、</a:t>
              </a:r>
              <a:endParaRPr lang="en-US" altLang="zh-CN" sz="1200" dirty="0">
                <a:solidFill>
                  <a:schemeClr val="bg2">
                    <a:lumMod val="75000"/>
                  </a:schemeClr>
                </a:solidFill>
                <a:latin typeface="Arial" pitchFamily="34" charset="0"/>
                <a:ea typeface="微软雅黑" pitchFamily="34" charset="-122"/>
              </a:endParaRPr>
            </a:p>
            <a:p>
              <a:pPr fontAlgn="auto">
                <a:spcBef>
                  <a:spcPts val="0"/>
                </a:spcBef>
                <a:spcAft>
                  <a:spcPts val="0"/>
                </a:spcAft>
                <a:defRPr/>
              </a:pPr>
              <a:r>
                <a:rPr lang="en-US" altLang="zh-CN" sz="1200" dirty="0">
                  <a:solidFill>
                    <a:schemeClr val="bg2">
                      <a:lumMod val="75000"/>
                    </a:schemeClr>
                  </a:solidFill>
                  <a:latin typeface="Arial" pitchFamily="34" charset="0"/>
                  <a:ea typeface="微软雅黑" pitchFamily="34" charset="-122"/>
                </a:rPr>
                <a:t>         </a:t>
              </a:r>
              <a:r>
                <a:rPr lang="zh-CN" altLang="en-US" sz="1200" dirty="0">
                  <a:solidFill>
                    <a:schemeClr val="bg2">
                      <a:lumMod val="75000"/>
                    </a:schemeClr>
                  </a:solidFill>
                  <a:latin typeface="Arial" pitchFamily="34" charset="0"/>
                  <a:ea typeface="微软雅黑" pitchFamily="34" charset="-122"/>
                </a:rPr>
                <a:t>室限时送餐服务</a:t>
              </a:r>
            </a:p>
          </p:txBody>
        </p:sp>
        <p:sp>
          <p:nvSpPr>
            <p:cNvPr id="86" name="TextBox 85"/>
            <p:cNvSpPr txBox="1"/>
            <p:nvPr/>
          </p:nvSpPr>
          <p:spPr>
            <a:xfrm>
              <a:off x="2080366" y="3164003"/>
              <a:ext cx="1569667" cy="461853"/>
            </a:xfrm>
            <a:prstGeom prst="rect">
              <a:avLst/>
            </a:prstGeom>
            <a:noFill/>
          </p:spPr>
          <p:txBody>
            <a:bodyPr wrap="none">
              <a:spAutoFit/>
            </a:bodyPr>
            <a:lstStyle/>
            <a:p>
              <a:pPr fontAlgn="auto">
                <a:spcBef>
                  <a:spcPts val="0"/>
                </a:spcBef>
                <a:spcAft>
                  <a:spcPts val="0"/>
                </a:spcAft>
                <a:defRPr/>
              </a:pPr>
              <a:r>
                <a:rPr lang="zh-CN" altLang="en-US" sz="1200" b="1" dirty="0">
                  <a:solidFill>
                    <a:schemeClr val="bg2"/>
                  </a:solidFill>
                  <a:latin typeface="Arial" pitchFamily="34" charset="0"/>
                  <a:ea typeface="微软雅黑" pitchFamily="34" charset="-122"/>
                </a:rPr>
                <a:t>其他</a:t>
              </a:r>
              <a:endParaRPr lang="en-US" altLang="zh-CN" sz="1200" b="1" dirty="0">
                <a:solidFill>
                  <a:schemeClr val="bg2"/>
                </a:solidFill>
                <a:latin typeface="Arial" pitchFamily="34" charset="0"/>
                <a:ea typeface="微软雅黑" pitchFamily="34" charset="-122"/>
              </a:endParaRPr>
            </a:p>
            <a:p>
              <a:pPr fontAlgn="auto">
                <a:spcBef>
                  <a:spcPts val="0"/>
                </a:spcBef>
                <a:spcAft>
                  <a:spcPts val="0"/>
                </a:spcAft>
                <a:defRPr/>
              </a:pPr>
              <a:r>
                <a:rPr lang="zh-CN" altLang="en-US" sz="1200" dirty="0">
                  <a:solidFill>
                    <a:schemeClr val="bg2">
                      <a:lumMod val="75000"/>
                    </a:schemeClr>
                  </a:solidFill>
                  <a:latin typeface="Arial" pitchFamily="34" charset="0"/>
                  <a:ea typeface="微软雅黑" pitchFamily="34" charset="-122"/>
                </a:rPr>
                <a:t>以家庭式农家乐为主</a:t>
              </a:r>
            </a:p>
          </p:txBody>
        </p:sp>
        <p:cxnSp>
          <p:nvCxnSpPr>
            <p:cNvPr id="56" name="直接连接符 55"/>
            <p:cNvCxnSpPr/>
            <p:nvPr/>
          </p:nvCxnSpPr>
          <p:spPr>
            <a:xfrm rot="10800000" flipV="1">
              <a:off x="2153374" y="3656012"/>
              <a:ext cx="3066326" cy="86022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0800000" flipV="1">
              <a:off x="2335894" y="3656012"/>
              <a:ext cx="2883806" cy="133477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043863" y="3640140"/>
              <a:ext cx="2302918" cy="1661720"/>
            </a:xfrm>
            <a:prstGeom prst="rect">
              <a:avLst/>
            </a:prstGeom>
            <a:noFill/>
          </p:spPr>
          <p:txBody>
            <a:bodyPr>
              <a:spAutoFit/>
            </a:bodyPr>
            <a:lstStyle/>
            <a:p>
              <a:pPr fontAlgn="auto">
                <a:spcBef>
                  <a:spcPts val="0"/>
                </a:spcBef>
                <a:spcAft>
                  <a:spcPts val="0"/>
                </a:spcAft>
                <a:defRPr/>
              </a:pPr>
              <a:r>
                <a:rPr lang="zh-CN" altLang="en-US" sz="1800" b="1" dirty="0">
                  <a:solidFill>
                    <a:schemeClr val="bg2"/>
                  </a:solidFill>
                  <a:latin typeface="+mn-lt"/>
                  <a:ea typeface="+mn-ea"/>
                </a:rPr>
                <a:t>宜兴竹海国际会议</a:t>
              </a:r>
              <a:endParaRPr lang="en-US" altLang="zh-CN" sz="1800" b="1" dirty="0">
                <a:solidFill>
                  <a:schemeClr val="bg2"/>
                </a:solidFill>
                <a:latin typeface="+mn-lt"/>
                <a:ea typeface="+mn-ea"/>
              </a:endParaRPr>
            </a:p>
            <a:p>
              <a:pPr fontAlgn="auto">
                <a:spcBef>
                  <a:spcPts val="0"/>
                </a:spcBef>
                <a:spcAft>
                  <a:spcPts val="0"/>
                </a:spcAft>
                <a:defRPr/>
              </a:pPr>
              <a:r>
                <a:rPr lang="en-US" altLang="zh-CN" sz="1800" b="1" dirty="0">
                  <a:solidFill>
                    <a:schemeClr val="bg2"/>
                  </a:solidFill>
                  <a:latin typeface="+mn-lt"/>
                  <a:ea typeface="+mn-ea"/>
                </a:rPr>
                <a:t> </a:t>
              </a:r>
              <a:r>
                <a:rPr lang="zh-CN" altLang="en-US" sz="1800" b="1" dirty="0">
                  <a:solidFill>
                    <a:schemeClr val="bg2"/>
                  </a:solidFill>
                  <a:latin typeface="+mn-lt"/>
                  <a:ea typeface="+mn-ea"/>
                </a:rPr>
                <a:t>中心</a:t>
              </a:r>
              <a:r>
                <a:rPr lang="zh-CN" altLang="en-US" sz="1200" dirty="0">
                  <a:solidFill>
                    <a:schemeClr val="bg2">
                      <a:lumMod val="75000"/>
                    </a:schemeClr>
                  </a:solidFill>
                  <a:latin typeface="+mn-lt"/>
                  <a:ea typeface="+mn-ea"/>
                </a:rPr>
                <a:t>五星；</a:t>
              </a:r>
              <a:r>
                <a:rPr lang="en-US" altLang="zh-CN" sz="1200" dirty="0">
                  <a:solidFill>
                    <a:schemeClr val="bg2">
                      <a:lumMod val="75000"/>
                    </a:schemeClr>
                  </a:solidFill>
                  <a:latin typeface="+mn-lt"/>
                  <a:ea typeface="+mn-ea"/>
                </a:rPr>
                <a:t>200</a:t>
              </a:r>
              <a:r>
                <a:rPr lang="zh-CN" altLang="en-US" sz="1200" dirty="0">
                  <a:solidFill>
                    <a:schemeClr val="bg2">
                      <a:lumMod val="75000"/>
                    </a:schemeClr>
                  </a:solidFill>
                  <a:latin typeface="+mn-lt"/>
                  <a:ea typeface="+mn-ea"/>
                </a:rPr>
                <a:t>间</a:t>
              </a:r>
              <a:endParaRPr lang="en-US" altLang="zh-CN" sz="1200" dirty="0">
                <a:solidFill>
                  <a:schemeClr val="bg2">
                    <a:lumMod val="75000"/>
                  </a:schemeClr>
                </a:solidFill>
                <a:latin typeface="+mn-lt"/>
                <a:ea typeface="+mn-ea"/>
              </a:endParaRPr>
            </a:p>
            <a:p>
              <a:pPr fontAlgn="auto">
                <a:spcBef>
                  <a:spcPts val="0"/>
                </a:spcBef>
                <a:spcAft>
                  <a:spcPts val="0"/>
                </a:spcAft>
                <a:defRPr/>
              </a:pPr>
              <a:r>
                <a:rPr lang="zh-CN" altLang="en-US" sz="1800" b="1" dirty="0">
                  <a:solidFill>
                    <a:schemeClr val="bg2"/>
                  </a:solidFill>
                  <a:latin typeface="+mn-lt"/>
                  <a:ea typeface="+mn-ea"/>
                </a:rPr>
                <a:t>  </a:t>
              </a:r>
              <a:r>
                <a:rPr lang="en-US" altLang="zh-CN" sz="1800" b="1" dirty="0">
                  <a:solidFill>
                    <a:schemeClr val="bg2"/>
                  </a:solidFill>
                  <a:latin typeface="+mn-lt"/>
                  <a:ea typeface="+mn-ea"/>
                </a:rPr>
                <a:t>       </a:t>
              </a:r>
              <a:r>
                <a:rPr lang="zh-CN" altLang="en-US" sz="1800" b="1" dirty="0">
                  <a:solidFill>
                    <a:schemeClr val="bg2"/>
                  </a:solidFill>
                  <a:latin typeface="+mn-lt"/>
                  <a:ea typeface="+mn-ea"/>
                </a:rPr>
                <a:t>慕蠡山庄</a:t>
              </a:r>
              <a:endParaRPr lang="en-US" altLang="zh-CN" sz="1800" b="1" dirty="0">
                <a:solidFill>
                  <a:schemeClr val="bg2"/>
                </a:solidFill>
                <a:latin typeface="+mn-lt"/>
                <a:ea typeface="+mn-ea"/>
              </a:endParaRPr>
            </a:p>
            <a:p>
              <a:pPr fontAlgn="auto">
                <a:spcBef>
                  <a:spcPts val="0"/>
                </a:spcBef>
                <a:spcAft>
                  <a:spcPts val="0"/>
                </a:spcAft>
                <a:defRPr/>
              </a:pPr>
              <a:r>
                <a:rPr lang="en-US" altLang="zh-CN" sz="1200" b="1" dirty="0">
                  <a:solidFill>
                    <a:schemeClr val="bg2"/>
                  </a:solidFill>
                  <a:latin typeface="+mn-lt"/>
                  <a:ea typeface="+mn-ea"/>
                </a:rPr>
                <a:t>    </a:t>
              </a:r>
              <a:r>
                <a:rPr lang="en-US" altLang="zh-CN" sz="1200" dirty="0">
                  <a:solidFill>
                    <a:schemeClr val="bg2">
                      <a:lumMod val="75000"/>
                    </a:schemeClr>
                  </a:solidFill>
                  <a:latin typeface="+mn-lt"/>
                  <a:ea typeface="+mn-ea"/>
                </a:rPr>
                <a:t>49</a:t>
              </a:r>
              <a:r>
                <a:rPr lang="zh-CN" altLang="en-US" sz="1200" dirty="0">
                  <a:solidFill>
                    <a:schemeClr val="bg2">
                      <a:lumMod val="75000"/>
                    </a:schemeClr>
                  </a:solidFill>
                  <a:latin typeface="+mn-lt"/>
                  <a:ea typeface="+mn-ea"/>
                </a:rPr>
                <a:t>间客房       </a:t>
              </a:r>
              <a:r>
                <a:rPr lang="zh-CN" altLang="en-US" sz="1200" b="1" dirty="0">
                  <a:solidFill>
                    <a:schemeClr val="bg2"/>
                  </a:solidFill>
                  <a:latin typeface="+mn-lt"/>
                  <a:ea typeface="+mn-ea"/>
                </a:rPr>
                <a:t>其他</a:t>
              </a:r>
              <a:endParaRPr lang="en-US" altLang="zh-CN" sz="1200" dirty="0">
                <a:solidFill>
                  <a:schemeClr val="bg2"/>
                </a:solidFill>
                <a:latin typeface="+mn-lt"/>
                <a:ea typeface="+mn-ea"/>
              </a:endParaRPr>
            </a:p>
            <a:p>
              <a:pPr fontAlgn="auto">
                <a:spcBef>
                  <a:spcPts val="0"/>
                </a:spcBef>
                <a:spcAft>
                  <a:spcPts val="0"/>
                </a:spcAft>
                <a:defRPr/>
              </a:pPr>
              <a:r>
                <a:rPr lang="en-US" altLang="zh-CN" sz="1200" dirty="0">
                  <a:solidFill>
                    <a:schemeClr val="bg2"/>
                  </a:solidFill>
                  <a:latin typeface="+mn-lt"/>
                  <a:ea typeface="+mn-ea"/>
                </a:rPr>
                <a:t>               </a:t>
              </a:r>
              <a:r>
                <a:rPr lang="zh-CN" altLang="en-US" sz="1200" dirty="0">
                  <a:solidFill>
                    <a:schemeClr val="bg2">
                      <a:lumMod val="75000"/>
                    </a:schemeClr>
                  </a:solidFill>
                  <a:latin typeface="+mn-lt"/>
                  <a:ea typeface="+mn-ea"/>
                </a:rPr>
                <a:t>个别</a:t>
              </a:r>
              <a:endParaRPr lang="en-US" altLang="zh-CN" sz="1200" dirty="0">
                <a:solidFill>
                  <a:schemeClr val="bg2">
                    <a:lumMod val="75000"/>
                  </a:schemeClr>
                </a:solidFill>
                <a:latin typeface="+mn-lt"/>
                <a:ea typeface="+mn-ea"/>
              </a:endParaRPr>
            </a:p>
            <a:p>
              <a:pPr fontAlgn="auto">
                <a:spcBef>
                  <a:spcPts val="0"/>
                </a:spcBef>
                <a:spcAft>
                  <a:spcPts val="0"/>
                </a:spcAft>
                <a:defRPr/>
              </a:pPr>
              <a:r>
                <a:rPr lang="en-US" altLang="zh-CN" sz="1200" dirty="0">
                  <a:solidFill>
                    <a:schemeClr val="bg2">
                      <a:lumMod val="75000"/>
                    </a:schemeClr>
                  </a:solidFill>
                  <a:latin typeface="+mn-lt"/>
                  <a:ea typeface="+mn-ea"/>
                </a:rPr>
                <a:t>         </a:t>
              </a:r>
              <a:r>
                <a:rPr lang="zh-CN" altLang="en-US" sz="1200" dirty="0">
                  <a:solidFill>
                    <a:schemeClr val="bg2">
                      <a:lumMod val="75000"/>
                    </a:schemeClr>
                  </a:solidFill>
                  <a:latin typeface="+mn-lt"/>
                  <a:ea typeface="+mn-ea"/>
                </a:rPr>
                <a:t>农家乐</a:t>
              </a:r>
              <a:endParaRPr lang="en-US" altLang="zh-CN" sz="1200" dirty="0">
                <a:solidFill>
                  <a:schemeClr val="bg2">
                    <a:lumMod val="75000"/>
                  </a:schemeClr>
                </a:solidFill>
                <a:latin typeface="+mn-lt"/>
                <a:ea typeface="+mn-ea"/>
              </a:endParaRPr>
            </a:p>
            <a:p>
              <a:pPr fontAlgn="auto">
                <a:spcBef>
                  <a:spcPts val="0"/>
                </a:spcBef>
                <a:spcAft>
                  <a:spcPts val="0"/>
                </a:spcAft>
                <a:defRPr/>
              </a:pPr>
              <a:r>
                <a:rPr lang="en-US" altLang="zh-CN" sz="1200" dirty="0">
                  <a:solidFill>
                    <a:schemeClr val="bg2">
                      <a:lumMod val="75000"/>
                    </a:schemeClr>
                  </a:solidFill>
                  <a:latin typeface="+mn-lt"/>
                  <a:ea typeface="+mn-ea"/>
                </a:rPr>
                <a:t>       </a:t>
              </a:r>
              <a:r>
                <a:rPr lang="zh-CN" altLang="en-US" sz="1200" dirty="0">
                  <a:solidFill>
                    <a:schemeClr val="bg2">
                      <a:lumMod val="75000"/>
                    </a:schemeClr>
                  </a:solidFill>
                  <a:latin typeface="+mn-lt"/>
                  <a:ea typeface="+mn-ea"/>
                </a:rPr>
                <a:t>宾馆</a:t>
              </a:r>
            </a:p>
          </p:txBody>
        </p:sp>
        <p:sp>
          <p:nvSpPr>
            <p:cNvPr id="110" name="TextBox 109"/>
            <p:cNvSpPr txBox="1"/>
            <p:nvPr/>
          </p:nvSpPr>
          <p:spPr>
            <a:xfrm>
              <a:off x="6060844" y="2799746"/>
              <a:ext cx="2372752" cy="3171077"/>
            </a:xfrm>
            <a:prstGeom prst="rect">
              <a:avLst/>
            </a:prstGeom>
            <a:noFill/>
          </p:spPr>
          <p:txBody>
            <a:bodyPr>
              <a:spAutoFit/>
            </a:bodyPr>
            <a:lstStyle/>
            <a:p>
              <a:pPr fontAlgn="auto">
                <a:lnSpc>
                  <a:spcPts val="2400"/>
                </a:lnSpc>
                <a:spcBef>
                  <a:spcPts val="0"/>
                </a:spcBef>
                <a:spcAft>
                  <a:spcPts val="0"/>
                </a:spcAft>
                <a:defRPr/>
              </a:pPr>
              <a:r>
                <a:rPr lang="zh-CN" altLang="en-US" sz="1800" b="1" dirty="0">
                  <a:solidFill>
                    <a:schemeClr val="bg2"/>
                  </a:solidFill>
                  <a:latin typeface="+mn-lt"/>
                  <a:ea typeface="+mn-ea"/>
                </a:rPr>
                <a:t>                  </a:t>
              </a:r>
              <a:r>
                <a:rPr lang="zh-CN" altLang="en-US" sz="1800" b="1" dirty="0" smtClean="0">
                  <a:solidFill>
                    <a:schemeClr val="bg2"/>
                  </a:solidFill>
                  <a:latin typeface="+mn-lt"/>
                  <a:ea typeface="+mn-ea"/>
                </a:rPr>
                <a:t>景点</a:t>
              </a:r>
              <a:endParaRPr lang="en-US" altLang="zh-CN" sz="1800" b="1" dirty="0">
                <a:solidFill>
                  <a:schemeClr val="bg2"/>
                </a:solidFill>
                <a:latin typeface="+mn-lt"/>
                <a:ea typeface="+mn-ea"/>
              </a:endParaRPr>
            </a:p>
            <a:p>
              <a:pPr fontAlgn="auto">
                <a:lnSpc>
                  <a:spcPts val="2400"/>
                </a:lnSpc>
                <a:spcBef>
                  <a:spcPts val="0"/>
                </a:spcBef>
                <a:spcAft>
                  <a:spcPts val="0"/>
                </a:spcAft>
                <a:defRPr/>
              </a:pPr>
              <a:r>
                <a:rPr lang="zh-CN" altLang="en-US" sz="1400" dirty="0">
                  <a:solidFill>
                    <a:schemeClr val="bg1"/>
                  </a:solidFill>
                  <a:latin typeface="+mn-lt"/>
                  <a:ea typeface="+mn-ea"/>
                </a:rPr>
                <a:t>            主要景区集中于</a:t>
              </a:r>
              <a:endParaRPr lang="en-US" altLang="zh-CN" sz="1400" dirty="0">
                <a:solidFill>
                  <a:schemeClr val="bg1"/>
                </a:solidFill>
                <a:latin typeface="+mn-lt"/>
                <a:ea typeface="+mn-ea"/>
              </a:endParaRPr>
            </a:p>
            <a:p>
              <a:pPr fontAlgn="auto">
                <a:lnSpc>
                  <a:spcPts val="2400"/>
                </a:lnSpc>
                <a:spcBef>
                  <a:spcPts val="0"/>
                </a:spcBef>
                <a:spcAft>
                  <a:spcPts val="0"/>
                </a:spcAft>
                <a:defRPr/>
              </a:pPr>
              <a:r>
                <a:rPr lang="zh-CN" altLang="en-US" sz="1400" dirty="0">
                  <a:solidFill>
                    <a:schemeClr val="bg1"/>
                  </a:solidFill>
                  <a:latin typeface="+mn-lt"/>
                  <a:ea typeface="+mn-ea"/>
                </a:rPr>
                <a:t>                  张灵慕沿线</a:t>
              </a:r>
              <a:endParaRPr lang="en-US" altLang="zh-CN" sz="1400" dirty="0">
                <a:solidFill>
                  <a:schemeClr val="bg1"/>
                </a:solidFill>
                <a:latin typeface="+mn-lt"/>
                <a:ea typeface="+mn-ea"/>
              </a:endParaRPr>
            </a:p>
            <a:p>
              <a:pPr fontAlgn="auto">
                <a:lnSpc>
                  <a:spcPts val="2400"/>
                </a:lnSpc>
                <a:spcBef>
                  <a:spcPts val="0"/>
                </a:spcBef>
                <a:spcAft>
                  <a:spcPts val="0"/>
                </a:spcAft>
                <a:defRPr/>
              </a:pPr>
              <a:r>
                <a:rPr lang="zh-CN" altLang="en-US" sz="1400" dirty="0">
                  <a:solidFill>
                    <a:schemeClr val="bg2">
                      <a:lumMod val="75000"/>
                    </a:schemeClr>
                  </a:solidFill>
                  <a:latin typeface="+mn-lt"/>
                  <a:ea typeface="+mn-ea"/>
                </a:rPr>
                <a:t>                      张公洞</a:t>
              </a:r>
              <a:endParaRPr lang="en-US" altLang="zh-CN" sz="1400" dirty="0">
                <a:solidFill>
                  <a:schemeClr val="bg2">
                    <a:lumMod val="75000"/>
                  </a:schemeClr>
                </a:solidFill>
                <a:latin typeface="+mn-lt"/>
                <a:ea typeface="+mn-ea"/>
              </a:endParaRPr>
            </a:p>
            <a:p>
              <a:pPr fontAlgn="auto">
                <a:lnSpc>
                  <a:spcPts val="2400"/>
                </a:lnSpc>
                <a:spcBef>
                  <a:spcPts val="0"/>
                </a:spcBef>
                <a:spcAft>
                  <a:spcPts val="0"/>
                </a:spcAft>
                <a:defRPr/>
              </a:pPr>
              <a:r>
                <a:rPr lang="zh-CN" altLang="en-US" sz="1400" dirty="0">
                  <a:solidFill>
                    <a:schemeClr val="bg2">
                      <a:lumMod val="75000"/>
                    </a:schemeClr>
                  </a:solidFill>
                  <a:latin typeface="+mn-lt"/>
                  <a:ea typeface="+mn-ea"/>
                </a:rPr>
                <a:t>                       竹海</a:t>
              </a:r>
              <a:endParaRPr lang="en-US" altLang="zh-CN" sz="1400" dirty="0">
                <a:solidFill>
                  <a:schemeClr val="bg2">
                    <a:lumMod val="75000"/>
                  </a:schemeClr>
                </a:solidFill>
                <a:latin typeface="+mn-lt"/>
                <a:ea typeface="+mn-ea"/>
              </a:endParaRPr>
            </a:p>
            <a:p>
              <a:pPr fontAlgn="auto">
                <a:lnSpc>
                  <a:spcPts val="2400"/>
                </a:lnSpc>
                <a:spcBef>
                  <a:spcPts val="0"/>
                </a:spcBef>
                <a:spcAft>
                  <a:spcPts val="0"/>
                </a:spcAft>
                <a:defRPr/>
              </a:pPr>
              <a:r>
                <a:rPr lang="zh-CN" altLang="en-US" sz="1400" dirty="0">
                  <a:solidFill>
                    <a:schemeClr val="bg2">
                      <a:lumMod val="75000"/>
                    </a:schemeClr>
                  </a:solidFill>
                  <a:latin typeface="+mn-lt"/>
                  <a:ea typeface="+mn-ea"/>
                </a:rPr>
                <a:t>                陶祖圣境</a:t>
              </a:r>
              <a:endParaRPr lang="en-US" altLang="zh-CN" sz="1400" dirty="0">
                <a:solidFill>
                  <a:schemeClr val="bg2">
                    <a:lumMod val="75000"/>
                  </a:schemeClr>
                </a:solidFill>
                <a:latin typeface="+mn-lt"/>
                <a:ea typeface="+mn-ea"/>
              </a:endParaRPr>
            </a:p>
            <a:p>
              <a:pPr fontAlgn="auto">
                <a:lnSpc>
                  <a:spcPts val="2400"/>
                </a:lnSpc>
                <a:spcBef>
                  <a:spcPts val="0"/>
                </a:spcBef>
                <a:spcAft>
                  <a:spcPts val="0"/>
                </a:spcAft>
                <a:defRPr/>
              </a:pPr>
              <a:r>
                <a:rPr lang="zh-CN" altLang="en-US" sz="1400" dirty="0">
                  <a:solidFill>
                    <a:schemeClr val="bg2">
                      <a:lumMod val="75000"/>
                    </a:schemeClr>
                  </a:solidFill>
                  <a:latin typeface="+mn-lt"/>
                  <a:ea typeface="+mn-ea"/>
                </a:rPr>
                <a:t>                玉女潭</a:t>
              </a:r>
              <a:endParaRPr lang="en-US" altLang="zh-CN" sz="1400" dirty="0">
                <a:solidFill>
                  <a:schemeClr val="bg2">
                    <a:lumMod val="75000"/>
                  </a:schemeClr>
                </a:solidFill>
                <a:latin typeface="+mn-lt"/>
                <a:ea typeface="+mn-ea"/>
              </a:endParaRPr>
            </a:p>
            <a:p>
              <a:pPr fontAlgn="auto">
                <a:lnSpc>
                  <a:spcPts val="2400"/>
                </a:lnSpc>
                <a:spcBef>
                  <a:spcPts val="0"/>
                </a:spcBef>
                <a:spcAft>
                  <a:spcPts val="0"/>
                </a:spcAft>
                <a:defRPr/>
              </a:pPr>
              <a:r>
                <a:rPr lang="zh-CN" altLang="en-US" sz="1400" dirty="0">
                  <a:solidFill>
                    <a:schemeClr val="bg2">
                      <a:lumMod val="75000"/>
                    </a:schemeClr>
                  </a:solidFill>
                  <a:latin typeface="+mn-lt"/>
                  <a:ea typeface="+mn-ea"/>
                </a:rPr>
                <a:t>     灵谷洞风景区</a:t>
              </a:r>
              <a:endParaRPr lang="en-US" altLang="zh-CN" sz="1400" dirty="0">
                <a:solidFill>
                  <a:schemeClr val="bg2">
                    <a:lumMod val="75000"/>
                  </a:schemeClr>
                </a:solidFill>
                <a:latin typeface="+mn-lt"/>
                <a:ea typeface="+mn-ea"/>
              </a:endParaRPr>
            </a:p>
            <a:p>
              <a:pPr fontAlgn="auto">
                <a:lnSpc>
                  <a:spcPts val="2400"/>
                </a:lnSpc>
                <a:spcBef>
                  <a:spcPts val="0"/>
                </a:spcBef>
                <a:spcAft>
                  <a:spcPts val="0"/>
                </a:spcAft>
                <a:defRPr/>
              </a:pPr>
              <a:r>
                <a:rPr lang="zh-CN" altLang="en-US" sz="1400" dirty="0">
                  <a:solidFill>
                    <a:schemeClr val="bg2">
                      <a:lumMod val="75000"/>
                    </a:schemeClr>
                  </a:solidFill>
                  <a:latin typeface="+mn-lt"/>
                  <a:ea typeface="+mn-ea"/>
                </a:rPr>
                <a:t>    磬山崇恩寺</a:t>
              </a:r>
              <a:endParaRPr lang="en-US" altLang="zh-CN" sz="1400" dirty="0">
                <a:solidFill>
                  <a:schemeClr val="bg2">
                    <a:lumMod val="75000"/>
                  </a:schemeClr>
                </a:solidFill>
                <a:latin typeface="+mn-lt"/>
                <a:ea typeface="+mn-ea"/>
              </a:endParaRPr>
            </a:p>
            <a:p>
              <a:pPr fontAlgn="auto">
                <a:lnSpc>
                  <a:spcPts val="2400"/>
                </a:lnSpc>
                <a:spcBef>
                  <a:spcPts val="0"/>
                </a:spcBef>
                <a:spcAft>
                  <a:spcPts val="0"/>
                </a:spcAft>
                <a:defRPr/>
              </a:pPr>
              <a:r>
                <a:rPr lang="en-US" altLang="zh-CN" sz="1400" dirty="0">
                  <a:solidFill>
                    <a:schemeClr val="bg2">
                      <a:lumMod val="75000"/>
                    </a:schemeClr>
                  </a:solidFill>
                  <a:latin typeface="+mn-lt"/>
                  <a:ea typeface="+mn-ea"/>
                </a:rPr>
                <a:t>  ……</a:t>
              </a:r>
              <a:endParaRPr lang="en-US" altLang="zh-CN" sz="1200" dirty="0">
                <a:solidFill>
                  <a:schemeClr val="bg2">
                    <a:lumMod val="75000"/>
                  </a:schemeClr>
                </a:solidFill>
                <a:latin typeface="+mn-lt"/>
                <a:ea typeface="+mn-ea"/>
              </a:endParaRPr>
            </a:p>
          </p:txBody>
        </p:sp>
        <p:sp>
          <p:nvSpPr>
            <p:cNvPr id="31766" name="TextBox 110"/>
            <p:cNvSpPr txBox="1">
              <a:spLocks noChangeArrowheads="1"/>
            </p:cNvSpPr>
            <p:nvPr/>
          </p:nvSpPr>
          <p:spPr bwMode="auto">
            <a:xfrm>
              <a:off x="6425888" y="1339571"/>
              <a:ext cx="973113" cy="523097"/>
            </a:xfrm>
            <a:prstGeom prst="rect">
              <a:avLst/>
            </a:prstGeom>
            <a:noFill/>
            <a:ln w="9525">
              <a:noFill/>
              <a:miter lim="800000"/>
              <a:headEnd/>
              <a:tailEnd/>
            </a:ln>
          </p:spPr>
          <p:txBody>
            <a:bodyPr wrap="none">
              <a:spAutoFit/>
            </a:bodyPr>
            <a:lstStyle/>
            <a:p>
              <a:r>
                <a:rPr lang="zh-CN" altLang="en-US" sz="1400" dirty="0" smtClean="0">
                  <a:solidFill>
                    <a:schemeClr val="bg1"/>
                  </a:solidFill>
                  <a:latin typeface="Verdana" pitchFamily="34" charset="0"/>
                  <a:ea typeface="微软雅黑" pitchFamily="34" charset="-122"/>
                </a:rPr>
                <a:t>    工艺品</a:t>
              </a:r>
              <a:endParaRPr lang="en-US" altLang="zh-CN" sz="1400" dirty="0">
                <a:solidFill>
                  <a:schemeClr val="bg1"/>
                </a:solidFill>
                <a:latin typeface="Verdana" pitchFamily="34" charset="0"/>
                <a:ea typeface="微软雅黑" pitchFamily="34" charset="-122"/>
              </a:endParaRPr>
            </a:p>
            <a:p>
              <a:r>
                <a:rPr lang="zh-CN" altLang="en-US" sz="1400" dirty="0">
                  <a:solidFill>
                    <a:schemeClr val="bg1"/>
                  </a:solidFill>
                  <a:latin typeface="Verdana" pitchFamily="34" charset="0"/>
                  <a:ea typeface="微软雅黑" pitchFamily="34" charset="-122"/>
                </a:rPr>
                <a:t>土特产等</a:t>
              </a:r>
            </a:p>
          </p:txBody>
        </p:sp>
        <p:cxnSp>
          <p:nvCxnSpPr>
            <p:cNvPr id="116" name="直接连接符 115"/>
            <p:cNvCxnSpPr/>
            <p:nvPr/>
          </p:nvCxnSpPr>
          <p:spPr>
            <a:xfrm rot="5400000" flipH="1" flipV="1">
              <a:off x="4098396" y="1693531"/>
              <a:ext cx="3083785" cy="84117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 name="组合 62"/>
            <p:cNvGrpSpPr>
              <a:grpSpLocks/>
            </p:cNvGrpSpPr>
            <p:nvPr/>
          </p:nvGrpSpPr>
          <p:grpSpPr bwMode="auto">
            <a:xfrm>
              <a:off x="4417208" y="2872574"/>
              <a:ext cx="1570059" cy="1542083"/>
              <a:chOff x="4417208" y="2872574"/>
              <a:chExt cx="1570059" cy="1542083"/>
            </a:xfrm>
          </p:grpSpPr>
          <p:sp>
            <p:nvSpPr>
              <p:cNvPr id="29" name="椭圆 28"/>
              <p:cNvSpPr/>
              <p:nvPr/>
            </p:nvSpPr>
            <p:spPr>
              <a:xfrm>
                <a:off x="4461055" y="2897365"/>
                <a:ext cx="1517291" cy="1517292"/>
              </a:xfrm>
              <a:prstGeom prst="ellipse">
                <a:avLst/>
              </a:prstGeom>
              <a:solidFill>
                <a:srgbClr val="C5F1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cxnSp>
            <p:nvCxnSpPr>
              <p:cNvPr id="48" name="直接连接符 47"/>
              <p:cNvCxnSpPr>
                <a:stCxn id="29" idx="0"/>
              </p:cNvCxnSpPr>
              <p:nvPr/>
            </p:nvCxnSpPr>
            <p:spPr>
              <a:xfrm rot="16200000" flipH="1">
                <a:off x="4841171" y="3275895"/>
                <a:ext cx="758646" cy="1588"/>
              </a:xfrm>
              <a:prstGeom prst="line">
                <a:avLst/>
              </a:prstGeom>
              <a:ln w="28575">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5400000">
                <a:off x="5116344" y="3125029"/>
                <a:ext cx="634338" cy="427625"/>
              </a:xfrm>
              <a:prstGeom prst="line">
                <a:avLst/>
              </a:prstGeom>
              <a:ln w="28575">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10800000" flipV="1">
                <a:off x="5219704" y="3155373"/>
                <a:ext cx="560281" cy="500638"/>
              </a:xfrm>
              <a:prstGeom prst="line">
                <a:avLst/>
              </a:prstGeom>
              <a:ln w="28575">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6200000" flipH="1">
                <a:off x="4892176" y="3985121"/>
                <a:ext cx="751522" cy="93297"/>
              </a:xfrm>
              <a:prstGeom prst="line">
                <a:avLst/>
              </a:prstGeom>
              <a:ln w="28575">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10800000" flipV="1">
                <a:off x="4572153" y="3656011"/>
                <a:ext cx="647547" cy="379322"/>
              </a:xfrm>
              <a:prstGeom prst="line">
                <a:avLst/>
              </a:prstGeom>
              <a:ln w="28575">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29" idx="2"/>
              </p:cNvCxnSpPr>
              <p:nvPr/>
            </p:nvCxnSpPr>
            <p:spPr>
              <a:xfrm rot="10800000">
                <a:off x="4461055" y="3656011"/>
                <a:ext cx="758646" cy="1587"/>
              </a:xfrm>
              <a:prstGeom prst="line">
                <a:avLst/>
              </a:prstGeom>
              <a:ln w="28575">
                <a:solidFill>
                  <a:srgbClr val="003300"/>
                </a:solidFill>
              </a:ln>
            </p:spPr>
            <p:style>
              <a:lnRef idx="1">
                <a:schemeClr val="accent1"/>
              </a:lnRef>
              <a:fillRef idx="0">
                <a:schemeClr val="accent1"/>
              </a:fillRef>
              <a:effectRef idx="0">
                <a:schemeClr val="accent1"/>
              </a:effectRef>
              <a:fontRef idx="minor">
                <a:schemeClr val="tx1"/>
              </a:fontRef>
            </p:style>
          </p:cxnSp>
          <p:sp>
            <p:nvSpPr>
              <p:cNvPr id="31778" name="TextBox 72"/>
              <p:cNvSpPr txBox="1">
                <a:spLocks noChangeArrowheads="1"/>
              </p:cNvSpPr>
              <p:nvPr/>
            </p:nvSpPr>
            <p:spPr bwMode="auto">
              <a:xfrm>
                <a:off x="4563260" y="3014424"/>
                <a:ext cx="538802" cy="369332"/>
              </a:xfrm>
              <a:prstGeom prst="rect">
                <a:avLst/>
              </a:prstGeom>
              <a:noFill/>
              <a:ln w="9525">
                <a:noFill/>
                <a:miter lim="800000"/>
                <a:headEnd/>
                <a:tailEnd/>
              </a:ln>
            </p:spPr>
            <p:txBody>
              <a:bodyPr>
                <a:spAutoFit/>
              </a:bodyPr>
              <a:lstStyle/>
              <a:p>
                <a:r>
                  <a:rPr lang="zh-CN" altLang="en-US" sz="1800" b="1">
                    <a:ea typeface="微软雅黑" pitchFamily="34" charset="-122"/>
                  </a:rPr>
                  <a:t>食</a:t>
                </a:r>
              </a:p>
            </p:txBody>
          </p:sp>
          <p:sp>
            <p:nvSpPr>
              <p:cNvPr id="31779" name="TextBox 73"/>
              <p:cNvSpPr txBox="1">
                <a:spLocks noChangeArrowheads="1"/>
              </p:cNvSpPr>
              <p:nvPr/>
            </p:nvSpPr>
            <p:spPr bwMode="auto">
              <a:xfrm>
                <a:off x="4417208" y="3602834"/>
                <a:ext cx="415498" cy="369332"/>
              </a:xfrm>
              <a:prstGeom prst="rect">
                <a:avLst/>
              </a:prstGeom>
              <a:noFill/>
              <a:ln w="9525">
                <a:noFill/>
                <a:miter lim="800000"/>
                <a:headEnd/>
                <a:tailEnd/>
              </a:ln>
            </p:spPr>
            <p:txBody>
              <a:bodyPr wrap="none">
                <a:spAutoFit/>
              </a:bodyPr>
              <a:lstStyle/>
              <a:p>
                <a:r>
                  <a:rPr lang="zh-CN" altLang="en-US" sz="1800" b="1">
                    <a:ea typeface="微软雅黑" pitchFamily="34" charset="-122"/>
                  </a:rPr>
                  <a:t>住</a:t>
                </a:r>
              </a:p>
            </p:txBody>
          </p:sp>
          <p:sp>
            <p:nvSpPr>
              <p:cNvPr id="31780" name="TextBox 76"/>
              <p:cNvSpPr txBox="1">
                <a:spLocks noChangeArrowheads="1"/>
              </p:cNvSpPr>
              <p:nvPr/>
            </p:nvSpPr>
            <p:spPr bwMode="auto">
              <a:xfrm>
                <a:off x="5571769" y="3675860"/>
                <a:ext cx="415498" cy="369332"/>
              </a:xfrm>
              <a:prstGeom prst="rect">
                <a:avLst/>
              </a:prstGeom>
              <a:noFill/>
              <a:ln w="9525">
                <a:noFill/>
                <a:miter lim="800000"/>
                <a:headEnd/>
                <a:tailEnd/>
              </a:ln>
            </p:spPr>
            <p:txBody>
              <a:bodyPr wrap="none">
                <a:spAutoFit/>
              </a:bodyPr>
              <a:lstStyle/>
              <a:p>
                <a:r>
                  <a:rPr lang="zh-CN" altLang="en-US" sz="1800" b="1">
                    <a:ea typeface="微软雅黑" pitchFamily="34" charset="-122"/>
                  </a:rPr>
                  <a:t>游</a:t>
                </a:r>
              </a:p>
            </p:txBody>
          </p:sp>
          <p:sp>
            <p:nvSpPr>
              <p:cNvPr id="31781" name="TextBox 77"/>
              <p:cNvSpPr txBox="1">
                <a:spLocks noChangeArrowheads="1"/>
              </p:cNvSpPr>
              <p:nvPr/>
            </p:nvSpPr>
            <p:spPr bwMode="auto">
              <a:xfrm>
                <a:off x="5462075" y="2982268"/>
                <a:ext cx="415498" cy="369332"/>
              </a:xfrm>
              <a:prstGeom prst="rect">
                <a:avLst/>
              </a:prstGeom>
              <a:noFill/>
              <a:ln w="9525">
                <a:noFill/>
                <a:miter lim="800000"/>
                <a:headEnd/>
                <a:tailEnd/>
              </a:ln>
            </p:spPr>
            <p:txBody>
              <a:bodyPr wrap="none">
                <a:spAutoFit/>
              </a:bodyPr>
              <a:lstStyle/>
              <a:p>
                <a:r>
                  <a:rPr lang="zh-CN" altLang="en-US" sz="1800" b="1" dirty="0">
                    <a:ea typeface="微软雅黑" pitchFamily="34" charset="-122"/>
                  </a:rPr>
                  <a:t>购</a:t>
                </a:r>
              </a:p>
            </p:txBody>
          </p:sp>
          <p:sp>
            <p:nvSpPr>
              <p:cNvPr id="31782" name="TextBox 78"/>
              <p:cNvSpPr txBox="1">
                <a:spLocks noChangeArrowheads="1"/>
              </p:cNvSpPr>
              <p:nvPr/>
            </p:nvSpPr>
            <p:spPr bwMode="auto">
              <a:xfrm>
                <a:off x="5183981" y="2872574"/>
                <a:ext cx="415498" cy="369332"/>
              </a:xfrm>
              <a:prstGeom prst="rect">
                <a:avLst/>
              </a:prstGeom>
              <a:noFill/>
              <a:ln w="9525">
                <a:noFill/>
                <a:miter lim="800000"/>
                <a:headEnd/>
                <a:tailEnd/>
              </a:ln>
            </p:spPr>
            <p:txBody>
              <a:bodyPr wrap="none">
                <a:spAutoFit/>
              </a:bodyPr>
              <a:lstStyle/>
              <a:p>
                <a:r>
                  <a:rPr lang="zh-CN" altLang="en-US" sz="1800" b="1">
                    <a:ea typeface="微软雅黑" pitchFamily="34" charset="-122"/>
                  </a:rPr>
                  <a:t>娱</a:t>
                </a:r>
              </a:p>
            </p:txBody>
          </p:sp>
          <p:sp>
            <p:nvSpPr>
              <p:cNvPr id="31783" name="TextBox 100"/>
              <p:cNvSpPr txBox="1">
                <a:spLocks noChangeArrowheads="1"/>
              </p:cNvSpPr>
              <p:nvPr/>
            </p:nvSpPr>
            <p:spPr bwMode="auto">
              <a:xfrm>
                <a:off x="4782338" y="4036788"/>
                <a:ext cx="415498" cy="369332"/>
              </a:xfrm>
              <a:prstGeom prst="rect">
                <a:avLst/>
              </a:prstGeom>
              <a:noFill/>
              <a:ln w="9525">
                <a:noFill/>
                <a:miter lim="800000"/>
                <a:headEnd/>
                <a:tailEnd/>
              </a:ln>
            </p:spPr>
            <p:txBody>
              <a:bodyPr wrap="none">
                <a:spAutoFit/>
              </a:bodyPr>
              <a:lstStyle/>
              <a:p>
                <a:r>
                  <a:rPr lang="zh-CN" altLang="en-US" sz="1800" b="1">
                    <a:ea typeface="微软雅黑" pitchFamily="34" charset="-122"/>
                  </a:rPr>
                  <a:t>行</a:t>
                </a:r>
              </a:p>
            </p:txBody>
          </p:sp>
        </p:grpSp>
        <p:sp>
          <p:nvSpPr>
            <p:cNvPr id="112" name="TextBox 111"/>
            <p:cNvSpPr txBox="1"/>
            <p:nvPr/>
          </p:nvSpPr>
          <p:spPr>
            <a:xfrm>
              <a:off x="5176848" y="462715"/>
              <a:ext cx="2418779" cy="2215627"/>
            </a:xfrm>
            <a:prstGeom prst="rect">
              <a:avLst/>
            </a:prstGeom>
            <a:noFill/>
          </p:spPr>
          <p:txBody>
            <a:bodyPr>
              <a:spAutoFit/>
            </a:bodyPr>
            <a:lstStyle/>
            <a:p>
              <a:pPr fontAlgn="auto">
                <a:spcBef>
                  <a:spcPts val="0"/>
                </a:spcBef>
                <a:spcAft>
                  <a:spcPts val="0"/>
                </a:spcAft>
                <a:defRPr/>
              </a:pPr>
              <a:r>
                <a:rPr lang="zh-CN" altLang="en-US" sz="1800" b="1" dirty="0">
                  <a:solidFill>
                    <a:schemeClr val="bg1"/>
                  </a:solidFill>
                  <a:latin typeface="+mn-lt"/>
                  <a:ea typeface="+mn-ea"/>
                </a:rPr>
                <a:t>宜兴国</a:t>
              </a:r>
              <a:endParaRPr lang="en-US" altLang="zh-CN" sz="1800" b="1" dirty="0">
                <a:solidFill>
                  <a:schemeClr val="bg1"/>
                </a:solidFill>
                <a:latin typeface="+mn-lt"/>
                <a:ea typeface="+mn-ea"/>
              </a:endParaRPr>
            </a:p>
            <a:p>
              <a:pPr fontAlgn="auto">
                <a:spcBef>
                  <a:spcPts val="0"/>
                </a:spcBef>
                <a:spcAft>
                  <a:spcPts val="0"/>
                </a:spcAft>
                <a:defRPr/>
              </a:pPr>
              <a:r>
                <a:rPr lang="zh-CN" altLang="en-US" sz="1800" b="1" dirty="0">
                  <a:solidFill>
                    <a:schemeClr val="bg1"/>
                  </a:solidFill>
                  <a:latin typeface="+mn-lt"/>
                  <a:ea typeface="+mn-ea"/>
                </a:rPr>
                <a:t>际会议</a:t>
              </a:r>
              <a:endParaRPr lang="en-US" altLang="zh-CN" sz="1800" b="1" dirty="0">
                <a:solidFill>
                  <a:schemeClr val="bg1"/>
                </a:solidFill>
                <a:latin typeface="+mn-lt"/>
                <a:ea typeface="+mn-ea"/>
              </a:endParaRPr>
            </a:p>
            <a:p>
              <a:pPr fontAlgn="auto">
                <a:spcBef>
                  <a:spcPts val="0"/>
                </a:spcBef>
                <a:spcAft>
                  <a:spcPts val="0"/>
                </a:spcAft>
                <a:defRPr/>
              </a:pPr>
              <a:r>
                <a:rPr lang="zh-CN" altLang="en-US" sz="1800" b="1" dirty="0">
                  <a:solidFill>
                    <a:schemeClr val="bg1"/>
                  </a:solidFill>
                  <a:latin typeface="+mn-lt"/>
                  <a:ea typeface="+mn-ea"/>
                </a:rPr>
                <a:t>中心</a:t>
              </a:r>
              <a:endParaRPr lang="en-US" altLang="zh-CN" sz="1800" b="1" dirty="0">
                <a:solidFill>
                  <a:schemeClr val="bg1"/>
                </a:solidFill>
                <a:latin typeface="+mn-lt"/>
                <a:ea typeface="+mn-ea"/>
              </a:endParaRPr>
            </a:p>
            <a:p>
              <a:pPr fontAlgn="auto">
                <a:spcBef>
                  <a:spcPts val="0"/>
                </a:spcBef>
                <a:spcAft>
                  <a:spcPts val="0"/>
                </a:spcAft>
                <a:defRPr/>
              </a:pPr>
              <a:r>
                <a:rPr lang="zh-CN" altLang="en-US" sz="1200" dirty="0">
                  <a:solidFill>
                    <a:schemeClr val="bg2">
                      <a:lumMod val="75000"/>
                    </a:schemeClr>
                  </a:solidFill>
                  <a:latin typeface="+mn-lt"/>
                  <a:ea typeface="+mn-ea"/>
                </a:rPr>
                <a:t>五星；</a:t>
              </a:r>
              <a:r>
                <a:rPr lang="en-US" altLang="zh-CN" sz="1200" dirty="0">
                  <a:solidFill>
                    <a:schemeClr val="bg2">
                      <a:lumMod val="75000"/>
                    </a:schemeClr>
                  </a:solidFill>
                  <a:latin typeface="+mn-lt"/>
                  <a:ea typeface="+mn-ea"/>
                </a:rPr>
                <a:t>8</a:t>
              </a:r>
            </a:p>
            <a:p>
              <a:pPr fontAlgn="auto">
                <a:spcBef>
                  <a:spcPts val="0"/>
                </a:spcBef>
                <a:spcAft>
                  <a:spcPts val="0"/>
                </a:spcAft>
                <a:defRPr/>
              </a:pPr>
              <a:r>
                <a:rPr lang="zh-CN" altLang="en-US" sz="1200" dirty="0">
                  <a:solidFill>
                    <a:schemeClr val="bg2">
                      <a:lumMod val="75000"/>
                    </a:schemeClr>
                  </a:solidFill>
                  <a:latin typeface="+mn-lt"/>
                  <a:ea typeface="+mn-ea"/>
                </a:rPr>
                <a:t>个多功</a:t>
              </a:r>
              <a:endParaRPr lang="en-US" altLang="zh-CN" sz="1200" dirty="0">
                <a:solidFill>
                  <a:schemeClr val="bg2">
                    <a:lumMod val="75000"/>
                  </a:schemeClr>
                </a:solidFill>
                <a:latin typeface="+mn-lt"/>
                <a:ea typeface="+mn-ea"/>
              </a:endParaRPr>
            </a:p>
            <a:p>
              <a:pPr fontAlgn="auto">
                <a:spcBef>
                  <a:spcPts val="0"/>
                </a:spcBef>
                <a:spcAft>
                  <a:spcPts val="0"/>
                </a:spcAft>
                <a:defRPr/>
              </a:pPr>
              <a:r>
                <a:rPr lang="zh-CN" altLang="en-US" sz="1200" dirty="0">
                  <a:solidFill>
                    <a:schemeClr val="bg2">
                      <a:lumMod val="75000"/>
                    </a:schemeClr>
                  </a:solidFill>
                  <a:latin typeface="+mn-lt"/>
                  <a:ea typeface="+mn-ea"/>
                </a:rPr>
                <a:t>能会议</a:t>
              </a:r>
              <a:endParaRPr lang="en-US" altLang="zh-CN" sz="1200" dirty="0">
                <a:solidFill>
                  <a:schemeClr val="bg2">
                    <a:lumMod val="75000"/>
                  </a:schemeClr>
                </a:solidFill>
                <a:latin typeface="+mn-lt"/>
                <a:ea typeface="+mn-ea"/>
              </a:endParaRPr>
            </a:p>
            <a:p>
              <a:pPr fontAlgn="auto">
                <a:spcBef>
                  <a:spcPts val="0"/>
                </a:spcBef>
                <a:spcAft>
                  <a:spcPts val="0"/>
                </a:spcAft>
                <a:defRPr/>
              </a:pPr>
              <a:r>
                <a:rPr lang="zh-CN" altLang="en-US" sz="1200" dirty="0">
                  <a:solidFill>
                    <a:schemeClr val="bg2">
                      <a:lumMod val="75000"/>
                    </a:schemeClr>
                  </a:solidFill>
                  <a:latin typeface="+mn-lt"/>
                  <a:ea typeface="+mn-ea"/>
                </a:rPr>
                <a:t>室可容</a:t>
              </a:r>
              <a:endParaRPr lang="en-US" altLang="zh-CN" sz="1200" dirty="0">
                <a:solidFill>
                  <a:schemeClr val="bg2">
                    <a:lumMod val="75000"/>
                  </a:schemeClr>
                </a:solidFill>
                <a:latin typeface="+mn-lt"/>
                <a:ea typeface="+mn-ea"/>
              </a:endParaRPr>
            </a:p>
            <a:p>
              <a:pPr fontAlgn="auto">
                <a:spcBef>
                  <a:spcPts val="0"/>
                </a:spcBef>
                <a:spcAft>
                  <a:spcPts val="0"/>
                </a:spcAft>
                <a:defRPr/>
              </a:pPr>
              <a:r>
                <a:rPr lang="zh-CN" altLang="en-US" sz="1200" dirty="0">
                  <a:solidFill>
                    <a:schemeClr val="bg2">
                      <a:lumMod val="75000"/>
                    </a:schemeClr>
                  </a:solidFill>
                  <a:latin typeface="+mn-lt"/>
                  <a:ea typeface="+mn-ea"/>
                </a:rPr>
                <a:t>纳</a:t>
              </a:r>
              <a:endParaRPr lang="en-US" altLang="zh-CN" sz="1200" dirty="0">
                <a:solidFill>
                  <a:schemeClr val="bg2">
                    <a:lumMod val="75000"/>
                  </a:schemeClr>
                </a:solidFill>
                <a:latin typeface="+mn-lt"/>
                <a:ea typeface="+mn-ea"/>
              </a:endParaRPr>
            </a:p>
            <a:p>
              <a:pPr fontAlgn="auto">
                <a:spcBef>
                  <a:spcPts val="0"/>
                </a:spcBef>
                <a:spcAft>
                  <a:spcPts val="0"/>
                </a:spcAft>
                <a:defRPr/>
              </a:pPr>
              <a:r>
                <a:rPr lang="en-US" altLang="zh-CN" sz="1200" dirty="0">
                  <a:solidFill>
                    <a:schemeClr val="bg2">
                      <a:lumMod val="75000"/>
                    </a:schemeClr>
                  </a:solidFill>
                  <a:latin typeface="+mn-lt"/>
                  <a:ea typeface="+mn-ea"/>
                </a:rPr>
                <a:t>400</a:t>
              </a:r>
            </a:p>
            <a:p>
              <a:pPr fontAlgn="auto">
                <a:spcBef>
                  <a:spcPts val="0"/>
                </a:spcBef>
                <a:spcAft>
                  <a:spcPts val="0"/>
                </a:spcAft>
                <a:defRPr/>
              </a:pPr>
              <a:r>
                <a:rPr lang="zh-CN" altLang="en-US" sz="1200" dirty="0">
                  <a:solidFill>
                    <a:schemeClr val="bg2">
                      <a:lumMod val="75000"/>
                    </a:schemeClr>
                  </a:solidFill>
                  <a:latin typeface="+mn-lt"/>
                  <a:ea typeface="+mn-ea"/>
                </a:rPr>
                <a:t>人</a:t>
              </a:r>
            </a:p>
          </p:txBody>
        </p:sp>
        <p:sp>
          <p:nvSpPr>
            <p:cNvPr id="114" name="TextBox 113"/>
            <p:cNvSpPr txBox="1"/>
            <p:nvPr/>
          </p:nvSpPr>
          <p:spPr>
            <a:xfrm>
              <a:off x="5476814" y="828510"/>
              <a:ext cx="1553796" cy="923112"/>
            </a:xfrm>
            <a:prstGeom prst="rect">
              <a:avLst/>
            </a:prstGeom>
            <a:noFill/>
          </p:spPr>
          <p:txBody>
            <a:bodyPr>
              <a:spAutoFit/>
            </a:bodyPr>
            <a:lstStyle/>
            <a:p>
              <a:pPr fontAlgn="auto">
                <a:spcBef>
                  <a:spcPts val="0"/>
                </a:spcBef>
                <a:spcAft>
                  <a:spcPts val="0"/>
                </a:spcAft>
                <a:defRPr/>
              </a:pPr>
              <a:r>
                <a:rPr lang="zh-CN" altLang="en-US" sz="1800" b="1" dirty="0">
                  <a:solidFill>
                    <a:schemeClr val="bg1"/>
                  </a:solidFill>
                  <a:latin typeface="+mn-lt"/>
                  <a:ea typeface="+mn-ea"/>
                </a:rPr>
                <a:t>     慕蠡山庄</a:t>
              </a:r>
              <a:endParaRPr lang="en-US" altLang="zh-CN" sz="1800" b="1" dirty="0">
                <a:solidFill>
                  <a:schemeClr val="bg1"/>
                </a:solidFill>
                <a:latin typeface="+mn-lt"/>
                <a:ea typeface="+mn-ea"/>
              </a:endParaRPr>
            </a:p>
            <a:p>
              <a:pPr fontAlgn="auto">
                <a:spcBef>
                  <a:spcPts val="0"/>
                </a:spcBef>
                <a:spcAft>
                  <a:spcPts val="0"/>
                </a:spcAft>
                <a:defRPr/>
              </a:pPr>
              <a:r>
                <a:rPr lang="zh-CN" altLang="en-US" sz="1200" dirty="0">
                  <a:solidFill>
                    <a:schemeClr val="bg2">
                      <a:lumMod val="75000"/>
                    </a:schemeClr>
                  </a:solidFill>
                  <a:latin typeface="+mn-lt"/>
                  <a:ea typeface="+mn-ea"/>
                </a:rPr>
                <a:t>       多功能</a:t>
              </a:r>
              <a:r>
                <a:rPr lang="en-US" altLang="zh-CN" sz="1200" dirty="0">
                  <a:solidFill>
                    <a:schemeClr val="bg2">
                      <a:lumMod val="75000"/>
                    </a:schemeClr>
                  </a:solidFill>
                  <a:latin typeface="+mn-lt"/>
                  <a:ea typeface="+mn-ea"/>
                </a:rPr>
                <a:t> </a:t>
              </a:r>
              <a:r>
                <a:rPr lang="zh-CN" altLang="en-US" sz="1200" dirty="0" smtClean="0">
                  <a:solidFill>
                    <a:schemeClr val="bg2">
                      <a:lumMod val="75000"/>
                    </a:schemeClr>
                  </a:solidFill>
                  <a:latin typeface="+mn-lt"/>
                  <a:ea typeface="+mn-ea"/>
                </a:rPr>
                <a:t>会</a:t>
              </a:r>
              <a:endParaRPr lang="en-US" altLang="zh-CN" sz="1200" dirty="0" smtClean="0">
                <a:solidFill>
                  <a:schemeClr val="bg2">
                    <a:lumMod val="75000"/>
                  </a:schemeClr>
                </a:solidFill>
                <a:latin typeface="+mn-lt"/>
                <a:ea typeface="+mn-ea"/>
              </a:endParaRPr>
            </a:p>
            <a:p>
              <a:pPr fontAlgn="auto">
                <a:spcBef>
                  <a:spcPts val="0"/>
                </a:spcBef>
                <a:spcAft>
                  <a:spcPts val="0"/>
                </a:spcAft>
                <a:defRPr/>
              </a:pPr>
              <a:r>
                <a:rPr lang="en-US" altLang="zh-CN" sz="1200" dirty="0">
                  <a:solidFill>
                    <a:schemeClr val="bg2">
                      <a:lumMod val="75000"/>
                    </a:schemeClr>
                  </a:solidFill>
                  <a:latin typeface="+mn-lt"/>
                  <a:ea typeface="+mn-ea"/>
                </a:rPr>
                <a:t> </a:t>
              </a:r>
              <a:r>
                <a:rPr lang="en-US" altLang="zh-CN" sz="1200" dirty="0" smtClean="0">
                  <a:solidFill>
                    <a:schemeClr val="bg2">
                      <a:lumMod val="75000"/>
                    </a:schemeClr>
                  </a:solidFill>
                  <a:latin typeface="+mn-lt"/>
                  <a:ea typeface="+mn-ea"/>
                </a:rPr>
                <a:t>     </a:t>
              </a:r>
              <a:r>
                <a:rPr lang="zh-CN" altLang="en-US" sz="1200" dirty="0" smtClean="0">
                  <a:solidFill>
                    <a:schemeClr val="bg2">
                      <a:lumMod val="75000"/>
                    </a:schemeClr>
                  </a:solidFill>
                  <a:latin typeface="+mn-lt"/>
                  <a:ea typeface="+mn-ea"/>
                </a:rPr>
                <a:t>议室</a:t>
              </a:r>
              <a:r>
                <a:rPr lang="zh-CN" altLang="en-US" sz="1200" dirty="0">
                  <a:solidFill>
                    <a:schemeClr val="bg2">
                      <a:lumMod val="75000"/>
                    </a:schemeClr>
                  </a:solidFill>
                  <a:latin typeface="+mn-lt"/>
                  <a:ea typeface="+mn-ea"/>
                </a:rPr>
                <a:t>、</a:t>
              </a:r>
              <a:r>
                <a:rPr lang="zh-CN" altLang="en-US" sz="1200" dirty="0" smtClean="0">
                  <a:solidFill>
                    <a:schemeClr val="bg2">
                      <a:lumMod val="75000"/>
                    </a:schemeClr>
                  </a:solidFill>
                  <a:latin typeface="+mn-lt"/>
                  <a:ea typeface="+mn-ea"/>
                </a:rPr>
                <a:t>棋 </a:t>
              </a:r>
              <a:endParaRPr lang="en-US" altLang="zh-CN" sz="1200" dirty="0" smtClean="0">
                <a:solidFill>
                  <a:schemeClr val="bg2">
                    <a:lumMod val="75000"/>
                  </a:schemeClr>
                </a:solidFill>
                <a:latin typeface="+mn-lt"/>
                <a:ea typeface="+mn-ea"/>
              </a:endParaRPr>
            </a:p>
            <a:p>
              <a:pPr fontAlgn="auto">
                <a:spcBef>
                  <a:spcPts val="0"/>
                </a:spcBef>
                <a:spcAft>
                  <a:spcPts val="0"/>
                </a:spcAft>
                <a:defRPr/>
              </a:pPr>
              <a:r>
                <a:rPr lang="en-US" altLang="zh-CN" sz="1200" dirty="0">
                  <a:solidFill>
                    <a:schemeClr val="bg2">
                      <a:lumMod val="75000"/>
                    </a:schemeClr>
                  </a:solidFill>
                  <a:latin typeface="+mn-lt"/>
                  <a:ea typeface="+mn-ea"/>
                </a:rPr>
                <a:t> </a:t>
              </a:r>
              <a:r>
                <a:rPr lang="en-US" altLang="zh-CN" sz="1200" dirty="0" smtClean="0">
                  <a:solidFill>
                    <a:schemeClr val="bg2">
                      <a:lumMod val="75000"/>
                    </a:schemeClr>
                  </a:solidFill>
                  <a:latin typeface="+mn-lt"/>
                  <a:ea typeface="+mn-ea"/>
                </a:rPr>
                <a:t>    </a:t>
              </a:r>
              <a:r>
                <a:rPr lang="zh-CN" altLang="en-US" sz="1200" dirty="0" smtClean="0">
                  <a:solidFill>
                    <a:schemeClr val="bg2">
                      <a:lumMod val="75000"/>
                    </a:schemeClr>
                  </a:solidFill>
                  <a:latin typeface="+mn-lt"/>
                  <a:ea typeface="+mn-ea"/>
                </a:rPr>
                <a:t>牌室</a:t>
              </a:r>
              <a:endParaRPr lang="zh-CN" altLang="en-US" sz="1200" dirty="0">
                <a:solidFill>
                  <a:schemeClr val="bg2">
                    <a:lumMod val="75000"/>
                  </a:schemeClr>
                </a:solidFill>
                <a:latin typeface="+mn-lt"/>
                <a:ea typeface="+mn-ea"/>
              </a:endParaRPr>
            </a:p>
          </p:txBody>
        </p:sp>
        <p:sp>
          <p:nvSpPr>
            <p:cNvPr id="109" name="矩形 108"/>
            <p:cNvSpPr/>
            <p:nvPr/>
          </p:nvSpPr>
          <p:spPr>
            <a:xfrm>
              <a:off x="2518413" y="4370218"/>
              <a:ext cx="4090022" cy="2030846"/>
            </a:xfrm>
            <a:prstGeom prst="rect">
              <a:avLst/>
            </a:prstGeom>
          </p:spPr>
          <p:txBody>
            <a:bodyPr>
              <a:spAutoFit/>
            </a:bodyPr>
            <a:lstStyle/>
            <a:p>
              <a:pPr fontAlgn="auto">
                <a:spcBef>
                  <a:spcPts val="0"/>
                </a:spcBef>
                <a:spcAft>
                  <a:spcPts val="0"/>
                </a:spcAft>
                <a:defRPr/>
              </a:pPr>
              <a:r>
                <a:rPr lang="zh-CN" altLang="en-US" sz="1800" b="1" dirty="0">
                  <a:solidFill>
                    <a:schemeClr val="bg2"/>
                  </a:solidFill>
                  <a:latin typeface="+mn-ea"/>
                  <a:ea typeface="+mn-ea"/>
                </a:rPr>
                <a:t>                    线路</a:t>
              </a:r>
              <a:endParaRPr lang="en-US" altLang="zh-CN" sz="1800" b="1" dirty="0">
                <a:solidFill>
                  <a:schemeClr val="bg2"/>
                </a:solidFill>
                <a:latin typeface="+mn-ea"/>
                <a:ea typeface="+mn-ea"/>
              </a:endParaRPr>
            </a:p>
            <a:p>
              <a:pPr fontAlgn="auto">
                <a:spcBef>
                  <a:spcPts val="0"/>
                </a:spcBef>
                <a:spcAft>
                  <a:spcPts val="0"/>
                </a:spcAft>
                <a:defRPr/>
              </a:pPr>
              <a:r>
                <a:rPr lang="zh-CN" altLang="en-US" sz="1200" dirty="0">
                  <a:solidFill>
                    <a:schemeClr val="bg2"/>
                  </a:solidFill>
                  <a:latin typeface="+mn-lt"/>
                  <a:ea typeface="+mn-ea"/>
                </a:rPr>
                <a:t>     </a:t>
              </a:r>
              <a:r>
                <a:rPr lang="zh-CN" altLang="en-US" sz="1200" dirty="0">
                  <a:solidFill>
                    <a:schemeClr val="bg2">
                      <a:lumMod val="75000"/>
                    </a:schemeClr>
                  </a:solidFill>
                  <a:latin typeface="+mn-lt"/>
                  <a:ea typeface="+mn-ea"/>
                </a:rPr>
                <a:t>      </a:t>
              </a:r>
              <a:r>
                <a:rPr lang="zh-CN" altLang="en-US" sz="1200" dirty="0">
                  <a:solidFill>
                    <a:schemeClr val="bg2"/>
                  </a:solidFill>
                  <a:latin typeface="+mn-lt"/>
                  <a:ea typeface="+mn-ea"/>
                </a:rPr>
                <a:t>       </a:t>
              </a:r>
              <a:r>
                <a:rPr lang="zh-CN" altLang="en-US" sz="1400" b="1" dirty="0">
                  <a:solidFill>
                    <a:schemeClr val="bg2"/>
                  </a:solidFill>
                  <a:latin typeface="+mn-lt"/>
                  <a:ea typeface="+mn-ea"/>
                </a:rPr>
                <a:t>张灵慕景区线 </a:t>
              </a:r>
              <a:r>
                <a:rPr lang="zh-CN" altLang="en-US" sz="1200" dirty="0">
                  <a:solidFill>
                    <a:schemeClr val="bg2">
                      <a:lumMod val="75000"/>
                    </a:schemeClr>
                  </a:solidFill>
                  <a:latin typeface="+mn-lt"/>
                  <a:ea typeface="+mn-ea"/>
                </a:rPr>
                <a:t>贯穿</a:t>
              </a:r>
              <a:r>
                <a:rPr lang="zh-CN" altLang="en-US" sz="1200" dirty="0" smtClean="0">
                  <a:solidFill>
                    <a:schemeClr val="bg2">
                      <a:lumMod val="75000"/>
                    </a:schemeClr>
                  </a:solidFill>
                  <a:latin typeface="+mn-lt"/>
                  <a:ea typeface="+mn-ea"/>
                </a:rPr>
                <a:t>张公</a:t>
              </a:r>
              <a:endParaRPr lang="en-US" altLang="zh-CN" sz="1200" dirty="0" smtClean="0">
                <a:solidFill>
                  <a:schemeClr val="bg2">
                    <a:lumMod val="75000"/>
                  </a:schemeClr>
                </a:solidFill>
                <a:latin typeface="+mn-lt"/>
                <a:ea typeface="+mn-ea"/>
              </a:endParaRPr>
            </a:p>
            <a:p>
              <a:pPr fontAlgn="auto">
                <a:spcBef>
                  <a:spcPts val="0"/>
                </a:spcBef>
                <a:spcAft>
                  <a:spcPts val="0"/>
                </a:spcAft>
                <a:defRPr/>
              </a:pPr>
              <a:r>
                <a:rPr lang="en-US" altLang="zh-CN" sz="1200" dirty="0">
                  <a:solidFill>
                    <a:schemeClr val="bg2">
                      <a:lumMod val="75000"/>
                    </a:schemeClr>
                  </a:solidFill>
                  <a:latin typeface="+mn-lt"/>
                  <a:ea typeface="+mn-ea"/>
                </a:rPr>
                <a:t> </a:t>
              </a:r>
              <a:r>
                <a:rPr lang="en-US" altLang="zh-CN" sz="1200" dirty="0" smtClean="0">
                  <a:solidFill>
                    <a:schemeClr val="bg2">
                      <a:lumMod val="75000"/>
                    </a:schemeClr>
                  </a:solidFill>
                  <a:latin typeface="+mn-lt"/>
                  <a:ea typeface="+mn-ea"/>
                </a:rPr>
                <a:t>          </a:t>
              </a:r>
              <a:r>
                <a:rPr lang="zh-CN" altLang="en-US" sz="1200" dirty="0" smtClean="0">
                  <a:solidFill>
                    <a:schemeClr val="bg2">
                      <a:lumMod val="75000"/>
                    </a:schemeClr>
                  </a:solidFill>
                  <a:latin typeface="+mn-lt"/>
                  <a:ea typeface="+mn-ea"/>
                </a:rPr>
                <a:t>洞、灵</a:t>
              </a:r>
              <a:r>
                <a:rPr lang="zh-CN" altLang="en-US" sz="1200" dirty="0">
                  <a:solidFill>
                    <a:schemeClr val="bg2">
                      <a:lumMod val="75000"/>
                    </a:schemeClr>
                  </a:solidFill>
                  <a:latin typeface="+mn-lt"/>
                  <a:ea typeface="+mn-ea"/>
                </a:rPr>
                <a:t>谷洞和陶祖圣境等主要</a:t>
              </a:r>
              <a:r>
                <a:rPr lang="zh-CN" altLang="en-US" sz="1200" dirty="0" smtClean="0">
                  <a:solidFill>
                    <a:schemeClr val="bg2">
                      <a:lumMod val="75000"/>
                    </a:schemeClr>
                  </a:solidFill>
                  <a:latin typeface="+mn-lt"/>
                  <a:ea typeface="+mn-ea"/>
                </a:rPr>
                <a:t>景</a:t>
              </a:r>
              <a:endParaRPr lang="en-US" altLang="zh-CN" sz="1200" dirty="0" smtClean="0">
                <a:solidFill>
                  <a:schemeClr val="bg2">
                    <a:lumMod val="75000"/>
                  </a:schemeClr>
                </a:solidFill>
                <a:latin typeface="+mn-lt"/>
                <a:ea typeface="+mn-ea"/>
              </a:endParaRPr>
            </a:p>
            <a:p>
              <a:pPr fontAlgn="auto">
                <a:spcBef>
                  <a:spcPts val="0"/>
                </a:spcBef>
                <a:spcAft>
                  <a:spcPts val="0"/>
                </a:spcAft>
                <a:defRPr/>
              </a:pPr>
              <a:r>
                <a:rPr lang="en-US" altLang="zh-CN" sz="1200" dirty="0">
                  <a:solidFill>
                    <a:schemeClr val="bg2">
                      <a:lumMod val="75000"/>
                    </a:schemeClr>
                  </a:solidFill>
                  <a:latin typeface="+mn-lt"/>
                  <a:ea typeface="+mn-ea"/>
                </a:rPr>
                <a:t> </a:t>
              </a:r>
              <a:r>
                <a:rPr lang="en-US" altLang="zh-CN" sz="1200" dirty="0" smtClean="0">
                  <a:solidFill>
                    <a:schemeClr val="bg2">
                      <a:lumMod val="75000"/>
                    </a:schemeClr>
                  </a:solidFill>
                  <a:latin typeface="+mn-lt"/>
                  <a:ea typeface="+mn-ea"/>
                </a:rPr>
                <a:t>    </a:t>
              </a:r>
              <a:r>
                <a:rPr lang="zh-CN" altLang="en-US" sz="1200" dirty="0" smtClean="0">
                  <a:solidFill>
                    <a:schemeClr val="bg2">
                      <a:lumMod val="75000"/>
                    </a:schemeClr>
                  </a:solidFill>
                  <a:latin typeface="+mn-lt"/>
                  <a:ea typeface="+mn-ea"/>
                </a:rPr>
                <a:t>点  </a:t>
              </a:r>
              <a:r>
                <a:rPr lang="zh-CN" altLang="en-US" sz="1400" b="1" dirty="0" smtClean="0">
                  <a:solidFill>
                    <a:schemeClr val="bg2"/>
                  </a:solidFill>
                  <a:latin typeface="+mn-lt"/>
                  <a:ea typeface="+mn-ea"/>
                </a:rPr>
                <a:t>汤</a:t>
              </a:r>
              <a:r>
                <a:rPr lang="zh-CN" altLang="en-US" sz="1400" b="1" dirty="0">
                  <a:solidFill>
                    <a:schemeClr val="bg2"/>
                  </a:solidFill>
                  <a:latin typeface="+mn-lt"/>
                  <a:ea typeface="+mn-ea"/>
                </a:rPr>
                <a:t>省路</a:t>
              </a:r>
              <a:r>
                <a:rPr lang="zh-CN" altLang="en-US" sz="1200" dirty="0">
                  <a:solidFill>
                    <a:schemeClr val="bg2"/>
                  </a:solidFill>
                  <a:latin typeface="+mn-lt"/>
                  <a:ea typeface="+mn-ea"/>
                </a:rPr>
                <a:t> </a:t>
              </a:r>
              <a:r>
                <a:rPr lang="zh-CN" altLang="en-US" sz="1200" dirty="0">
                  <a:solidFill>
                    <a:schemeClr val="bg2">
                      <a:lumMod val="75000"/>
                    </a:schemeClr>
                  </a:solidFill>
                  <a:latin typeface="+mn-lt"/>
                  <a:ea typeface="+mn-ea"/>
                </a:rPr>
                <a:t>通湖滏镇到竹</a:t>
              </a:r>
              <a:r>
                <a:rPr lang="zh-CN" altLang="en-US" sz="1200" dirty="0" smtClean="0">
                  <a:solidFill>
                    <a:schemeClr val="bg2">
                      <a:lumMod val="75000"/>
                    </a:schemeClr>
                  </a:solidFill>
                  <a:latin typeface="+mn-lt"/>
                  <a:ea typeface="+mn-ea"/>
                </a:rPr>
                <a:t>海</a:t>
              </a:r>
              <a:r>
                <a:rPr lang="en-US" altLang="zh-CN" sz="1200" dirty="0" smtClean="0">
                  <a:solidFill>
                    <a:schemeClr val="bg2">
                      <a:lumMod val="75000"/>
                    </a:schemeClr>
                  </a:solidFill>
                  <a:latin typeface="+mn-lt"/>
                  <a:ea typeface="+mn-ea"/>
                </a:rPr>
                <a:t>  </a:t>
              </a:r>
              <a:r>
                <a:rPr lang="zh-CN" altLang="en-US" sz="1400" b="1" dirty="0" smtClean="0">
                  <a:solidFill>
                    <a:schemeClr val="bg2"/>
                  </a:solidFill>
                  <a:latin typeface="+mn-lt"/>
                  <a:ea typeface="+mn-ea"/>
                </a:rPr>
                <a:t>三</a:t>
              </a:r>
              <a:r>
                <a:rPr lang="zh-CN" altLang="en-US" sz="1400" b="1" dirty="0">
                  <a:solidFill>
                    <a:schemeClr val="bg2"/>
                  </a:solidFill>
                  <a:latin typeface="+mn-lt"/>
                  <a:ea typeface="+mn-ea"/>
                </a:rPr>
                <a:t>条</a:t>
              </a:r>
              <a:r>
                <a:rPr lang="zh-CN" altLang="en-US" sz="1400" b="1" dirty="0" smtClean="0">
                  <a:solidFill>
                    <a:schemeClr val="bg2"/>
                  </a:solidFill>
                  <a:latin typeface="+mn-lt"/>
                  <a:ea typeface="+mn-ea"/>
                </a:rPr>
                <a:t>在</a:t>
              </a:r>
              <a:endParaRPr lang="en-US" altLang="zh-CN" sz="1400" b="1" dirty="0" smtClean="0">
                <a:solidFill>
                  <a:schemeClr val="bg2"/>
                </a:solidFill>
                <a:latin typeface="+mn-lt"/>
                <a:ea typeface="+mn-ea"/>
              </a:endParaRPr>
            </a:p>
            <a:p>
              <a:pPr fontAlgn="auto">
                <a:spcBef>
                  <a:spcPts val="0"/>
                </a:spcBef>
                <a:spcAft>
                  <a:spcPts val="0"/>
                </a:spcAft>
                <a:defRPr/>
              </a:pPr>
              <a:r>
                <a:rPr lang="zh-CN" altLang="en-US" sz="1400" b="1" dirty="0" smtClean="0">
                  <a:solidFill>
                    <a:schemeClr val="bg2"/>
                  </a:solidFill>
                  <a:latin typeface="+mn-lt"/>
                  <a:ea typeface="+mn-ea"/>
                </a:rPr>
                <a:t>建</a:t>
              </a:r>
              <a:r>
                <a:rPr lang="zh-CN" altLang="en-US" sz="1400" b="1" dirty="0">
                  <a:solidFill>
                    <a:schemeClr val="bg2"/>
                  </a:solidFill>
                  <a:latin typeface="+mn-lt"/>
                  <a:ea typeface="+mn-ea"/>
                </a:rPr>
                <a:t>线路</a:t>
              </a:r>
              <a:r>
                <a:rPr lang="en-US" altLang="zh-CN" sz="1200" dirty="0">
                  <a:solidFill>
                    <a:schemeClr val="bg2"/>
                  </a:solidFill>
                  <a:latin typeface="+mn-lt"/>
                  <a:ea typeface="+mn-ea"/>
                </a:rPr>
                <a:t>  </a:t>
              </a:r>
              <a:r>
                <a:rPr lang="zh-CN" altLang="en-US" sz="1200" b="1" dirty="0">
                  <a:solidFill>
                    <a:schemeClr val="bg2"/>
                  </a:solidFill>
                  <a:latin typeface="+mn-lt"/>
                  <a:ea typeface="+mn-ea"/>
                </a:rPr>
                <a:t>玉女大道</a:t>
              </a:r>
              <a:r>
                <a:rPr lang="zh-CN" altLang="en-US" sz="1200" dirty="0">
                  <a:solidFill>
                    <a:schemeClr val="bg2"/>
                  </a:solidFill>
                  <a:latin typeface="+mn-lt"/>
                  <a:ea typeface="+mn-ea"/>
                </a:rPr>
                <a:t>长</a:t>
              </a:r>
              <a:r>
                <a:rPr lang="en-US" altLang="zh-CN" sz="1200" dirty="0">
                  <a:solidFill>
                    <a:schemeClr val="bg2">
                      <a:lumMod val="75000"/>
                    </a:schemeClr>
                  </a:solidFill>
                  <a:latin typeface="+mn-lt"/>
                  <a:ea typeface="+mn-ea"/>
                </a:rPr>
                <a:t>2.1</a:t>
              </a:r>
              <a:r>
                <a:rPr lang="zh-CN" altLang="en-US" sz="1200" dirty="0">
                  <a:solidFill>
                    <a:schemeClr val="bg2">
                      <a:lumMod val="75000"/>
                    </a:schemeClr>
                  </a:solidFill>
                  <a:latin typeface="+mn-lt"/>
                  <a:ea typeface="+mn-ea"/>
                </a:rPr>
                <a:t>公里，</a:t>
              </a:r>
              <a:r>
                <a:rPr lang="zh-CN" altLang="en-US" sz="1200" dirty="0" smtClean="0">
                  <a:solidFill>
                    <a:schemeClr val="bg2">
                      <a:lumMod val="75000"/>
                    </a:schemeClr>
                  </a:solidFill>
                  <a:latin typeface="+mn-lt"/>
                  <a:ea typeface="+mn-ea"/>
                </a:rPr>
                <a:t>路面宽</a:t>
              </a:r>
              <a:r>
                <a:rPr lang="en-US" altLang="zh-CN" sz="1200" dirty="0" smtClean="0">
                  <a:solidFill>
                    <a:schemeClr val="bg2">
                      <a:lumMod val="75000"/>
                    </a:schemeClr>
                  </a:solidFill>
                  <a:latin typeface="+mn-lt"/>
                  <a:ea typeface="+mn-ea"/>
                </a:rPr>
                <a:t>35</a:t>
              </a:r>
            </a:p>
            <a:p>
              <a:pPr fontAlgn="auto">
                <a:spcBef>
                  <a:spcPts val="0"/>
                </a:spcBef>
                <a:spcAft>
                  <a:spcPts val="0"/>
                </a:spcAft>
                <a:defRPr/>
              </a:pPr>
              <a:r>
                <a:rPr lang="zh-CN" altLang="en-US" sz="1200" dirty="0" smtClean="0">
                  <a:solidFill>
                    <a:schemeClr val="bg2">
                      <a:lumMod val="75000"/>
                    </a:schemeClr>
                  </a:solidFill>
                  <a:latin typeface="+mn-lt"/>
                  <a:ea typeface="+mn-ea"/>
                </a:rPr>
                <a:t>   米、</a:t>
              </a:r>
              <a:r>
                <a:rPr lang="zh-CN" altLang="en-US" sz="1200" b="1" dirty="0" smtClean="0">
                  <a:solidFill>
                    <a:schemeClr val="bg2"/>
                  </a:solidFill>
                  <a:latin typeface="+mn-lt"/>
                  <a:ea typeface="+mn-ea"/>
                </a:rPr>
                <a:t>金沙</a:t>
              </a:r>
              <a:r>
                <a:rPr lang="zh-CN" altLang="en-US" sz="1200" b="1" dirty="0">
                  <a:solidFill>
                    <a:schemeClr val="bg2"/>
                  </a:solidFill>
                  <a:latin typeface="+mn-lt"/>
                  <a:ea typeface="+mn-ea"/>
                </a:rPr>
                <a:t>大道</a:t>
              </a:r>
              <a:r>
                <a:rPr lang="zh-CN" altLang="en-US" sz="1200" dirty="0">
                  <a:solidFill>
                    <a:schemeClr val="bg2">
                      <a:lumMod val="75000"/>
                    </a:schemeClr>
                  </a:solidFill>
                  <a:latin typeface="+mn-lt"/>
                  <a:ea typeface="+mn-ea"/>
                </a:rPr>
                <a:t>全长</a:t>
              </a:r>
              <a:r>
                <a:rPr lang="en-US" altLang="zh-CN" sz="1200" dirty="0">
                  <a:solidFill>
                    <a:schemeClr val="bg2">
                      <a:lumMod val="75000"/>
                    </a:schemeClr>
                  </a:solidFill>
                  <a:latin typeface="+mn-lt"/>
                  <a:ea typeface="+mn-ea"/>
                </a:rPr>
                <a:t>3.6</a:t>
              </a:r>
              <a:r>
                <a:rPr lang="zh-CN" altLang="en-US" sz="1200" dirty="0">
                  <a:solidFill>
                    <a:schemeClr val="bg2">
                      <a:lumMod val="75000"/>
                    </a:schemeClr>
                  </a:solidFill>
                  <a:latin typeface="+mn-lt"/>
                  <a:ea typeface="+mn-ea"/>
                </a:rPr>
                <a:t>公里，路</a:t>
              </a:r>
              <a:r>
                <a:rPr lang="zh-CN" altLang="en-US" sz="1200" dirty="0" smtClean="0">
                  <a:solidFill>
                    <a:schemeClr val="bg2">
                      <a:lumMod val="75000"/>
                    </a:schemeClr>
                  </a:solidFill>
                  <a:latin typeface="+mn-lt"/>
                  <a:ea typeface="+mn-ea"/>
                </a:rPr>
                <a:t>面宽</a:t>
              </a:r>
              <a:r>
                <a:rPr lang="en-US" altLang="zh-CN" sz="1200" dirty="0" smtClean="0">
                  <a:solidFill>
                    <a:schemeClr val="bg2">
                      <a:lumMod val="75000"/>
                    </a:schemeClr>
                  </a:solidFill>
                  <a:latin typeface="+mn-lt"/>
                  <a:ea typeface="+mn-ea"/>
                </a:rPr>
                <a:t>18</a:t>
              </a:r>
            </a:p>
            <a:p>
              <a:pPr fontAlgn="auto">
                <a:spcBef>
                  <a:spcPts val="0"/>
                </a:spcBef>
                <a:spcAft>
                  <a:spcPts val="0"/>
                </a:spcAft>
                <a:defRPr/>
              </a:pPr>
              <a:r>
                <a:rPr lang="en-US" altLang="zh-CN" sz="1200" dirty="0">
                  <a:solidFill>
                    <a:schemeClr val="bg2">
                      <a:lumMod val="75000"/>
                    </a:schemeClr>
                  </a:solidFill>
                  <a:latin typeface="+mn-lt"/>
                  <a:ea typeface="+mn-ea"/>
                </a:rPr>
                <a:t> </a:t>
              </a:r>
              <a:r>
                <a:rPr lang="en-US" altLang="zh-CN" sz="1200" dirty="0" smtClean="0">
                  <a:solidFill>
                    <a:schemeClr val="bg2">
                      <a:lumMod val="75000"/>
                    </a:schemeClr>
                  </a:solidFill>
                  <a:latin typeface="+mn-lt"/>
                  <a:ea typeface="+mn-ea"/>
                </a:rPr>
                <a:t>     </a:t>
              </a:r>
              <a:r>
                <a:rPr lang="zh-CN" altLang="en-US" sz="1200" dirty="0" smtClean="0">
                  <a:solidFill>
                    <a:schemeClr val="bg2">
                      <a:lumMod val="75000"/>
                    </a:schemeClr>
                  </a:solidFill>
                  <a:latin typeface="+mn-lt"/>
                  <a:ea typeface="+mn-ea"/>
                </a:rPr>
                <a:t>米和</a:t>
              </a:r>
              <a:r>
                <a:rPr lang="zh-CN" altLang="en-US" sz="1200" b="1" dirty="0" smtClean="0">
                  <a:solidFill>
                    <a:schemeClr val="bg2"/>
                  </a:solidFill>
                  <a:latin typeface="+mn-lt"/>
                  <a:ea typeface="+mn-ea"/>
                </a:rPr>
                <a:t>东</a:t>
              </a:r>
              <a:r>
                <a:rPr lang="zh-CN" altLang="en-US" sz="1200" b="1" dirty="0">
                  <a:solidFill>
                    <a:schemeClr val="bg2"/>
                  </a:solidFill>
                  <a:latin typeface="+mn-lt"/>
                  <a:ea typeface="+mn-ea"/>
                </a:rPr>
                <a:t>岭线</a:t>
              </a:r>
              <a:r>
                <a:rPr lang="zh-CN" altLang="en-US" sz="1200" dirty="0">
                  <a:solidFill>
                    <a:schemeClr val="bg2">
                      <a:lumMod val="75000"/>
                    </a:schemeClr>
                  </a:solidFill>
                  <a:latin typeface="+mn-lt"/>
                  <a:ea typeface="+mn-ea"/>
                </a:rPr>
                <a:t>是通向浙江的门户</a:t>
              </a:r>
              <a:r>
                <a:rPr lang="zh-CN" altLang="en-US" sz="1200" dirty="0" smtClean="0">
                  <a:solidFill>
                    <a:schemeClr val="bg2">
                      <a:lumMod val="75000"/>
                    </a:schemeClr>
                  </a:solidFill>
                  <a:latin typeface="+mn-lt"/>
                  <a:ea typeface="+mn-ea"/>
                </a:rPr>
                <a:t>道路  </a:t>
              </a:r>
              <a:endParaRPr lang="en-US" altLang="zh-CN" sz="1200" dirty="0" smtClean="0">
                <a:solidFill>
                  <a:schemeClr val="bg2">
                    <a:lumMod val="75000"/>
                  </a:schemeClr>
                </a:solidFill>
                <a:latin typeface="+mn-lt"/>
                <a:ea typeface="+mn-ea"/>
              </a:endParaRPr>
            </a:p>
            <a:p>
              <a:pPr fontAlgn="auto">
                <a:spcBef>
                  <a:spcPts val="0"/>
                </a:spcBef>
                <a:spcAft>
                  <a:spcPts val="0"/>
                </a:spcAft>
                <a:defRPr/>
              </a:pPr>
              <a:r>
                <a:rPr lang="en-US" altLang="zh-CN" sz="1200" b="1" dirty="0" smtClean="0">
                  <a:solidFill>
                    <a:schemeClr val="bg2">
                      <a:lumMod val="75000"/>
                    </a:schemeClr>
                  </a:solidFill>
                  <a:latin typeface="+mn-lt"/>
                  <a:ea typeface="+mn-ea"/>
                </a:rPr>
                <a:t>          </a:t>
              </a:r>
              <a:r>
                <a:rPr lang="zh-CN" altLang="en-US" sz="1800" b="1" dirty="0" smtClean="0">
                  <a:solidFill>
                    <a:schemeClr val="bg2"/>
                  </a:solidFill>
                  <a:latin typeface="+mj-ea"/>
                  <a:ea typeface="+mj-ea"/>
                </a:rPr>
                <a:t>车次  </a:t>
              </a:r>
              <a:r>
                <a:rPr lang="zh-CN" altLang="en-US" sz="1200" dirty="0" smtClean="0">
                  <a:solidFill>
                    <a:schemeClr val="bg2"/>
                  </a:solidFill>
                  <a:latin typeface="+mn-lt"/>
                  <a:ea typeface="+mn-ea"/>
                </a:rPr>
                <a:t>景区之间没有大巴车</a:t>
              </a:r>
              <a:r>
                <a:rPr lang="en-US" altLang="zh-CN" sz="1200" dirty="0" smtClean="0">
                  <a:solidFill>
                    <a:schemeClr val="bg2"/>
                  </a:solidFill>
                  <a:latin typeface="+mn-lt"/>
                  <a:ea typeface="+mn-ea"/>
                </a:rPr>
                <a:t>;</a:t>
              </a:r>
              <a:r>
                <a:rPr lang="zh-CN" altLang="en-US" sz="1200" dirty="0" smtClean="0">
                  <a:solidFill>
                    <a:schemeClr val="bg2"/>
                  </a:solidFill>
                  <a:latin typeface="+mn-lt"/>
                  <a:ea typeface="+mn-ea"/>
                </a:rPr>
                <a:t>竹海</a:t>
              </a:r>
              <a:endParaRPr lang="en-US" altLang="zh-CN" sz="1200" dirty="0" smtClean="0">
                <a:solidFill>
                  <a:schemeClr val="bg2"/>
                </a:solidFill>
                <a:latin typeface="+mn-lt"/>
                <a:ea typeface="+mn-ea"/>
              </a:endParaRPr>
            </a:p>
            <a:p>
              <a:pPr fontAlgn="auto">
                <a:spcBef>
                  <a:spcPts val="0"/>
                </a:spcBef>
                <a:spcAft>
                  <a:spcPts val="0"/>
                </a:spcAft>
                <a:defRPr/>
              </a:pPr>
              <a:r>
                <a:rPr lang="en-US" altLang="zh-CN" sz="1200" dirty="0">
                  <a:solidFill>
                    <a:schemeClr val="bg2"/>
                  </a:solidFill>
                  <a:latin typeface="+mn-lt"/>
                  <a:ea typeface="+mn-ea"/>
                </a:rPr>
                <a:t> </a:t>
              </a:r>
              <a:r>
                <a:rPr lang="en-US" altLang="zh-CN" sz="1200" dirty="0" smtClean="0">
                  <a:solidFill>
                    <a:schemeClr val="bg2"/>
                  </a:solidFill>
                  <a:latin typeface="+mn-lt"/>
                  <a:ea typeface="+mn-ea"/>
                </a:rPr>
                <a:t>               </a:t>
              </a:r>
              <a:r>
                <a:rPr lang="zh-CN" altLang="en-US" sz="1200" dirty="0" smtClean="0">
                  <a:solidFill>
                    <a:schemeClr val="bg2"/>
                  </a:solidFill>
                  <a:latin typeface="+mn-lt"/>
                  <a:ea typeface="+mn-ea"/>
                </a:rPr>
                <a:t>景区有</a:t>
              </a:r>
              <a:r>
                <a:rPr lang="zh-CN" altLang="en-US" sz="1200" dirty="0">
                  <a:solidFill>
                    <a:schemeClr val="bg2"/>
                  </a:solidFill>
                  <a:latin typeface="+mn-lt"/>
                  <a:ea typeface="+mn-ea"/>
                </a:rPr>
                <a:t>电瓶车</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1232" y="1083437"/>
            <a:ext cx="8106506" cy="2477601"/>
          </a:xfrm>
          <a:prstGeom prst="rect">
            <a:avLst/>
          </a:prstGeom>
          <a:noFill/>
          <a:effectLst>
            <a:outerShdw blurRad="50800" dist="38100" dir="5400000" algn="t" rotWithShape="0">
              <a:prstClr val="black">
                <a:alpha val="20000"/>
              </a:prstClr>
            </a:outerShdw>
          </a:effectLst>
        </p:spPr>
        <p:txBody>
          <a:bodyPr wrap="square" rtlCol="0">
            <a:spAutoFit/>
          </a:bodyPr>
          <a:lstStyle/>
          <a:p>
            <a:pPr marL="266700" indent="-266700">
              <a:lnSpc>
                <a:spcPts val="2200"/>
              </a:lnSpc>
              <a:spcBef>
                <a:spcPts val="400"/>
              </a:spcBef>
              <a:spcAft>
                <a:spcPts val="400"/>
              </a:spcAft>
              <a:buFont typeface="Wingdings" pitchFamily="2" charset="2"/>
              <a:buChar char="ä"/>
            </a:pPr>
            <a:r>
              <a:rPr lang="zh-CN" altLang="en-US" sz="1600" dirty="0" smtClean="0">
                <a:solidFill>
                  <a:srgbClr val="003300"/>
                </a:solidFill>
                <a:latin typeface="+mn-ea"/>
                <a:ea typeface="+mn-ea"/>
              </a:rPr>
              <a:t>景区现主打产品为竹海、陶祖圣境、玉潭凝碧、优美灵谷、张公福地、罄山幽谷六大产品。</a:t>
            </a:r>
            <a:endParaRPr lang="en-US" altLang="zh-CN" sz="1600" dirty="0" smtClean="0">
              <a:solidFill>
                <a:srgbClr val="003300"/>
              </a:solidFill>
              <a:latin typeface="+mn-ea"/>
              <a:ea typeface="+mn-ea"/>
            </a:endParaRPr>
          </a:p>
          <a:p>
            <a:pPr marL="266700" indent="-266700">
              <a:lnSpc>
                <a:spcPts val="2200"/>
              </a:lnSpc>
              <a:spcBef>
                <a:spcPts val="400"/>
              </a:spcBef>
              <a:spcAft>
                <a:spcPts val="400"/>
              </a:spcAft>
              <a:buFont typeface="Wingdings" pitchFamily="2" charset="2"/>
              <a:buChar char="ä"/>
            </a:pPr>
            <a:r>
              <a:rPr lang="zh-CN" altLang="en-US" sz="1600" dirty="0" smtClean="0">
                <a:solidFill>
                  <a:srgbClr val="003300"/>
                </a:solidFill>
                <a:latin typeface="+mn-ea"/>
                <a:ea typeface="+mn-ea"/>
              </a:rPr>
              <a:t>优美灵谷、张公福地为溶洞景观，上个世纪八十年代曾红极一时，但产品更新不能与时俱进。</a:t>
            </a:r>
            <a:endParaRPr lang="en-US" altLang="zh-CN" sz="1600" dirty="0" smtClean="0">
              <a:solidFill>
                <a:srgbClr val="003300"/>
              </a:solidFill>
              <a:latin typeface="+mn-ea"/>
              <a:ea typeface="+mn-ea"/>
            </a:endParaRPr>
          </a:p>
          <a:p>
            <a:pPr marL="266700" indent="-266700">
              <a:lnSpc>
                <a:spcPts val="2200"/>
              </a:lnSpc>
              <a:spcBef>
                <a:spcPts val="400"/>
              </a:spcBef>
              <a:spcAft>
                <a:spcPts val="400"/>
              </a:spcAft>
              <a:buFont typeface="Wingdings" pitchFamily="2" charset="2"/>
              <a:buChar char="ä"/>
            </a:pPr>
            <a:r>
              <a:rPr lang="zh-CN" altLang="en-US" sz="1600" dirty="0" smtClean="0">
                <a:solidFill>
                  <a:srgbClr val="003300"/>
                </a:solidFill>
                <a:latin typeface="+mn-ea"/>
                <a:ea typeface="+mn-ea"/>
              </a:rPr>
              <a:t>玉潭凝碧、罄山幽谷空负第一美名，文化与景观简单堆叠，挖掘浅显，吸引力不足。</a:t>
            </a:r>
            <a:endParaRPr lang="en-US" altLang="zh-CN" sz="1600" dirty="0" smtClean="0">
              <a:solidFill>
                <a:srgbClr val="003300"/>
              </a:solidFill>
              <a:latin typeface="+mn-ea"/>
              <a:ea typeface="+mn-ea"/>
            </a:endParaRPr>
          </a:p>
          <a:p>
            <a:pPr marL="266700" indent="-266700">
              <a:lnSpc>
                <a:spcPts val="2200"/>
              </a:lnSpc>
              <a:spcBef>
                <a:spcPts val="400"/>
              </a:spcBef>
              <a:spcAft>
                <a:spcPts val="400"/>
              </a:spcAft>
              <a:buFont typeface="Wingdings" pitchFamily="2" charset="2"/>
              <a:buChar char="ä"/>
            </a:pPr>
            <a:r>
              <a:rPr lang="zh-CN" altLang="en-US" sz="1600" dirty="0" smtClean="0">
                <a:solidFill>
                  <a:srgbClr val="003300"/>
                </a:solidFill>
                <a:latin typeface="+mn-ea"/>
                <a:ea typeface="+mn-ea"/>
              </a:rPr>
              <a:t>竹海、陶祖圣境景色宜人，景观主题不够深化，没有突出吸引力。</a:t>
            </a:r>
            <a:endParaRPr lang="en-US" altLang="zh-CN" sz="1600" dirty="0" smtClean="0">
              <a:solidFill>
                <a:srgbClr val="003300"/>
              </a:solidFill>
              <a:latin typeface="+mn-ea"/>
              <a:ea typeface="+mn-ea"/>
            </a:endParaRPr>
          </a:p>
          <a:p>
            <a:pPr marL="266700" indent="-266700">
              <a:lnSpc>
                <a:spcPts val="2200"/>
              </a:lnSpc>
              <a:spcBef>
                <a:spcPts val="400"/>
              </a:spcBef>
              <a:spcAft>
                <a:spcPts val="400"/>
              </a:spcAft>
              <a:buFont typeface="Wingdings" pitchFamily="2" charset="2"/>
              <a:buChar char="ä"/>
            </a:pPr>
            <a:r>
              <a:rPr lang="zh-CN" altLang="en-US" sz="1600" dirty="0" smtClean="0">
                <a:solidFill>
                  <a:srgbClr val="003300"/>
                </a:solidFill>
                <a:latin typeface="+mn-ea"/>
                <a:ea typeface="+mn-ea"/>
              </a:rPr>
              <a:t>考察当天，陶祖圣境、玉女潭几乎没有游客，仅竹海有两三百号人。</a:t>
            </a:r>
            <a:endParaRPr lang="en-US" altLang="zh-CN" sz="1600" dirty="0" smtClean="0">
              <a:solidFill>
                <a:srgbClr val="003300"/>
              </a:solidFill>
              <a:latin typeface="+mn-ea"/>
              <a:ea typeface="+mn-ea"/>
            </a:endParaRPr>
          </a:p>
        </p:txBody>
      </p:sp>
      <p:sp>
        <p:nvSpPr>
          <p:cNvPr id="4" name="矩形 3"/>
          <p:cNvSpPr/>
          <p:nvPr/>
        </p:nvSpPr>
        <p:spPr>
          <a:xfrm>
            <a:off x="437291" y="535742"/>
            <a:ext cx="6608853" cy="451406"/>
          </a:xfrm>
          <a:prstGeom prst="rect">
            <a:avLst/>
          </a:prstGeom>
          <a:effectLst>
            <a:outerShdw blurRad="50800" dist="38100" dir="5400000" algn="t" rotWithShape="0">
              <a:prstClr val="black">
                <a:alpha val="20000"/>
              </a:prstClr>
            </a:outerShdw>
          </a:effectLst>
        </p:spPr>
        <p:txBody>
          <a:bodyPr wrap="square">
            <a:spAutoFit/>
          </a:bodyPr>
          <a:lstStyle/>
          <a:p>
            <a:pPr lvl="0">
              <a:lnSpc>
                <a:spcPts val="2800"/>
              </a:lnSpc>
              <a:spcBef>
                <a:spcPts val="400"/>
              </a:spcBef>
              <a:spcAft>
                <a:spcPts val="400"/>
              </a:spcAft>
            </a:pPr>
            <a:r>
              <a:rPr lang="zh-CN" altLang="en-US" b="1" dirty="0" smtClean="0">
                <a:solidFill>
                  <a:srgbClr val="003300"/>
                </a:solidFill>
                <a:latin typeface="微软雅黑"/>
                <a:ea typeface="微软雅黑"/>
              </a:rPr>
              <a:t>我们发现：阳羡旅游缺乏核心吸引物</a:t>
            </a:r>
            <a:endParaRPr lang="en-US" altLang="zh-CN" b="1" dirty="0" smtClean="0">
              <a:solidFill>
                <a:srgbClr val="003300"/>
              </a:solidFill>
              <a:latin typeface="微软雅黑"/>
              <a:ea typeface="微软雅黑"/>
            </a:endParaRPr>
          </a:p>
        </p:txBody>
      </p:sp>
      <p:sp>
        <p:nvSpPr>
          <p:cNvPr id="5" name="矩形 4"/>
          <p:cNvSpPr/>
          <p:nvPr/>
        </p:nvSpPr>
        <p:spPr>
          <a:xfrm>
            <a:off x="539750" y="3602834"/>
            <a:ext cx="7848600" cy="1015663"/>
          </a:xfrm>
          <a:prstGeom prst="rect">
            <a:avLst/>
          </a:prstGeom>
          <a:solidFill>
            <a:srgbClr val="003300">
              <a:alpha val="80000"/>
            </a:srgbClr>
          </a:solidFill>
        </p:spPr>
        <p:txBody>
          <a:bodyPr wrap="square">
            <a:spAutoFit/>
          </a:bodyPr>
          <a:lstStyle/>
          <a:p>
            <a:pPr lvl="0">
              <a:lnSpc>
                <a:spcPts val="2400"/>
              </a:lnSpc>
              <a:spcBef>
                <a:spcPts val="400"/>
              </a:spcBef>
              <a:spcAft>
                <a:spcPts val="400"/>
              </a:spcAft>
            </a:pPr>
            <a:r>
              <a:rPr lang="zh-CN" altLang="en-US" sz="1800" b="1" dirty="0" smtClean="0">
                <a:solidFill>
                  <a:schemeClr val="bg2"/>
                </a:solidFill>
                <a:latin typeface="微软雅黑"/>
                <a:ea typeface="微软雅黑"/>
              </a:rPr>
              <a:t>总体说来，阳羡风景区面临的第一大问题是，没有“拳头”产品，缺乏有效吸引游客的核心吸引物。而对景区而言，无论观光游览还是休闲度假，核心吸引至关重要。</a:t>
            </a:r>
            <a:endParaRPr lang="en-US" altLang="zh-CN" sz="1800" b="1" dirty="0" smtClean="0">
              <a:solidFill>
                <a:schemeClr val="bg2"/>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0583" y="1083437"/>
            <a:ext cx="8082594" cy="656590"/>
          </a:xfrm>
          <a:prstGeom prst="rect">
            <a:avLst/>
          </a:prstGeom>
          <a:effectLst>
            <a:outerShdw blurRad="50800" dist="38100" dir="5400000" algn="t" rotWithShape="0">
              <a:prstClr val="black">
                <a:alpha val="20000"/>
              </a:prstClr>
            </a:outerShdw>
          </a:effectLst>
        </p:spPr>
        <p:txBody>
          <a:bodyPr wrap="square">
            <a:spAutoFit/>
          </a:bodyPr>
          <a:lstStyle/>
          <a:p>
            <a:pPr lvl="0">
              <a:lnSpc>
                <a:spcPts val="2200"/>
              </a:lnSpc>
              <a:spcBef>
                <a:spcPts val="400"/>
              </a:spcBef>
              <a:spcAft>
                <a:spcPts val="400"/>
              </a:spcAft>
            </a:pPr>
            <a:r>
              <a:rPr lang="zh-CN" altLang="en-US" sz="1600" b="1" dirty="0" smtClean="0">
                <a:solidFill>
                  <a:srgbClr val="003300"/>
                </a:solidFill>
                <a:latin typeface="微软雅黑"/>
                <a:ea typeface="微软雅黑"/>
              </a:rPr>
              <a:t>以灵山大佛景区为例，景点包括佛手广场、祥符禅寺、八角龙亭、白莲池等等，游览中各景点均有话题，均形成一定吸引力，但吸引游客到此一游的永远是那尊大佛。</a:t>
            </a:r>
            <a:endParaRPr lang="zh-CN" altLang="en-US" sz="2000" b="1" dirty="0">
              <a:solidFill>
                <a:srgbClr val="003300"/>
              </a:solidFill>
            </a:endParaRPr>
          </a:p>
        </p:txBody>
      </p:sp>
      <p:grpSp>
        <p:nvGrpSpPr>
          <p:cNvPr id="11" name="组合 10"/>
          <p:cNvGrpSpPr/>
          <p:nvPr/>
        </p:nvGrpSpPr>
        <p:grpSpPr>
          <a:xfrm>
            <a:off x="539750" y="1835149"/>
            <a:ext cx="7829769" cy="2553971"/>
            <a:chOff x="539750" y="1835149"/>
            <a:chExt cx="8441583" cy="2753537"/>
          </a:xfrm>
        </p:grpSpPr>
        <p:pic>
          <p:nvPicPr>
            <p:cNvPr id="125966" name="Picture 14" descr="http://www.17u.com/uploadfile/2010/03/24/2/2010032417112658083.jpg"/>
            <p:cNvPicPr>
              <a:picLocks noChangeAspect="1" noChangeArrowheads="1"/>
            </p:cNvPicPr>
            <p:nvPr/>
          </p:nvPicPr>
          <p:blipFill>
            <a:blip r:embed="rId2"/>
            <a:srcRect l="11724" r="11055"/>
            <a:stretch>
              <a:fillRect/>
            </a:stretch>
          </p:blipFill>
          <p:spPr bwMode="auto">
            <a:xfrm>
              <a:off x="7298760" y="1835150"/>
              <a:ext cx="1682573" cy="1452612"/>
            </a:xfrm>
            <a:prstGeom prst="rect">
              <a:avLst/>
            </a:prstGeom>
            <a:noFill/>
          </p:spPr>
        </p:pic>
        <p:pic>
          <p:nvPicPr>
            <p:cNvPr id="125962" name="Picture 10" descr="http://internationalperson.com/Files/Pic/2007-7/22/0772200123829996.jpg"/>
            <p:cNvPicPr>
              <a:picLocks noChangeAspect="1" noChangeArrowheads="1"/>
            </p:cNvPicPr>
            <p:nvPr/>
          </p:nvPicPr>
          <p:blipFill>
            <a:blip r:embed="rId3" cstate="print"/>
            <a:srcRect r="1881"/>
            <a:stretch>
              <a:fillRect/>
            </a:stretch>
          </p:blipFill>
          <p:spPr bwMode="auto">
            <a:xfrm>
              <a:off x="4891877" y="3274218"/>
              <a:ext cx="979193" cy="1314468"/>
            </a:xfrm>
            <a:prstGeom prst="rect">
              <a:avLst/>
            </a:prstGeom>
            <a:noFill/>
          </p:spPr>
        </p:pic>
        <p:pic>
          <p:nvPicPr>
            <p:cNvPr id="125954" name="Picture 2" descr="http://img.bimg.126.net/photo/SslkwWumDnMQ9COheSJJaQ==/3978367320829032160.jpg"/>
            <p:cNvPicPr>
              <a:picLocks noChangeAspect="1" noChangeArrowheads="1"/>
            </p:cNvPicPr>
            <p:nvPr/>
          </p:nvPicPr>
          <p:blipFill>
            <a:blip r:embed="rId4"/>
            <a:srcRect/>
            <a:stretch>
              <a:fillRect/>
            </a:stretch>
          </p:blipFill>
          <p:spPr bwMode="auto">
            <a:xfrm>
              <a:off x="2847149" y="1835149"/>
              <a:ext cx="2062271" cy="2753535"/>
            </a:xfrm>
            <a:prstGeom prst="rect">
              <a:avLst/>
            </a:prstGeom>
            <a:noFill/>
          </p:spPr>
        </p:pic>
        <p:pic>
          <p:nvPicPr>
            <p:cNvPr id="125956" name="Picture 4" descr="http://hiphotos.baidu.com/%B0%A2%B1%C8%BC%D7%B5%B1%B8%C2/pic/item/6873b100cfe51892267fb540.jpg"/>
            <p:cNvPicPr>
              <a:picLocks noChangeAspect="1" noChangeArrowheads="1"/>
            </p:cNvPicPr>
            <p:nvPr/>
          </p:nvPicPr>
          <p:blipFill>
            <a:blip r:embed="rId5" cstate="print"/>
            <a:srcRect l="2875" t="2546" r="1769" b="5827"/>
            <a:stretch>
              <a:fillRect/>
            </a:stretch>
          </p:blipFill>
          <p:spPr bwMode="auto">
            <a:xfrm>
              <a:off x="539750" y="1836000"/>
              <a:ext cx="2307399" cy="1204929"/>
            </a:xfrm>
            <a:prstGeom prst="rect">
              <a:avLst/>
            </a:prstGeom>
            <a:noFill/>
          </p:spPr>
        </p:pic>
        <p:pic>
          <p:nvPicPr>
            <p:cNvPr id="125958" name="Picture 6" descr="http://www.camelsky.com/china/photo/jiangsu/l07.jpg"/>
            <p:cNvPicPr>
              <a:picLocks noChangeAspect="1" noChangeArrowheads="1"/>
            </p:cNvPicPr>
            <p:nvPr/>
          </p:nvPicPr>
          <p:blipFill>
            <a:blip r:embed="rId6"/>
            <a:srcRect l="10765" t="19266" r="14347" b="19315"/>
            <a:stretch>
              <a:fillRect/>
            </a:stretch>
          </p:blipFill>
          <p:spPr bwMode="auto">
            <a:xfrm>
              <a:off x="539750" y="3003602"/>
              <a:ext cx="2307399" cy="1585083"/>
            </a:xfrm>
            <a:prstGeom prst="rect">
              <a:avLst/>
            </a:prstGeom>
            <a:noFill/>
          </p:spPr>
        </p:pic>
        <p:pic>
          <p:nvPicPr>
            <p:cNvPr id="125960" name="Picture 8" descr="http://hiphotos.baidu.com/719579839/mpic/item/ebe289279fbc1922908f9de5.jpg"/>
            <p:cNvPicPr>
              <a:picLocks noChangeAspect="1" noChangeArrowheads="1"/>
            </p:cNvPicPr>
            <p:nvPr/>
          </p:nvPicPr>
          <p:blipFill>
            <a:blip r:embed="rId7"/>
            <a:srcRect l="576" b="13045"/>
            <a:stretch>
              <a:fillRect/>
            </a:stretch>
          </p:blipFill>
          <p:spPr bwMode="auto">
            <a:xfrm>
              <a:off x="4907152" y="1835150"/>
              <a:ext cx="2394583" cy="1439067"/>
            </a:xfrm>
            <a:prstGeom prst="rect">
              <a:avLst/>
            </a:prstGeom>
            <a:noFill/>
          </p:spPr>
        </p:pic>
        <p:pic>
          <p:nvPicPr>
            <p:cNvPr id="125964" name="Picture 12" descr="http://hiphotos.baidu.com/719579839/mpic/item/a8e6953ee964271c71cf6ce5.jpg"/>
            <p:cNvPicPr>
              <a:picLocks noChangeAspect="1" noChangeArrowheads="1"/>
            </p:cNvPicPr>
            <p:nvPr/>
          </p:nvPicPr>
          <p:blipFill>
            <a:blip r:embed="rId8" cstate="print"/>
            <a:srcRect/>
            <a:stretch>
              <a:fillRect/>
            </a:stretch>
          </p:blipFill>
          <p:spPr bwMode="auto">
            <a:xfrm>
              <a:off x="5855593" y="3274217"/>
              <a:ext cx="1966083" cy="1314468"/>
            </a:xfrm>
            <a:prstGeom prst="rect">
              <a:avLst/>
            </a:prstGeom>
            <a:noFill/>
          </p:spPr>
        </p:pic>
        <p:pic>
          <p:nvPicPr>
            <p:cNvPr id="125968" name="Picture 16" descr="http://upload.17u.com/uploadfile/2009/03/13/6/2009031315571671155.jpg"/>
            <p:cNvPicPr>
              <a:picLocks noChangeAspect="1" noChangeArrowheads="1"/>
            </p:cNvPicPr>
            <p:nvPr/>
          </p:nvPicPr>
          <p:blipFill>
            <a:blip r:embed="rId9" cstate="print"/>
            <a:srcRect l="19000"/>
            <a:stretch>
              <a:fillRect/>
            </a:stretch>
          </p:blipFill>
          <p:spPr bwMode="auto">
            <a:xfrm>
              <a:off x="7497645" y="3274217"/>
              <a:ext cx="1483688" cy="1313777"/>
            </a:xfrm>
            <a:prstGeom prst="rect">
              <a:avLst/>
            </a:prstGeom>
            <a:noFill/>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7"/>
          <p:cNvGrpSpPr/>
          <p:nvPr/>
        </p:nvGrpSpPr>
        <p:grpSpPr>
          <a:xfrm>
            <a:off x="0" y="0"/>
            <a:ext cx="10440988" cy="6843600"/>
            <a:chOff x="0" y="0"/>
            <a:chExt cx="10440988" cy="6843600"/>
          </a:xfrm>
        </p:grpSpPr>
        <p:pic>
          <p:nvPicPr>
            <p:cNvPr id="2062" name="Picture 14" descr="http://trip.hzwestlake.gov.cn/sitepub/ewebeditor/uploadfile/20090319145141282.jpg"/>
            <p:cNvPicPr>
              <a:picLocks noChangeAspect="1" noChangeArrowheads="1"/>
            </p:cNvPicPr>
            <p:nvPr/>
          </p:nvPicPr>
          <p:blipFill>
            <a:blip r:embed="rId2"/>
            <a:srcRect/>
            <a:stretch>
              <a:fillRect/>
            </a:stretch>
          </p:blipFill>
          <p:spPr bwMode="auto">
            <a:xfrm>
              <a:off x="3395667" y="2420138"/>
              <a:ext cx="3539339" cy="2505322"/>
            </a:xfrm>
            <a:prstGeom prst="rect">
              <a:avLst/>
            </a:prstGeom>
            <a:noFill/>
          </p:spPr>
        </p:pic>
        <p:pic>
          <p:nvPicPr>
            <p:cNvPr id="2050" name="Picture 2" descr="http://trip.hzwestlake.gov.cn/sitepub/ewebeditor/uploadfile/20090319145830775.jpg"/>
            <p:cNvPicPr>
              <a:picLocks noChangeAspect="1" noChangeArrowheads="1"/>
            </p:cNvPicPr>
            <p:nvPr/>
          </p:nvPicPr>
          <p:blipFill>
            <a:blip r:embed="rId3"/>
            <a:srcRect/>
            <a:stretch>
              <a:fillRect/>
            </a:stretch>
          </p:blipFill>
          <p:spPr bwMode="auto">
            <a:xfrm>
              <a:off x="0" y="0"/>
              <a:ext cx="3633232" cy="2420137"/>
            </a:xfrm>
            <a:prstGeom prst="rect">
              <a:avLst/>
            </a:prstGeom>
            <a:noFill/>
          </p:spPr>
        </p:pic>
        <p:sp>
          <p:nvSpPr>
            <p:cNvPr id="5" name="矩形 4"/>
            <p:cNvSpPr/>
            <p:nvPr/>
          </p:nvSpPr>
          <p:spPr>
            <a:xfrm>
              <a:off x="1494477" y="1991509"/>
              <a:ext cx="1440000" cy="338554"/>
            </a:xfrm>
            <a:prstGeom prst="rect">
              <a:avLst/>
            </a:prstGeom>
            <a:solidFill>
              <a:srgbClr val="DDD9C3">
                <a:alpha val="60000"/>
              </a:srgbClr>
            </a:solidFill>
          </p:spPr>
          <p:txBody>
            <a:bodyPr wrap="none">
              <a:spAutoFit/>
            </a:bodyPr>
            <a:lstStyle/>
            <a:p>
              <a:pPr algn="ctr"/>
              <a:r>
                <a:rPr lang="zh-CN" altLang="en-US" sz="1600" b="1" dirty="0" smtClean="0">
                  <a:solidFill>
                    <a:srgbClr val="003300"/>
                  </a:solidFill>
                  <a:latin typeface="微软雅黑" pitchFamily="34" charset="-122"/>
                  <a:ea typeface="微软雅黑" pitchFamily="34" charset="-122"/>
                </a:rPr>
                <a:t>双峰插云</a:t>
              </a:r>
              <a:endParaRPr lang="zh-CN" altLang="en-US" sz="1600" b="1" dirty="0">
                <a:solidFill>
                  <a:srgbClr val="003300"/>
                </a:solidFill>
                <a:latin typeface="微软雅黑" pitchFamily="34" charset="-122"/>
                <a:ea typeface="微软雅黑" pitchFamily="34" charset="-122"/>
              </a:endParaRPr>
            </a:p>
          </p:txBody>
        </p:sp>
        <p:pic>
          <p:nvPicPr>
            <p:cNvPr id="2052" name="Picture 4" descr="http://trip.hzwestlake.gov.cn/sitepub/ewebeditor/uploadfile/20090319145310181.jpg"/>
            <p:cNvPicPr>
              <a:picLocks noChangeAspect="1" noChangeArrowheads="1"/>
            </p:cNvPicPr>
            <p:nvPr/>
          </p:nvPicPr>
          <p:blipFill>
            <a:blip r:embed="rId4"/>
            <a:srcRect/>
            <a:stretch>
              <a:fillRect/>
            </a:stretch>
          </p:blipFill>
          <p:spPr bwMode="auto">
            <a:xfrm>
              <a:off x="2935288" y="0"/>
              <a:ext cx="3153843" cy="2420137"/>
            </a:xfrm>
            <a:prstGeom prst="rect">
              <a:avLst/>
            </a:prstGeom>
            <a:noFill/>
          </p:spPr>
        </p:pic>
        <p:sp>
          <p:nvSpPr>
            <p:cNvPr id="9" name="矩形 8"/>
            <p:cNvSpPr/>
            <p:nvPr/>
          </p:nvSpPr>
          <p:spPr>
            <a:xfrm>
              <a:off x="4066245" y="1991509"/>
              <a:ext cx="1440000" cy="338554"/>
            </a:xfrm>
            <a:prstGeom prst="rect">
              <a:avLst/>
            </a:prstGeom>
            <a:solidFill>
              <a:srgbClr val="DDD9C3">
                <a:alpha val="60000"/>
              </a:srgbClr>
            </a:solidFill>
          </p:spPr>
          <p:txBody>
            <a:bodyPr wrap="none">
              <a:spAutoFit/>
            </a:bodyPr>
            <a:lstStyle/>
            <a:p>
              <a:pPr algn="ctr"/>
              <a:r>
                <a:rPr lang="zh-CN" altLang="en-US" sz="1600" b="1" dirty="0" smtClean="0">
                  <a:solidFill>
                    <a:srgbClr val="003300"/>
                  </a:solidFill>
                  <a:latin typeface="微软雅黑" pitchFamily="34" charset="-122"/>
                  <a:ea typeface="微软雅黑" pitchFamily="34" charset="-122"/>
                </a:rPr>
                <a:t>柳浪闻莺</a:t>
              </a:r>
              <a:endParaRPr lang="zh-CN" altLang="en-US" sz="1600" b="1" dirty="0">
                <a:solidFill>
                  <a:srgbClr val="003300"/>
                </a:solidFill>
                <a:latin typeface="微软雅黑" pitchFamily="34" charset="-122"/>
                <a:ea typeface="微软雅黑" pitchFamily="34" charset="-122"/>
              </a:endParaRPr>
            </a:p>
          </p:txBody>
        </p:sp>
        <p:pic>
          <p:nvPicPr>
            <p:cNvPr id="2056" name="Picture 8" descr="http://trip.hzwestlake.gov.cn/sitepub/ewebeditor/uploadfile/20090319145607162.jpg"/>
            <p:cNvPicPr>
              <a:picLocks noChangeAspect="1" noChangeArrowheads="1"/>
            </p:cNvPicPr>
            <p:nvPr/>
          </p:nvPicPr>
          <p:blipFill>
            <a:blip r:embed="rId5"/>
            <a:srcRect/>
            <a:stretch>
              <a:fillRect/>
            </a:stretch>
          </p:blipFill>
          <p:spPr bwMode="auto">
            <a:xfrm>
              <a:off x="5506246" y="0"/>
              <a:ext cx="1969947" cy="2420137"/>
            </a:xfrm>
            <a:prstGeom prst="rect">
              <a:avLst/>
            </a:prstGeom>
            <a:noFill/>
          </p:spPr>
        </p:pic>
        <p:sp>
          <p:nvSpPr>
            <p:cNvPr id="11" name="矩形 10"/>
            <p:cNvSpPr/>
            <p:nvPr/>
          </p:nvSpPr>
          <p:spPr>
            <a:xfrm>
              <a:off x="5709319" y="1991509"/>
              <a:ext cx="1440000" cy="338554"/>
            </a:xfrm>
            <a:prstGeom prst="rect">
              <a:avLst/>
            </a:prstGeom>
            <a:solidFill>
              <a:srgbClr val="DDD9C3">
                <a:alpha val="60000"/>
              </a:srgbClr>
            </a:solidFill>
          </p:spPr>
          <p:txBody>
            <a:bodyPr wrap="none">
              <a:spAutoFit/>
            </a:bodyPr>
            <a:lstStyle/>
            <a:p>
              <a:pPr algn="ctr"/>
              <a:r>
                <a:rPr lang="zh-CN" altLang="en-US" sz="1600" b="1" dirty="0" smtClean="0">
                  <a:solidFill>
                    <a:srgbClr val="003300"/>
                  </a:solidFill>
                  <a:latin typeface="微软雅黑" pitchFamily="34" charset="-122"/>
                  <a:ea typeface="微软雅黑" pitchFamily="34" charset="-122"/>
                </a:rPr>
                <a:t>三潭印月</a:t>
              </a:r>
              <a:endParaRPr lang="zh-CN" altLang="en-US" sz="1600" b="1" dirty="0">
                <a:solidFill>
                  <a:srgbClr val="003300"/>
                </a:solidFill>
                <a:latin typeface="微软雅黑" pitchFamily="34" charset="-122"/>
                <a:ea typeface="微软雅黑" pitchFamily="34" charset="-122"/>
              </a:endParaRPr>
            </a:p>
          </p:txBody>
        </p:sp>
        <p:pic>
          <p:nvPicPr>
            <p:cNvPr id="2058" name="Picture 10" descr="http://trip.hzwestlake.gov.cn/sitepub/ewebeditor/uploadfile/20090319144845567.jpg"/>
            <p:cNvPicPr>
              <a:picLocks noChangeAspect="1" noChangeArrowheads="1"/>
            </p:cNvPicPr>
            <p:nvPr/>
          </p:nvPicPr>
          <p:blipFill>
            <a:blip r:embed="rId6"/>
            <a:srcRect r="18393"/>
            <a:stretch>
              <a:fillRect/>
            </a:stretch>
          </p:blipFill>
          <p:spPr bwMode="auto">
            <a:xfrm>
              <a:off x="7149320" y="0"/>
              <a:ext cx="3291668" cy="2420137"/>
            </a:xfrm>
            <a:prstGeom prst="rect">
              <a:avLst/>
            </a:prstGeom>
            <a:noFill/>
          </p:spPr>
        </p:pic>
        <p:sp>
          <p:nvSpPr>
            <p:cNvPr id="13" name="矩形 12"/>
            <p:cNvSpPr/>
            <p:nvPr/>
          </p:nvSpPr>
          <p:spPr>
            <a:xfrm>
              <a:off x="8995468" y="1991509"/>
              <a:ext cx="1440000" cy="338554"/>
            </a:xfrm>
            <a:prstGeom prst="rect">
              <a:avLst/>
            </a:prstGeom>
            <a:solidFill>
              <a:srgbClr val="DDD9C3">
                <a:alpha val="60000"/>
              </a:srgbClr>
            </a:solidFill>
          </p:spPr>
          <p:txBody>
            <a:bodyPr wrap="square">
              <a:spAutoFit/>
            </a:bodyPr>
            <a:lstStyle/>
            <a:p>
              <a:pPr algn="ctr"/>
              <a:r>
                <a:rPr lang="zh-CN" altLang="en-US" sz="1600" b="1" dirty="0" smtClean="0">
                  <a:solidFill>
                    <a:srgbClr val="003300"/>
                  </a:solidFill>
                  <a:latin typeface="微软雅黑" pitchFamily="34" charset="-122"/>
                  <a:ea typeface="微软雅黑" pitchFamily="34" charset="-122"/>
                </a:rPr>
                <a:t>断桥残雪</a:t>
              </a:r>
              <a:endParaRPr lang="zh-CN" altLang="en-US" sz="1600" b="1" dirty="0">
                <a:solidFill>
                  <a:srgbClr val="003300"/>
                </a:solidFill>
                <a:latin typeface="微软雅黑" pitchFamily="34" charset="-122"/>
                <a:ea typeface="微软雅黑" pitchFamily="34" charset="-122"/>
              </a:endParaRPr>
            </a:p>
          </p:txBody>
        </p:sp>
        <p:pic>
          <p:nvPicPr>
            <p:cNvPr id="2060" name="Picture 12" descr="http://trip.hzwestlake.gov.cn/sitepub/ewebeditor/uploadfile/20090319150428944.jpg"/>
            <p:cNvPicPr>
              <a:picLocks noChangeAspect="1" noChangeArrowheads="1"/>
            </p:cNvPicPr>
            <p:nvPr/>
          </p:nvPicPr>
          <p:blipFill>
            <a:blip r:embed="rId7"/>
            <a:srcRect b="14128"/>
            <a:stretch>
              <a:fillRect/>
            </a:stretch>
          </p:blipFill>
          <p:spPr bwMode="auto">
            <a:xfrm>
              <a:off x="1" y="2420137"/>
              <a:ext cx="3407538" cy="2143140"/>
            </a:xfrm>
            <a:prstGeom prst="rect">
              <a:avLst/>
            </a:prstGeom>
            <a:noFill/>
          </p:spPr>
        </p:pic>
        <p:sp>
          <p:nvSpPr>
            <p:cNvPr id="16" name="矩形 15"/>
            <p:cNvSpPr/>
            <p:nvPr/>
          </p:nvSpPr>
          <p:spPr>
            <a:xfrm>
              <a:off x="1934345" y="4134649"/>
              <a:ext cx="1440000" cy="338554"/>
            </a:xfrm>
            <a:prstGeom prst="rect">
              <a:avLst/>
            </a:prstGeom>
            <a:solidFill>
              <a:srgbClr val="DDD9C3">
                <a:alpha val="60000"/>
              </a:srgbClr>
            </a:solidFill>
          </p:spPr>
          <p:txBody>
            <a:bodyPr wrap="none">
              <a:spAutoFit/>
            </a:bodyPr>
            <a:lstStyle/>
            <a:p>
              <a:pPr algn="ctr"/>
              <a:r>
                <a:rPr lang="zh-CN" altLang="en-US" sz="1600" b="1" dirty="0" smtClean="0">
                  <a:solidFill>
                    <a:srgbClr val="003300"/>
                  </a:solidFill>
                  <a:latin typeface="微软雅黑" pitchFamily="34" charset="-122"/>
                  <a:ea typeface="微软雅黑" pitchFamily="34" charset="-122"/>
                </a:rPr>
                <a:t>南屏晚钟</a:t>
              </a:r>
              <a:endParaRPr lang="zh-CN" altLang="en-US" sz="1600" b="1" dirty="0">
                <a:solidFill>
                  <a:srgbClr val="003300"/>
                </a:solidFill>
                <a:latin typeface="微软雅黑" pitchFamily="34" charset="-122"/>
                <a:ea typeface="微软雅黑" pitchFamily="34" charset="-122"/>
              </a:endParaRPr>
            </a:p>
          </p:txBody>
        </p:sp>
        <p:sp>
          <p:nvSpPr>
            <p:cNvPr id="17" name="矩形 16"/>
            <p:cNvSpPr/>
            <p:nvPr/>
          </p:nvSpPr>
          <p:spPr>
            <a:xfrm>
              <a:off x="5506245" y="4134649"/>
              <a:ext cx="1440000" cy="338554"/>
            </a:xfrm>
            <a:prstGeom prst="rect">
              <a:avLst/>
            </a:prstGeom>
            <a:solidFill>
              <a:srgbClr val="DDD9C3">
                <a:alpha val="60000"/>
              </a:srgbClr>
            </a:solidFill>
          </p:spPr>
          <p:txBody>
            <a:bodyPr wrap="none">
              <a:spAutoFit/>
            </a:bodyPr>
            <a:lstStyle/>
            <a:p>
              <a:pPr algn="ctr"/>
              <a:r>
                <a:rPr lang="zh-CN" altLang="en-US" sz="1600" b="1" dirty="0" smtClean="0">
                  <a:solidFill>
                    <a:srgbClr val="003300"/>
                  </a:solidFill>
                  <a:latin typeface="微软雅黑" pitchFamily="34" charset="-122"/>
                  <a:ea typeface="微软雅黑" pitchFamily="34" charset="-122"/>
                </a:rPr>
                <a:t>花港观鱼</a:t>
              </a:r>
              <a:endParaRPr lang="zh-CN" altLang="en-US" sz="1600" b="1" dirty="0">
                <a:solidFill>
                  <a:srgbClr val="003300"/>
                </a:solidFill>
                <a:latin typeface="微软雅黑" pitchFamily="34" charset="-122"/>
                <a:ea typeface="微软雅黑" pitchFamily="34" charset="-122"/>
              </a:endParaRPr>
            </a:p>
          </p:txBody>
        </p:sp>
        <p:pic>
          <p:nvPicPr>
            <p:cNvPr id="2064" name="Picture 16" descr="http://trip.hzwestlake.gov.cn/sitepub/ewebeditor/uploadfile/20090319143543495.jpg"/>
            <p:cNvPicPr>
              <a:picLocks noChangeAspect="1" noChangeArrowheads="1"/>
            </p:cNvPicPr>
            <p:nvPr/>
          </p:nvPicPr>
          <p:blipFill>
            <a:blip r:embed="rId8"/>
            <a:srcRect/>
            <a:stretch>
              <a:fillRect/>
            </a:stretch>
          </p:blipFill>
          <p:spPr bwMode="auto">
            <a:xfrm>
              <a:off x="6929486" y="2420138"/>
              <a:ext cx="3505982" cy="2690355"/>
            </a:xfrm>
            <a:prstGeom prst="rect">
              <a:avLst/>
            </a:prstGeom>
            <a:noFill/>
          </p:spPr>
        </p:pic>
        <p:sp>
          <p:nvSpPr>
            <p:cNvPr id="19" name="矩形 18"/>
            <p:cNvSpPr/>
            <p:nvPr/>
          </p:nvSpPr>
          <p:spPr>
            <a:xfrm>
              <a:off x="9000987" y="4146791"/>
              <a:ext cx="1440000" cy="338554"/>
            </a:xfrm>
            <a:prstGeom prst="rect">
              <a:avLst/>
            </a:prstGeom>
            <a:solidFill>
              <a:srgbClr val="DDD9C3">
                <a:alpha val="60000"/>
              </a:srgbClr>
            </a:solidFill>
          </p:spPr>
          <p:txBody>
            <a:bodyPr wrap="none">
              <a:spAutoFit/>
            </a:bodyPr>
            <a:lstStyle/>
            <a:p>
              <a:pPr algn="ctr"/>
              <a:r>
                <a:rPr lang="zh-CN" altLang="en-US" sz="1600" b="1" dirty="0" smtClean="0">
                  <a:solidFill>
                    <a:srgbClr val="003300"/>
                  </a:solidFill>
                  <a:latin typeface="微软雅黑" pitchFamily="34" charset="-122"/>
                  <a:ea typeface="微软雅黑" pitchFamily="34" charset="-122"/>
                </a:rPr>
                <a:t>曲院风荷</a:t>
              </a:r>
              <a:endParaRPr lang="zh-CN" altLang="en-US" sz="1600" b="1" dirty="0">
                <a:solidFill>
                  <a:srgbClr val="003300"/>
                </a:solidFill>
                <a:latin typeface="微软雅黑" pitchFamily="34" charset="-122"/>
                <a:ea typeface="微软雅黑" pitchFamily="34" charset="-122"/>
              </a:endParaRPr>
            </a:p>
          </p:txBody>
        </p:sp>
        <p:pic>
          <p:nvPicPr>
            <p:cNvPr id="2066" name="Picture 18" descr="http://trip.hzwestlake.gov.cn/sitepub/ewebeditor/uploadfile/20090319150259628.jpg"/>
            <p:cNvPicPr>
              <a:picLocks noChangeAspect="1" noChangeArrowheads="1"/>
            </p:cNvPicPr>
            <p:nvPr/>
          </p:nvPicPr>
          <p:blipFill>
            <a:blip r:embed="rId9"/>
            <a:srcRect t="10022" b="10109"/>
            <a:stretch>
              <a:fillRect/>
            </a:stretch>
          </p:blipFill>
          <p:spPr bwMode="auto">
            <a:xfrm>
              <a:off x="0" y="4563277"/>
              <a:ext cx="2851270" cy="2277261"/>
            </a:xfrm>
            <a:prstGeom prst="rect">
              <a:avLst/>
            </a:prstGeom>
            <a:noFill/>
          </p:spPr>
        </p:pic>
        <p:sp>
          <p:nvSpPr>
            <p:cNvPr id="21" name="矩形 20"/>
            <p:cNvSpPr/>
            <p:nvPr/>
          </p:nvSpPr>
          <p:spPr>
            <a:xfrm>
              <a:off x="1351601" y="6420665"/>
              <a:ext cx="1440000" cy="338554"/>
            </a:xfrm>
            <a:prstGeom prst="rect">
              <a:avLst/>
            </a:prstGeom>
            <a:solidFill>
              <a:srgbClr val="DDD9C3">
                <a:alpha val="60000"/>
              </a:srgbClr>
            </a:solidFill>
          </p:spPr>
          <p:txBody>
            <a:bodyPr wrap="none">
              <a:spAutoFit/>
            </a:bodyPr>
            <a:lstStyle/>
            <a:p>
              <a:pPr algn="ctr"/>
              <a:r>
                <a:rPr lang="zh-CN" altLang="en-US" sz="1600" b="1" dirty="0" smtClean="0">
                  <a:solidFill>
                    <a:srgbClr val="003300"/>
                  </a:solidFill>
                  <a:latin typeface="微软雅黑" pitchFamily="34" charset="-122"/>
                  <a:ea typeface="微软雅黑" pitchFamily="34" charset="-122"/>
                </a:rPr>
                <a:t>雷峰夕照</a:t>
              </a:r>
              <a:endParaRPr lang="zh-CN" altLang="en-US" sz="1600" b="1" dirty="0">
                <a:solidFill>
                  <a:srgbClr val="003300"/>
                </a:solidFill>
                <a:latin typeface="微软雅黑" pitchFamily="34" charset="-122"/>
                <a:ea typeface="微软雅黑" pitchFamily="34" charset="-122"/>
              </a:endParaRPr>
            </a:p>
          </p:txBody>
        </p:sp>
        <p:pic>
          <p:nvPicPr>
            <p:cNvPr id="2068" name="Picture 20" descr="http://trip.hzwestlake.gov.cn/sitepub/ewebeditor/uploadfile/20090319144345575.jpg"/>
            <p:cNvPicPr>
              <a:picLocks noChangeAspect="1" noChangeArrowheads="1"/>
            </p:cNvPicPr>
            <p:nvPr/>
          </p:nvPicPr>
          <p:blipFill>
            <a:blip r:embed="rId10"/>
            <a:srcRect t="12354" b="7819"/>
            <a:stretch>
              <a:fillRect/>
            </a:stretch>
          </p:blipFill>
          <p:spPr bwMode="auto">
            <a:xfrm>
              <a:off x="2771290" y="4564800"/>
              <a:ext cx="3767895" cy="2278800"/>
            </a:xfrm>
            <a:prstGeom prst="rect">
              <a:avLst/>
            </a:prstGeom>
            <a:noFill/>
          </p:spPr>
        </p:pic>
        <p:pic>
          <p:nvPicPr>
            <p:cNvPr id="2070" name="Picture 22" descr="http://trip.hzwestlake.gov.cn/sitepub/ewebeditor/uploadfile/20090319143108578.jpg"/>
            <p:cNvPicPr>
              <a:picLocks noChangeAspect="1" noChangeArrowheads="1"/>
            </p:cNvPicPr>
            <p:nvPr/>
          </p:nvPicPr>
          <p:blipFill>
            <a:blip r:embed="rId11"/>
            <a:srcRect/>
            <a:stretch>
              <a:fillRect/>
            </a:stretch>
          </p:blipFill>
          <p:spPr bwMode="auto">
            <a:xfrm>
              <a:off x="6409347" y="4564800"/>
              <a:ext cx="4030689" cy="2278800"/>
            </a:xfrm>
            <a:prstGeom prst="rect">
              <a:avLst/>
            </a:prstGeom>
            <a:noFill/>
          </p:spPr>
        </p:pic>
        <p:sp>
          <p:nvSpPr>
            <p:cNvPr id="23" name="矩形 22"/>
            <p:cNvSpPr/>
            <p:nvPr/>
          </p:nvSpPr>
          <p:spPr>
            <a:xfrm>
              <a:off x="4994939" y="6420665"/>
              <a:ext cx="1440000" cy="338554"/>
            </a:xfrm>
            <a:prstGeom prst="rect">
              <a:avLst/>
            </a:prstGeom>
            <a:solidFill>
              <a:srgbClr val="DDD9C3">
                <a:alpha val="60000"/>
              </a:srgbClr>
            </a:solidFill>
          </p:spPr>
          <p:txBody>
            <a:bodyPr wrap="none">
              <a:spAutoFit/>
            </a:bodyPr>
            <a:lstStyle/>
            <a:p>
              <a:pPr algn="ctr"/>
              <a:r>
                <a:rPr lang="zh-CN" altLang="en-US" sz="1600" b="1" dirty="0" smtClean="0">
                  <a:solidFill>
                    <a:srgbClr val="003300"/>
                  </a:solidFill>
                  <a:latin typeface="微软雅黑" pitchFamily="34" charset="-122"/>
                  <a:ea typeface="微软雅黑" pitchFamily="34" charset="-122"/>
                </a:rPr>
                <a:t>平湖秋月</a:t>
              </a:r>
              <a:endParaRPr lang="zh-CN" altLang="en-US" sz="1600" b="1" dirty="0">
                <a:solidFill>
                  <a:srgbClr val="003300"/>
                </a:solidFill>
                <a:latin typeface="微软雅黑" pitchFamily="34" charset="-122"/>
                <a:ea typeface="微软雅黑" pitchFamily="34" charset="-122"/>
              </a:endParaRPr>
            </a:p>
          </p:txBody>
        </p:sp>
        <p:sp>
          <p:nvSpPr>
            <p:cNvPr id="26" name="矩形 25"/>
            <p:cNvSpPr/>
            <p:nvPr/>
          </p:nvSpPr>
          <p:spPr>
            <a:xfrm>
              <a:off x="9000987" y="6420665"/>
              <a:ext cx="1440000" cy="338554"/>
            </a:xfrm>
            <a:prstGeom prst="rect">
              <a:avLst/>
            </a:prstGeom>
            <a:solidFill>
              <a:srgbClr val="DDD9C3">
                <a:alpha val="60000"/>
              </a:srgbClr>
            </a:solidFill>
          </p:spPr>
          <p:txBody>
            <a:bodyPr wrap="none">
              <a:spAutoFit/>
            </a:bodyPr>
            <a:lstStyle/>
            <a:p>
              <a:pPr algn="ctr"/>
              <a:r>
                <a:rPr lang="zh-CN" altLang="en-US" sz="1600" b="1" dirty="0" smtClean="0">
                  <a:solidFill>
                    <a:srgbClr val="003300"/>
                  </a:solidFill>
                  <a:latin typeface="微软雅黑" pitchFamily="34" charset="-122"/>
                  <a:ea typeface="微软雅黑" pitchFamily="34" charset="-122"/>
                </a:rPr>
                <a:t>苏堤春晓</a:t>
              </a:r>
              <a:endParaRPr lang="zh-CN" altLang="en-US" sz="1600" b="1" dirty="0">
                <a:solidFill>
                  <a:srgbClr val="003300"/>
                </a:solidFill>
                <a:latin typeface="微软雅黑" pitchFamily="34" charset="-122"/>
                <a:ea typeface="微软雅黑" pitchFamily="34" charset="-122"/>
              </a:endParaRPr>
            </a:p>
          </p:txBody>
        </p:sp>
      </p:grpSp>
      <p:sp>
        <p:nvSpPr>
          <p:cNvPr id="30" name="矩形 29"/>
          <p:cNvSpPr/>
          <p:nvPr/>
        </p:nvSpPr>
        <p:spPr>
          <a:xfrm>
            <a:off x="0" y="0"/>
            <a:ext cx="10440988" cy="6840538"/>
          </a:xfrm>
          <a:prstGeom prst="rect">
            <a:avLst/>
          </a:prstGeom>
          <a:solidFill>
            <a:srgbClr val="EEEC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28135" y="2205823"/>
            <a:ext cx="10469123" cy="1938992"/>
          </a:xfrm>
          <a:prstGeom prst="rect">
            <a:avLst/>
          </a:prstGeom>
          <a:solidFill>
            <a:srgbClr val="003300">
              <a:alpha val="80000"/>
            </a:srgbClr>
          </a:solidFill>
        </p:spPr>
        <p:txBody>
          <a:bodyPr wrap="square" rtlCol="0">
            <a:spAutoFit/>
          </a:bodyPr>
          <a:lstStyle/>
          <a:p>
            <a:pPr algn="ctr"/>
            <a:endParaRPr lang="en-US" altLang="zh-CN" sz="4000" b="1" dirty="0" smtClean="0">
              <a:solidFill>
                <a:schemeClr val="bg2"/>
              </a:solidFill>
              <a:latin typeface="微软雅黑" pitchFamily="34" charset="-122"/>
              <a:ea typeface="微软雅黑" pitchFamily="34" charset="-122"/>
            </a:endParaRPr>
          </a:p>
          <a:p>
            <a:pPr algn="ctr"/>
            <a:r>
              <a:rPr lang="zh-CN" altLang="en-US" sz="4000" b="1" dirty="0" smtClean="0">
                <a:solidFill>
                  <a:schemeClr val="bg2"/>
                </a:solidFill>
                <a:latin typeface="微软雅黑" pitchFamily="34" charset="-122"/>
                <a:ea typeface="微软雅黑" pitchFamily="34" charset="-122"/>
              </a:rPr>
              <a:t>西湖</a:t>
            </a:r>
            <a:r>
              <a:rPr lang="zh-CN" altLang="en-US" sz="4000" b="1" dirty="0">
                <a:solidFill>
                  <a:schemeClr val="bg2"/>
                </a:solidFill>
                <a:latin typeface="微软雅黑" pitchFamily="34" charset="-122"/>
                <a:ea typeface="微软雅黑" pitchFamily="34" charset="-122"/>
              </a:rPr>
              <a:t>十</a:t>
            </a:r>
            <a:r>
              <a:rPr lang="zh-CN" altLang="en-US" sz="4000" b="1" dirty="0" smtClean="0">
                <a:solidFill>
                  <a:schemeClr val="bg2"/>
                </a:solidFill>
                <a:latin typeface="微软雅黑" pitchFamily="34" charset="-122"/>
                <a:ea typeface="微软雅黑" pitchFamily="34" charset="-122"/>
              </a:rPr>
              <a:t>景</a:t>
            </a:r>
            <a:endParaRPr lang="en-US" altLang="zh-CN" sz="4000" b="1" dirty="0" smtClean="0">
              <a:solidFill>
                <a:schemeClr val="bg2"/>
              </a:solidFill>
              <a:latin typeface="微软雅黑" pitchFamily="34" charset="-122"/>
              <a:ea typeface="微软雅黑" pitchFamily="34" charset="-122"/>
            </a:endParaRPr>
          </a:p>
          <a:p>
            <a:pPr algn="ctr"/>
            <a:endParaRPr lang="zh-CN" altLang="en-US" sz="4000" b="1" dirty="0">
              <a:solidFill>
                <a:schemeClr val="bg2"/>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par>
                                <p:cTn id="8" presetID="53"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1000" fill="hold"/>
                                        <p:tgtEl>
                                          <p:spTgt spid="29"/>
                                        </p:tgtEl>
                                        <p:attrNameLst>
                                          <p:attrName>ppt_w</p:attrName>
                                        </p:attrNameLst>
                                      </p:cBhvr>
                                      <p:tavLst>
                                        <p:tav tm="0">
                                          <p:val>
                                            <p:fltVal val="0"/>
                                          </p:val>
                                        </p:tav>
                                        <p:tav tm="100000">
                                          <p:val>
                                            <p:strVal val="#ppt_w"/>
                                          </p:val>
                                        </p:tav>
                                      </p:tavLst>
                                    </p:anim>
                                    <p:anim calcmode="lin" valueType="num">
                                      <p:cBhvr>
                                        <p:cTn id="11" dur="1000" fill="hold"/>
                                        <p:tgtEl>
                                          <p:spTgt spid="29"/>
                                        </p:tgtEl>
                                        <p:attrNameLst>
                                          <p:attrName>ppt_h</p:attrName>
                                        </p:attrNameLst>
                                      </p:cBhvr>
                                      <p:tavLst>
                                        <p:tav tm="0">
                                          <p:val>
                                            <p:fltVal val="0"/>
                                          </p:val>
                                        </p:tav>
                                        <p:tav tm="100000">
                                          <p:val>
                                            <p:strVal val="#ppt_h"/>
                                          </p:val>
                                        </p:tav>
                                      </p:tavLst>
                                    </p:anim>
                                    <p:animEffect transition="in" filter="fade">
                                      <p:cBhvr>
                                        <p:cTn id="1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1" descr="C:\DOCUME~1\ADMINI~1\LOCALS~1\Temp\`~7BC]D[`SZ6SKG5~Q_UF4P.jpg"/>
          <p:cNvPicPr>
            <a:picLocks noChangeAspect="1" noChangeArrowheads="1"/>
          </p:cNvPicPr>
          <p:nvPr/>
        </p:nvPicPr>
        <p:blipFill>
          <a:blip r:embed="rId2"/>
          <a:srcRect l="7208" r="8309" b="51421"/>
          <a:stretch>
            <a:fillRect/>
          </a:stretch>
        </p:blipFill>
        <p:spPr bwMode="auto">
          <a:xfrm>
            <a:off x="539750" y="1119950"/>
            <a:ext cx="7907564" cy="2518123"/>
          </a:xfrm>
          <a:prstGeom prst="rect">
            <a:avLst/>
          </a:prstGeom>
          <a:noFill/>
        </p:spPr>
      </p:pic>
      <p:sp>
        <p:nvSpPr>
          <p:cNvPr id="3" name="TextBox 2"/>
          <p:cNvSpPr txBox="1"/>
          <p:nvPr/>
        </p:nvSpPr>
        <p:spPr>
          <a:xfrm>
            <a:off x="437291" y="535742"/>
            <a:ext cx="9359900" cy="451406"/>
          </a:xfrm>
          <a:prstGeom prst="rect">
            <a:avLst/>
          </a:prstGeom>
          <a:noFill/>
          <a:effectLst>
            <a:outerShdw blurRad="50800" dist="38100" dir="5400000" algn="t" rotWithShape="0">
              <a:prstClr val="black">
                <a:alpha val="20000"/>
              </a:prstClr>
            </a:outerShdw>
          </a:effectLst>
        </p:spPr>
        <p:txBody>
          <a:bodyPr wrap="square" rtlCol="0">
            <a:spAutoFit/>
          </a:bodyPr>
          <a:lstStyle/>
          <a:p>
            <a:pPr>
              <a:lnSpc>
                <a:spcPts val="2800"/>
              </a:lnSpc>
            </a:pPr>
            <a:r>
              <a:rPr lang="zh-CN" altLang="en-US" b="1" dirty="0" smtClean="0">
                <a:solidFill>
                  <a:srgbClr val="003300"/>
                </a:solidFill>
                <a:latin typeface="微软雅黑"/>
                <a:ea typeface="微软雅黑"/>
              </a:rPr>
              <a:t>我们发现：阳羡旅游</a:t>
            </a:r>
            <a:r>
              <a:rPr lang="zh-CN" altLang="en-US" b="1" dirty="0" smtClean="0">
                <a:solidFill>
                  <a:srgbClr val="003300"/>
                </a:solidFill>
                <a:latin typeface="+mn-ea"/>
                <a:ea typeface="+mn-ea"/>
              </a:rPr>
              <a:t>区域品牌打造不足，品牌推广力度不够</a:t>
            </a:r>
            <a:endParaRPr lang="en-US" altLang="zh-CN" b="1" dirty="0" smtClean="0">
              <a:solidFill>
                <a:srgbClr val="003300"/>
              </a:solidFill>
              <a:latin typeface="+mn-ea"/>
              <a:ea typeface="+mn-ea"/>
            </a:endParaRPr>
          </a:p>
        </p:txBody>
      </p:sp>
      <p:sp>
        <p:nvSpPr>
          <p:cNvPr id="4" name="矩形 3"/>
          <p:cNvSpPr/>
          <p:nvPr/>
        </p:nvSpPr>
        <p:spPr>
          <a:xfrm>
            <a:off x="539750" y="3749530"/>
            <a:ext cx="7900865" cy="685893"/>
          </a:xfrm>
          <a:prstGeom prst="rect">
            <a:avLst/>
          </a:prstGeom>
          <a:solidFill>
            <a:srgbClr val="003300">
              <a:alpha val="80000"/>
            </a:srgbClr>
          </a:solidFill>
          <a:effectLst>
            <a:outerShdw blurRad="50800" dist="38100" dir="5400000" algn="t" rotWithShape="0">
              <a:prstClr val="black">
                <a:alpha val="20000"/>
              </a:prstClr>
            </a:outerShdw>
          </a:effectLst>
        </p:spPr>
        <p:txBody>
          <a:bodyPr wrap="square">
            <a:spAutoFit/>
          </a:bodyPr>
          <a:lstStyle/>
          <a:p>
            <a:pPr lvl="0">
              <a:lnSpc>
                <a:spcPts val="2400"/>
              </a:lnSpc>
            </a:pPr>
            <a:r>
              <a:rPr lang="zh-CN" altLang="en-US" sz="1800" b="1" dirty="0" smtClean="0">
                <a:solidFill>
                  <a:schemeClr val="bg2"/>
                </a:solidFill>
                <a:latin typeface="微软雅黑"/>
                <a:ea typeface="微软雅黑"/>
              </a:rPr>
              <a:t>阳羡风景区品牌打造乏力，品牌吸引点塑造不足，推广力度不够。知名度低，市场影响力从何谈起？！</a:t>
            </a:r>
            <a:endParaRPr lang="zh-CN" altLang="en-US" sz="1800" b="1" dirty="0">
              <a:solidFill>
                <a:schemeClr val="bg2"/>
              </a:solidFill>
              <a:latin typeface="微软雅黑"/>
              <a:ea typeface="微软雅黑"/>
            </a:endParaRPr>
          </a:p>
        </p:txBody>
      </p:sp>
      <p:pic>
        <p:nvPicPr>
          <p:cNvPr id="6" name="Picture 1" descr="C:\DOCUME~1\ADMINI~1\LOCALS~1\Temp\`~7BC]D[`SZ6SKG5~Q_UF4P.jpg"/>
          <p:cNvPicPr>
            <a:picLocks noChangeAspect="1" noChangeArrowheads="1"/>
          </p:cNvPicPr>
          <p:nvPr/>
        </p:nvPicPr>
        <p:blipFill>
          <a:blip r:embed="rId2">
            <a:duotone>
              <a:schemeClr val="bg2">
                <a:shade val="45000"/>
                <a:satMod val="135000"/>
              </a:schemeClr>
              <a:prstClr val="white"/>
            </a:duotone>
          </a:blip>
          <a:srcRect l="7208" r="8309" b="66189"/>
          <a:stretch>
            <a:fillRect/>
          </a:stretch>
        </p:blipFill>
        <p:spPr bwMode="auto">
          <a:xfrm>
            <a:off x="539750" y="1125475"/>
            <a:ext cx="7907564" cy="1752624"/>
          </a:xfrm>
          <a:prstGeom prst="rect">
            <a:avLst/>
          </a:prstGeom>
          <a:noFill/>
        </p:spPr>
      </p:pic>
      <p:grpSp>
        <p:nvGrpSpPr>
          <p:cNvPr id="12" name="组合 11"/>
          <p:cNvGrpSpPr/>
          <p:nvPr/>
        </p:nvGrpSpPr>
        <p:grpSpPr>
          <a:xfrm>
            <a:off x="609600" y="2920175"/>
            <a:ext cx="6972287" cy="544312"/>
            <a:chOff x="609600" y="2920175"/>
            <a:chExt cx="6972287" cy="544312"/>
          </a:xfrm>
        </p:grpSpPr>
        <p:sp>
          <p:nvSpPr>
            <p:cNvPr id="8" name="TextBox 7"/>
            <p:cNvSpPr txBox="1"/>
            <p:nvPr/>
          </p:nvSpPr>
          <p:spPr>
            <a:xfrm>
              <a:off x="5110955" y="3087450"/>
              <a:ext cx="2470932" cy="369332"/>
            </a:xfrm>
            <a:prstGeom prst="rect">
              <a:avLst/>
            </a:prstGeom>
            <a:noFill/>
          </p:spPr>
          <p:txBody>
            <a:bodyPr wrap="square" rtlCol="0">
              <a:spAutoFit/>
            </a:bodyPr>
            <a:lstStyle/>
            <a:p>
              <a:r>
                <a:rPr lang="zh-CN" altLang="en-US" sz="1800" b="1" dirty="0" smtClean="0">
                  <a:solidFill>
                    <a:srgbClr val="C00000"/>
                  </a:solidFill>
                  <a:latin typeface="+mn-ea"/>
                  <a:ea typeface="+mn-ea"/>
                </a:rPr>
                <a:t>最真实而残酷的现实</a:t>
              </a:r>
              <a:endParaRPr lang="zh-CN" altLang="en-US" sz="1800" b="1" dirty="0">
                <a:solidFill>
                  <a:srgbClr val="C00000"/>
                </a:solidFill>
                <a:latin typeface="+mn-ea"/>
                <a:ea typeface="+mn-ea"/>
              </a:endParaRPr>
            </a:p>
          </p:txBody>
        </p:sp>
        <p:grpSp>
          <p:nvGrpSpPr>
            <p:cNvPr id="11" name="组合 10"/>
            <p:cNvGrpSpPr/>
            <p:nvPr/>
          </p:nvGrpSpPr>
          <p:grpSpPr>
            <a:xfrm>
              <a:off x="609600" y="2920175"/>
              <a:ext cx="6705953" cy="544312"/>
              <a:chOff x="609600" y="2920175"/>
              <a:chExt cx="6705953" cy="544312"/>
            </a:xfrm>
          </p:grpSpPr>
          <p:sp>
            <p:nvSpPr>
              <p:cNvPr id="5" name="矩形 4"/>
              <p:cNvSpPr/>
              <p:nvPr/>
            </p:nvSpPr>
            <p:spPr>
              <a:xfrm>
                <a:off x="609600" y="2920175"/>
                <a:ext cx="4368800" cy="5421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978721" y="3462899"/>
                <a:ext cx="2336832" cy="1588"/>
              </a:xfrm>
              <a:prstGeom prst="line">
                <a:avLst/>
              </a:prstGeom>
              <a:ln w="28575">
                <a:solidFill>
                  <a:srgbClr val="C00000"/>
                </a:solidFill>
                <a:tailEnd type="ova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lide(fromBottom)">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7291" y="1083437"/>
            <a:ext cx="9359900" cy="338554"/>
          </a:xfrm>
          <a:prstGeom prst="rect">
            <a:avLst/>
          </a:prstGeom>
          <a:noFill/>
          <a:effectLst>
            <a:outerShdw blurRad="50800" dist="38100" dir="5400000" algn="t" rotWithShape="0">
              <a:prstClr val="black">
                <a:alpha val="20000"/>
              </a:prstClr>
            </a:outerShdw>
          </a:effectLst>
        </p:spPr>
        <p:txBody>
          <a:bodyPr wrap="square" rtlCol="0">
            <a:spAutoFit/>
          </a:bodyPr>
          <a:lstStyle/>
          <a:p>
            <a:r>
              <a:rPr lang="zh-CN" altLang="en-US" sz="1600" b="1" dirty="0" smtClean="0">
                <a:latin typeface="+mn-ea"/>
                <a:ea typeface="+mn-ea"/>
              </a:rPr>
              <a:t>休闲度假旅游属旅游发展的中级阶段</a:t>
            </a:r>
            <a:endParaRPr lang="zh-CN" altLang="en-US" sz="1600" b="1" dirty="0">
              <a:latin typeface="+mn-ea"/>
              <a:ea typeface="+mn-ea"/>
            </a:endParaRPr>
          </a:p>
        </p:txBody>
      </p:sp>
      <p:graphicFrame>
        <p:nvGraphicFramePr>
          <p:cNvPr id="6" name="表格 5"/>
          <p:cNvGraphicFramePr>
            <a:graphicFrameLocks noGrp="1"/>
          </p:cNvGraphicFramePr>
          <p:nvPr/>
        </p:nvGraphicFramePr>
        <p:xfrm>
          <a:off x="539750" y="1521593"/>
          <a:ext cx="9359901" cy="1645920"/>
        </p:xfrm>
        <a:graphic>
          <a:graphicData uri="http://schemas.openxmlformats.org/drawingml/2006/table">
            <a:tbl>
              <a:tblPr firstRow="1" bandRow="1">
                <a:tableStyleId>{5C22544A-7EE6-4342-B048-85BDC9FD1C3A}</a:tableStyleId>
              </a:tblPr>
              <a:tblGrid>
                <a:gridCol w="810369"/>
                <a:gridCol w="1862160"/>
                <a:gridCol w="1204929"/>
                <a:gridCol w="1204929"/>
                <a:gridCol w="1460520"/>
                <a:gridCol w="949338"/>
                <a:gridCol w="1867656"/>
              </a:tblGrid>
              <a:tr h="182565">
                <a:tc>
                  <a:txBody>
                    <a:bodyPr/>
                    <a:lstStyle/>
                    <a:p>
                      <a:pPr marL="0" algn="ctr" defTabSz="914400" rtl="0" eaLnBrk="1" latinLnBrk="0" hangingPunct="1"/>
                      <a:endParaRPr lang="zh-CN" altLang="en-US" sz="1600" b="1" kern="1200" dirty="0" smtClean="0">
                        <a:solidFill>
                          <a:srgbClr val="003300"/>
                        </a:solidFill>
                        <a:latin typeface="+mn-lt"/>
                        <a:ea typeface="+mn-ea"/>
                        <a:cs typeface="+mn-cs"/>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3300">
                        <a:alpha val="30196"/>
                      </a:srgbClr>
                    </a:solidFill>
                  </a:tcPr>
                </a:tc>
                <a:tc>
                  <a:txBody>
                    <a:bodyPr/>
                    <a:lstStyle/>
                    <a:p>
                      <a:pPr marL="0" algn="ctr" defTabSz="914400" rtl="0" eaLnBrk="1" latinLnBrk="0" hangingPunct="1"/>
                      <a:r>
                        <a:rPr lang="zh-CN" altLang="en-US" sz="1600" b="1" kern="1200" dirty="0" smtClean="0">
                          <a:solidFill>
                            <a:srgbClr val="003300"/>
                          </a:solidFill>
                          <a:latin typeface="+mn-lt"/>
                          <a:ea typeface="+mn-ea"/>
                          <a:cs typeface="+mn-cs"/>
                        </a:rPr>
                        <a:t>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3300">
                        <a:alpha val="30196"/>
                      </a:srgbClr>
                    </a:solidFill>
                  </a:tcPr>
                </a:tc>
                <a:tc>
                  <a:txBody>
                    <a:bodyPr/>
                    <a:lstStyle/>
                    <a:p>
                      <a:pPr marL="0" algn="ctr" defTabSz="914400" rtl="0" eaLnBrk="1" latinLnBrk="0" hangingPunct="1"/>
                      <a:r>
                        <a:rPr lang="zh-CN" altLang="en-US" sz="1600" b="1" kern="1200" dirty="0" smtClean="0">
                          <a:solidFill>
                            <a:srgbClr val="003300"/>
                          </a:solidFill>
                          <a:latin typeface="+mn-lt"/>
                          <a:ea typeface="+mn-ea"/>
                          <a:cs typeface="+mn-cs"/>
                        </a:rPr>
                        <a:t>住</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3300">
                        <a:alpha val="30196"/>
                      </a:srgbClr>
                    </a:solidFill>
                  </a:tcPr>
                </a:tc>
                <a:tc>
                  <a:txBody>
                    <a:bodyPr/>
                    <a:lstStyle/>
                    <a:p>
                      <a:pPr marL="0" algn="ctr" defTabSz="914400" rtl="0" eaLnBrk="1" latinLnBrk="0" hangingPunct="1"/>
                      <a:r>
                        <a:rPr lang="zh-CN" altLang="en-US" sz="1600" b="1" kern="1200" dirty="0" smtClean="0">
                          <a:solidFill>
                            <a:srgbClr val="003300"/>
                          </a:solidFill>
                          <a:latin typeface="+mn-lt"/>
                          <a:ea typeface="+mn-ea"/>
                          <a:cs typeface="+mn-cs"/>
                        </a:rPr>
                        <a:t>行</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3300">
                        <a:alpha val="30196"/>
                      </a:srgbClr>
                    </a:solidFill>
                  </a:tcPr>
                </a:tc>
                <a:tc>
                  <a:txBody>
                    <a:bodyPr/>
                    <a:lstStyle/>
                    <a:p>
                      <a:pPr marL="0" algn="ctr" defTabSz="914400" rtl="0" eaLnBrk="1" latinLnBrk="0" hangingPunct="1"/>
                      <a:r>
                        <a:rPr lang="zh-CN" altLang="en-US" sz="1600" b="1" kern="1200" dirty="0" smtClean="0">
                          <a:solidFill>
                            <a:srgbClr val="003300"/>
                          </a:solidFill>
                          <a:latin typeface="+mn-lt"/>
                          <a:ea typeface="+mn-ea"/>
                          <a:cs typeface="+mn-cs"/>
                        </a:rPr>
                        <a:t>游</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3300">
                        <a:alpha val="30196"/>
                      </a:srgbClr>
                    </a:solidFill>
                  </a:tcPr>
                </a:tc>
                <a:tc>
                  <a:txBody>
                    <a:bodyPr/>
                    <a:lstStyle/>
                    <a:p>
                      <a:pPr marL="0" algn="ctr" defTabSz="914400" rtl="0" eaLnBrk="1" latinLnBrk="0" hangingPunct="1"/>
                      <a:r>
                        <a:rPr lang="zh-CN" altLang="en-US" sz="1600" b="1" kern="1200" dirty="0" smtClean="0">
                          <a:solidFill>
                            <a:srgbClr val="003300"/>
                          </a:solidFill>
                          <a:latin typeface="+mn-lt"/>
                          <a:ea typeface="+mn-ea"/>
                          <a:cs typeface="+mn-cs"/>
                        </a:rPr>
                        <a:t>购</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3300">
                        <a:alpha val="30196"/>
                      </a:srgbClr>
                    </a:solidFill>
                  </a:tcPr>
                </a:tc>
                <a:tc>
                  <a:txBody>
                    <a:bodyPr/>
                    <a:lstStyle/>
                    <a:p>
                      <a:pPr marL="0" algn="ctr" defTabSz="914400" rtl="0" eaLnBrk="1" latinLnBrk="0" hangingPunct="1"/>
                      <a:r>
                        <a:rPr lang="zh-CN" altLang="en-US" sz="1600" b="1" kern="1200" dirty="0" smtClean="0">
                          <a:solidFill>
                            <a:srgbClr val="003300"/>
                          </a:solidFill>
                          <a:latin typeface="+mn-lt"/>
                          <a:ea typeface="+mn-ea"/>
                          <a:cs typeface="+mn-cs"/>
                        </a:rPr>
                        <a:t>娱</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3300">
                        <a:alpha val="30196"/>
                      </a:srgbClr>
                    </a:solidFill>
                  </a:tcPr>
                </a:tc>
              </a:tr>
              <a:tr h="796623">
                <a:tc>
                  <a:txBody>
                    <a:bodyPr/>
                    <a:lstStyle/>
                    <a:p>
                      <a:pPr algn="ctr"/>
                      <a:r>
                        <a:rPr lang="zh-CN" altLang="en-US" sz="1600" b="1" kern="1200" dirty="0" smtClean="0">
                          <a:solidFill>
                            <a:srgbClr val="003300"/>
                          </a:solidFill>
                          <a:latin typeface="+mn-lt"/>
                          <a:ea typeface="+mn-ea"/>
                          <a:cs typeface="+mn-cs"/>
                        </a:rPr>
                        <a:t>中级</a:t>
                      </a:r>
                      <a:endParaRPr lang="en-US" altLang="zh-CN" sz="1600" b="1" kern="1200" dirty="0" smtClean="0">
                        <a:solidFill>
                          <a:srgbClr val="003300"/>
                        </a:solidFill>
                        <a:latin typeface="+mn-lt"/>
                        <a:ea typeface="+mn-ea"/>
                        <a:cs typeface="+mn-cs"/>
                      </a:endParaRPr>
                    </a:p>
                    <a:p>
                      <a:pPr algn="ctr"/>
                      <a:r>
                        <a:rPr lang="zh-CN" altLang="en-US" sz="1600" b="1" kern="1200" dirty="0" smtClean="0">
                          <a:solidFill>
                            <a:srgbClr val="003300"/>
                          </a:solidFill>
                          <a:latin typeface="+mn-lt"/>
                          <a:ea typeface="+mn-ea"/>
                          <a:cs typeface="+mn-cs"/>
                        </a:rPr>
                        <a:t>阶段</a:t>
                      </a:r>
                      <a:endParaRPr lang="en-US" altLang="zh-CN" sz="1600" b="1" kern="1200" dirty="0" smtClean="0">
                        <a:solidFill>
                          <a:srgbClr val="003300"/>
                        </a:solidFill>
                        <a:latin typeface="+mn-lt"/>
                        <a:ea typeface="+mn-ea"/>
                        <a:cs typeface="+mn-cs"/>
                      </a:endParaRPr>
                    </a:p>
                    <a:p>
                      <a:pPr algn="ctr"/>
                      <a:r>
                        <a:rPr lang="zh-CN" altLang="en-US" sz="1600" b="1" kern="1200" dirty="0" smtClean="0">
                          <a:solidFill>
                            <a:srgbClr val="003300"/>
                          </a:solidFill>
                          <a:latin typeface="+mn-lt"/>
                          <a:ea typeface="+mn-ea"/>
                          <a:cs typeface="+mn-cs"/>
                        </a:rPr>
                        <a:t>产业</a:t>
                      </a:r>
                      <a:endParaRPr lang="en-US" altLang="zh-CN" sz="1600" b="1" kern="1200" dirty="0" smtClean="0">
                        <a:solidFill>
                          <a:srgbClr val="003300"/>
                        </a:solidFill>
                        <a:latin typeface="+mn-lt"/>
                        <a:ea typeface="+mn-ea"/>
                        <a:cs typeface="+mn-cs"/>
                      </a:endParaRPr>
                    </a:p>
                    <a:p>
                      <a:pPr algn="ctr"/>
                      <a:r>
                        <a:rPr lang="zh-CN" altLang="en-US" sz="1600" b="1" kern="1200" dirty="0" smtClean="0">
                          <a:solidFill>
                            <a:srgbClr val="003300"/>
                          </a:solidFill>
                          <a:latin typeface="+mn-lt"/>
                          <a:ea typeface="+mn-ea"/>
                          <a:cs typeface="+mn-cs"/>
                        </a:rPr>
                        <a:t>特征</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3300">
                        <a:alpha val="30196"/>
                      </a:srgbClr>
                    </a:solidFill>
                  </a:tcPr>
                </a:tc>
                <a:tc>
                  <a:txBody>
                    <a:bodyPr/>
                    <a:lstStyle/>
                    <a:p>
                      <a:pPr algn="l">
                        <a:spcBef>
                          <a:spcPct val="0"/>
                        </a:spcBef>
                      </a:pPr>
                      <a:r>
                        <a:rPr lang="zh-CN" altLang="en-US" sz="1600" b="1" kern="1200" dirty="0" smtClean="0">
                          <a:solidFill>
                            <a:srgbClr val="003300"/>
                          </a:solidFill>
                          <a:latin typeface="+mn-lt"/>
                          <a:ea typeface="+mn-ea"/>
                          <a:cs typeface="+mn-cs"/>
                        </a:rPr>
                        <a:t>小吃、正餐、宴请、快餐、农家饭、咖啡馆、茶馆。</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Bef>
                          <a:spcPct val="0"/>
                        </a:spcBef>
                      </a:pPr>
                      <a:r>
                        <a:rPr lang="zh-CN" altLang="en-US" sz="1600" b="1" kern="1200" dirty="0" smtClean="0">
                          <a:solidFill>
                            <a:srgbClr val="003300"/>
                          </a:solidFill>
                          <a:latin typeface="+mn-lt"/>
                          <a:ea typeface="+mn-ea"/>
                          <a:cs typeface="+mn-cs"/>
                        </a:rPr>
                        <a:t>五星、四星、三星及以下农家乐旅社。</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Bef>
                          <a:spcPct val="0"/>
                        </a:spcBef>
                      </a:pPr>
                      <a:r>
                        <a:rPr lang="zh-CN" altLang="en-US" sz="1600" b="1" kern="1200" dirty="0" smtClean="0">
                          <a:solidFill>
                            <a:srgbClr val="003300"/>
                          </a:solidFill>
                          <a:latin typeface="+mn-lt"/>
                          <a:ea typeface="+mn-ea"/>
                          <a:cs typeface="+mn-cs"/>
                        </a:rPr>
                        <a:t>巴士、私家车、出租车、步行、人力车、船。</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Bef>
                          <a:spcPct val="0"/>
                        </a:spcBef>
                      </a:pPr>
                      <a:r>
                        <a:rPr lang="zh-CN" altLang="en-US" sz="1600" b="1" kern="1200" dirty="0" smtClean="0">
                          <a:solidFill>
                            <a:srgbClr val="003300"/>
                          </a:solidFill>
                          <a:latin typeface="+mn-lt"/>
                          <a:ea typeface="+mn-ea"/>
                          <a:cs typeface="+mn-cs"/>
                        </a:rPr>
                        <a:t>公园 、地标、自然风光 、博物馆、历史风貌区、宗教 、农家游。</a:t>
                      </a:r>
                      <a:endParaRPr lang="zh-CN" altLang="en-US" sz="1600" b="1" kern="1200" dirty="0">
                        <a:solidFill>
                          <a:srgbClr val="003300"/>
                        </a:solidFill>
                        <a:latin typeface="+mn-lt"/>
                        <a:ea typeface="+mn-ea"/>
                        <a:cs typeface="+mn-cs"/>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Bef>
                          <a:spcPct val="0"/>
                        </a:spcBef>
                      </a:pPr>
                      <a:r>
                        <a:rPr lang="zh-CN" altLang="en-US" sz="1600" b="1" kern="1200" dirty="0" smtClean="0">
                          <a:solidFill>
                            <a:srgbClr val="003300"/>
                          </a:solidFill>
                          <a:latin typeface="+mn-lt"/>
                          <a:ea typeface="+mn-ea"/>
                          <a:cs typeface="+mn-cs"/>
                        </a:rPr>
                        <a:t>古玩、工艺品、旅游纪念品、土特产 。</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Bef>
                          <a:spcPct val="0"/>
                        </a:spcBef>
                      </a:pPr>
                      <a:r>
                        <a:rPr lang="zh-CN" altLang="en-US" sz="1600" b="1" kern="1200" dirty="0" smtClean="0">
                          <a:solidFill>
                            <a:srgbClr val="003300"/>
                          </a:solidFill>
                          <a:latin typeface="+mn-lt"/>
                          <a:ea typeface="+mn-ea"/>
                          <a:cs typeface="+mn-cs"/>
                        </a:rPr>
                        <a:t>民俗、夜生活、游乐场、酒吧、咖啡馆、高尔夫、</a:t>
                      </a:r>
                      <a:r>
                        <a:rPr lang="en-US" altLang="zh-CN" sz="1600" b="1" kern="1200" dirty="0" smtClean="0">
                          <a:solidFill>
                            <a:srgbClr val="003300"/>
                          </a:solidFill>
                          <a:latin typeface="+mn-lt"/>
                          <a:ea typeface="+mn-ea"/>
                          <a:cs typeface="+mn-cs"/>
                        </a:rPr>
                        <a:t>KTV </a:t>
                      </a:r>
                      <a:r>
                        <a:rPr lang="zh-CN" altLang="en-US" sz="1600" b="1" kern="1200" dirty="0" smtClean="0">
                          <a:solidFill>
                            <a:srgbClr val="003300"/>
                          </a:solidFill>
                          <a:latin typeface="+mn-lt"/>
                          <a:ea typeface="+mn-ea"/>
                          <a:cs typeface="+mn-cs"/>
                        </a:rPr>
                        <a:t>、</a:t>
                      </a:r>
                      <a:r>
                        <a:rPr lang="en-US" altLang="zh-CN" sz="1600" b="1" kern="1200" dirty="0" smtClean="0">
                          <a:solidFill>
                            <a:srgbClr val="003300"/>
                          </a:solidFill>
                          <a:latin typeface="+mn-lt"/>
                          <a:ea typeface="+mn-ea"/>
                          <a:cs typeface="+mn-cs"/>
                        </a:rPr>
                        <a:t>Spa</a:t>
                      </a:r>
                      <a:r>
                        <a:rPr lang="zh-CN" altLang="en-US" sz="1600" b="1" kern="1200" dirty="0" smtClean="0">
                          <a:solidFill>
                            <a:srgbClr val="003300"/>
                          </a:solidFill>
                          <a:latin typeface="+mn-lt"/>
                          <a:ea typeface="+mn-ea"/>
                          <a:cs typeface="+mn-cs"/>
                        </a:rPr>
                        <a:t>、电影院、美容</a:t>
                      </a:r>
                      <a:r>
                        <a:rPr lang="en-US" altLang="zh-CN" sz="1600" b="1" kern="1200" dirty="0" smtClean="0">
                          <a:solidFill>
                            <a:srgbClr val="003300"/>
                          </a:solidFill>
                          <a:latin typeface="+mn-lt"/>
                          <a:ea typeface="+mn-ea"/>
                          <a:cs typeface="+mn-cs"/>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5" name="TextBox 4"/>
          <p:cNvSpPr txBox="1"/>
          <p:nvPr/>
        </p:nvSpPr>
        <p:spPr>
          <a:xfrm>
            <a:off x="437291" y="535742"/>
            <a:ext cx="9359900" cy="451406"/>
          </a:xfrm>
          <a:prstGeom prst="rect">
            <a:avLst/>
          </a:prstGeom>
          <a:noFill/>
          <a:effectLst>
            <a:outerShdw blurRad="50800" dist="38100" dir="5400000" algn="t" rotWithShape="0">
              <a:prstClr val="black">
                <a:alpha val="20000"/>
              </a:prstClr>
            </a:outerShdw>
          </a:effectLst>
        </p:spPr>
        <p:txBody>
          <a:bodyPr wrap="square" rtlCol="0">
            <a:spAutoFit/>
          </a:bodyPr>
          <a:lstStyle/>
          <a:p>
            <a:pPr>
              <a:lnSpc>
                <a:spcPts val="2800"/>
              </a:lnSpc>
            </a:pPr>
            <a:r>
              <a:rPr lang="zh-CN" altLang="en-US" b="1" dirty="0" smtClean="0">
                <a:solidFill>
                  <a:srgbClr val="003300"/>
                </a:solidFill>
                <a:latin typeface="微软雅黑"/>
                <a:ea typeface="微软雅黑"/>
              </a:rPr>
              <a:t>我们发现：</a:t>
            </a:r>
            <a:r>
              <a:rPr lang="zh-CN" altLang="en-US" b="1" dirty="0" smtClean="0">
                <a:latin typeface="+mn-ea"/>
                <a:ea typeface="+mn-ea"/>
              </a:rPr>
              <a:t>产业配置失衡</a:t>
            </a:r>
            <a:endParaRPr lang="en-US" altLang="zh-CN" b="1" dirty="0" smtClean="0">
              <a:solidFill>
                <a:srgbClr val="003300"/>
              </a:solidFill>
              <a:latin typeface="+mn-ea"/>
              <a:ea typeface="+mn-ea"/>
            </a:endParaRPr>
          </a:p>
        </p:txBody>
      </p:sp>
      <p:graphicFrame>
        <p:nvGraphicFramePr>
          <p:cNvPr id="7" name="表格 6"/>
          <p:cNvGraphicFramePr>
            <a:graphicFrameLocks noGrp="1"/>
          </p:cNvGraphicFramePr>
          <p:nvPr/>
        </p:nvGraphicFramePr>
        <p:xfrm>
          <a:off x="539750" y="3164678"/>
          <a:ext cx="9359901" cy="1066800"/>
        </p:xfrm>
        <a:graphic>
          <a:graphicData uri="http://schemas.openxmlformats.org/drawingml/2006/table">
            <a:tbl>
              <a:tblPr firstRow="1" bandRow="1">
                <a:tableStyleId>{5C22544A-7EE6-4342-B048-85BDC9FD1C3A}</a:tableStyleId>
              </a:tblPr>
              <a:tblGrid>
                <a:gridCol w="810369"/>
                <a:gridCol w="1862160"/>
                <a:gridCol w="1204929"/>
                <a:gridCol w="1204929"/>
                <a:gridCol w="1460520"/>
                <a:gridCol w="949338"/>
                <a:gridCol w="1867656"/>
              </a:tblGrid>
              <a:tr h="398808">
                <a:tc>
                  <a:txBody>
                    <a:bodyPr/>
                    <a:lstStyle/>
                    <a:p>
                      <a:pPr algn="ctr"/>
                      <a:r>
                        <a:rPr lang="zh-CN" altLang="en-US" sz="1600" b="1" kern="1200" dirty="0" smtClean="0">
                          <a:solidFill>
                            <a:srgbClr val="003300"/>
                          </a:solidFill>
                          <a:latin typeface="+mn-lt"/>
                          <a:ea typeface="+mn-ea"/>
                          <a:cs typeface="+mn-cs"/>
                        </a:rPr>
                        <a:t>阳羡</a:t>
                      </a:r>
                      <a:endParaRPr lang="en-US" altLang="zh-CN" sz="1600" b="1" kern="1200" dirty="0" smtClean="0">
                        <a:solidFill>
                          <a:srgbClr val="003300"/>
                        </a:solidFill>
                        <a:latin typeface="+mn-lt"/>
                        <a:ea typeface="+mn-ea"/>
                        <a:cs typeface="+mn-cs"/>
                      </a:endParaRPr>
                    </a:p>
                    <a:p>
                      <a:pPr algn="ctr"/>
                      <a:r>
                        <a:rPr lang="zh-CN" altLang="en-US" sz="1600" b="1" kern="1200" dirty="0" smtClean="0">
                          <a:solidFill>
                            <a:srgbClr val="003300"/>
                          </a:solidFill>
                          <a:latin typeface="+mn-lt"/>
                          <a:ea typeface="+mn-ea"/>
                          <a:cs typeface="+mn-cs"/>
                        </a:rPr>
                        <a:t>旅游</a:t>
                      </a:r>
                      <a:endParaRPr lang="en-US" altLang="zh-CN" sz="1600" b="1" kern="1200" dirty="0" smtClean="0">
                        <a:solidFill>
                          <a:srgbClr val="003300"/>
                        </a:solidFill>
                        <a:latin typeface="+mn-lt"/>
                        <a:ea typeface="+mn-ea"/>
                        <a:cs typeface="+mn-cs"/>
                      </a:endParaRPr>
                    </a:p>
                    <a:p>
                      <a:pPr algn="ctr"/>
                      <a:r>
                        <a:rPr lang="zh-CN" altLang="en-US" sz="1600" b="1" kern="1200" dirty="0" smtClean="0">
                          <a:solidFill>
                            <a:srgbClr val="003300"/>
                          </a:solidFill>
                          <a:latin typeface="+mn-lt"/>
                          <a:ea typeface="+mn-ea"/>
                          <a:cs typeface="+mn-cs"/>
                        </a:rPr>
                        <a:t>现状</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3300">
                        <a:alpha val="30196"/>
                      </a:srgbClr>
                    </a:solidFill>
                  </a:tcPr>
                </a:tc>
                <a:tc>
                  <a:txBody>
                    <a:bodyPr/>
                    <a:lstStyle/>
                    <a:p>
                      <a:r>
                        <a:rPr lang="zh-CN" altLang="en-US" sz="1600" b="1" dirty="0" smtClean="0">
                          <a:solidFill>
                            <a:srgbClr val="003300"/>
                          </a:solidFill>
                        </a:rPr>
                        <a:t>以当地居民自发经营的农家乐为主，</a:t>
                      </a:r>
                      <a:endParaRPr lang="en-US" altLang="zh-CN" sz="1600" b="1" dirty="0" smtClean="0">
                        <a:solidFill>
                          <a:srgbClr val="003300"/>
                        </a:solidFill>
                      </a:endParaRPr>
                    </a:p>
                    <a:p>
                      <a:r>
                        <a:rPr lang="zh-CN" altLang="en-US" sz="1600" b="1" dirty="0" smtClean="0">
                          <a:solidFill>
                            <a:srgbClr val="003300"/>
                          </a:solidFill>
                        </a:rPr>
                        <a:t>少数高档餐饮场所。</a:t>
                      </a:r>
                      <a:endParaRPr lang="zh-CN" altLang="en-US" sz="1600" b="1" dirty="0">
                        <a:solidFill>
                          <a:srgbClr val="003300"/>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zh-CN" altLang="en-US" sz="1600" b="1" dirty="0" smtClean="0">
                          <a:solidFill>
                            <a:srgbClr val="003300"/>
                          </a:solidFill>
                        </a:rPr>
                        <a:t>高星酒店一家，个别农家乐。</a:t>
                      </a:r>
                      <a:endParaRPr lang="zh-CN" altLang="en-US" sz="1600" b="1" dirty="0">
                        <a:solidFill>
                          <a:srgbClr val="003300"/>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zh-CN" altLang="en-US" sz="1600" b="1" dirty="0" smtClean="0">
                          <a:solidFill>
                            <a:srgbClr val="003300"/>
                          </a:solidFill>
                        </a:rPr>
                        <a:t>景区之间没有大巴车，</a:t>
                      </a:r>
                      <a:endParaRPr lang="en-US" altLang="zh-CN" sz="1600" b="1" dirty="0" smtClean="0">
                        <a:solidFill>
                          <a:srgbClr val="003300"/>
                        </a:solidFill>
                      </a:endParaRPr>
                    </a:p>
                    <a:p>
                      <a:r>
                        <a:rPr lang="zh-CN" altLang="en-US" sz="1600" b="1" dirty="0" smtClean="0">
                          <a:solidFill>
                            <a:srgbClr val="003300"/>
                          </a:solidFill>
                        </a:rPr>
                        <a:t>竹海景区有电瓶车。</a:t>
                      </a:r>
                      <a:endParaRPr lang="en-US" altLang="zh-CN" sz="1600" b="1" dirty="0" smtClean="0">
                        <a:solidFill>
                          <a:srgbClr val="003300"/>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zh-CN" altLang="en-US" sz="1600" b="1" dirty="0" smtClean="0">
                          <a:solidFill>
                            <a:srgbClr val="003300"/>
                          </a:solidFill>
                        </a:rPr>
                        <a:t>主要景区集中于张灵慕沿线。</a:t>
                      </a:r>
                      <a:endParaRPr lang="zh-CN" altLang="en-US" sz="1600" b="1" dirty="0">
                        <a:solidFill>
                          <a:srgbClr val="003300"/>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zh-CN" altLang="en-US" sz="1600" b="1" dirty="0" smtClean="0">
                          <a:solidFill>
                            <a:srgbClr val="003300"/>
                          </a:solidFill>
                        </a:rPr>
                        <a:t>少数工艺品、土特产。</a:t>
                      </a:r>
                      <a:endParaRPr lang="zh-CN" altLang="en-US" sz="1600" b="1" dirty="0">
                        <a:solidFill>
                          <a:srgbClr val="003300"/>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rgbClr val="003300"/>
                          </a:solidFill>
                        </a:rPr>
                        <a:t>仅宜兴国际会议中心、慕蠡山庄有少量、简单项目。</a:t>
                      </a:r>
                      <a:endParaRPr lang="en-US" altLang="zh-CN" sz="1600" b="1" dirty="0" smtClean="0">
                        <a:solidFill>
                          <a:srgbClr val="003300"/>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8" name="TextBox 7"/>
          <p:cNvSpPr txBox="1"/>
          <p:nvPr/>
        </p:nvSpPr>
        <p:spPr>
          <a:xfrm>
            <a:off x="1317812" y="4296581"/>
            <a:ext cx="1936376" cy="2062103"/>
          </a:xfrm>
          <a:prstGeom prst="rect">
            <a:avLst/>
          </a:prstGeom>
          <a:solidFill>
            <a:srgbClr val="002200">
              <a:alpha val="80000"/>
            </a:srgbClr>
          </a:solidFill>
        </p:spPr>
        <p:txBody>
          <a:bodyPr wrap="square" rtlCol="0">
            <a:spAutoFit/>
          </a:bodyPr>
          <a:lstStyle/>
          <a:p>
            <a:r>
              <a:rPr lang="zh-CN" altLang="en-US" sz="1600" b="1" dirty="0" smtClean="0">
                <a:solidFill>
                  <a:schemeClr val="bg2"/>
                </a:solidFill>
                <a:latin typeface="+mn-lt"/>
                <a:ea typeface="+mn-ea"/>
              </a:rPr>
              <a:t>农家乐区域集中，但管理不统一，无明显区域特色。餐饮种类的不足，会直接导致部分游客餐饮需求得不到满足，降低游客留宿的可能。</a:t>
            </a:r>
          </a:p>
        </p:txBody>
      </p:sp>
      <p:sp>
        <p:nvSpPr>
          <p:cNvPr id="10" name="TextBox 9"/>
          <p:cNvSpPr txBox="1"/>
          <p:nvPr/>
        </p:nvSpPr>
        <p:spPr>
          <a:xfrm>
            <a:off x="3173506" y="4296581"/>
            <a:ext cx="2412655" cy="1569660"/>
          </a:xfrm>
          <a:prstGeom prst="rect">
            <a:avLst/>
          </a:prstGeom>
          <a:solidFill>
            <a:srgbClr val="002200">
              <a:alpha val="80000"/>
            </a:srgbClr>
          </a:solidFill>
        </p:spPr>
        <p:txBody>
          <a:bodyPr wrap="square" rtlCol="0">
            <a:spAutoFit/>
          </a:bodyPr>
          <a:lstStyle/>
          <a:p>
            <a:r>
              <a:rPr lang="zh-CN" altLang="en-US" sz="1600" b="1" dirty="0" smtClean="0">
                <a:solidFill>
                  <a:schemeClr val="bg2"/>
                </a:solidFill>
                <a:latin typeface="+mn-lt"/>
                <a:ea typeface="+mn-ea"/>
              </a:rPr>
              <a:t>市场巨大的特色农家乐不被重视，而住宿中档次缺失，尤其是作为休闲旅游主体</a:t>
            </a:r>
            <a:r>
              <a:rPr lang="en-US" altLang="zh-CN" sz="1600" b="1" dirty="0" smtClean="0">
                <a:solidFill>
                  <a:schemeClr val="bg2"/>
                </a:solidFill>
                <a:latin typeface="+mn-lt"/>
                <a:ea typeface="+mn-ea"/>
              </a:rPr>
              <a:t>——</a:t>
            </a:r>
            <a:r>
              <a:rPr lang="zh-CN" altLang="en-US" sz="1600" b="1" dirty="0" smtClean="0">
                <a:solidFill>
                  <a:schemeClr val="bg2"/>
                </a:solidFill>
                <a:latin typeface="+mn-lt"/>
                <a:ea typeface="+mn-ea"/>
              </a:rPr>
              <a:t>中产阶级的消费不能被满足，直接导致不能留客。</a:t>
            </a:r>
          </a:p>
        </p:txBody>
      </p:sp>
      <p:sp>
        <p:nvSpPr>
          <p:cNvPr id="11" name="矩形 10"/>
          <p:cNvSpPr/>
          <p:nvPr/>
        </p:nvSpPr>
        <p:spPr>
          <a:xfrm>
            <a:off x="1350116" y="1547813"/>
            <a:ext cx="1871386" cy="2700630"/>
          </a:xfrm>
          <a:prstGeom prst="rect">
            <a:avLst/>
          </a:prstGeom>
          <a:noFill/>
          <a:ln w="571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07434" y="1547813"/>
            <a:ext cx="1209774" cy="2700630"/>
          </a:xfrm>
          <a:prstGeom prst="rect">
            <a:avLst/>
          </a:prstGeom>
          <a:noFill/>
          <a:ln w="571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417254" y="1547813"/>
            <a:ext cx="1181688" cy="2700630"/>
          </a:xfrm>
          <a:prstGeom prst="rect">
            <a:avLst/>
          </a:prstGeom>
          <a:noFill/>
          <a:ln w="571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598942" y="1547813"/>
            <a:ext cx="1483715" cy="2700630"/>
          </a:xfrm>
          <a:prstGeom prst="rect">
            <a:avLst/>
          </a:prstGeom>
          <a:noFill/>
          <a:ln w="571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082657" y="1547813"/>
            <a:ext cx="949291" cy="2700630"/>
          </a:xfrm>
          <a:prstGeom prst="rect">
            <a:avLst/>
          </a:prstGeom>
          <a:noFill/>
          <a:ln w="571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031995" y="1547813"/>
            <a:ext cx="1867655" cy="2700630"/>
          </a:xfrm>
          <a:prstGeom prst="rect">
            <a:avLst/>
          </a:prstGeom>
          <a:noFill/>
          <a:ln w="5715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4397188" y="4296581"/>
            <a:ext cx="1230406" cy="1323439"/>
          </a:xfrm>
          <a:prstGeom prst="rect">
            <a:avLst/>
          </a:prstGeom>
          <a:solidFill>
            <a:srgbClr val="003300">
              <a:alpha val="80000"/>
            </a:srgbClr>
          </a:solidFill>
        </p:spPr>
        <p:txBody>
          <a:bodyPr wrap="square" rtlCol="0">
            <a:spAutoFit/>
          </a:bodyPr>
          <a:lstStyle/>
          <a:p>
            <a:r>
              <a:rPr lang="zh-CN" altLang="en-US" sz="1600" b="1" dirty="0" smtClean="0">
                <a:solidFill>
                  <a:schemeClr val="bg2"/>
                </a:solidFill>
                <a:latin typeface="+mn-lt"/>
                <a:ea typeface="+mn-ea"/>
              </a:rPr>
              <a:t>景点间及内部交通不足，影响景区间的联系，影响集聚效应。</a:t>
            </a:r>
          </a:p>
        </p:txBody>
      </p:sp>
      <p:sp>
        <p:nvSpPr>
          <p:cNvPr id="19" name="TextBox 18"/>
          <p:cNvSpPr txBox="1"/>
          <p:nvPr/>
        </p:nvSpPr>
        <p:spPr>
          <a:xfrm>
            <a:off x="5587253" y="4296581"/>
            <a:ext cx="1526241" cy="1077218"/>
          </a:xfrm>
          <a:prstGeom prst="rect">
            <a:avLst/>
          </a:prstGeom>
          <a:solidFill>
            <a:srgbClr val="003300">
              <a:alpha val="80000"/>
            </a:srgbClr>
          </a:solidFill>
        </p:spPr>
        <p:txBody>
          <a:bodyPr wrap="square" rtlCol="0">
            <a:spAutoFit/>
          </a:bodyPr>
          <a:lstStyle/>
          <a:p>
            <a:r>
              <a:rPr lang="zh-CN" altLang="en-US" sz="1600" b="1" dirty="0" smtClean="0">
                <a:solidFill>
                  <a:schemeClr val="bg2"/>
                </a:solidFill>
                <a:latin typeface="+mn-lt"/>
                <a:ea typeface="+mn-ea"/>
              </a:rPr>
              <a:t>各景点市场影响力不足，缺乏区域品牌，无核心吸引力。</a:t>
            </a:r>
          </a:p>
        </p:txBody>
      </p:sp>
      <p:sp>
        <p:nvSpPr>
          <p:cNvPr id="20" name="TextBox 19"/>
          <p:cNvSpPr txBox="1"/>
          <p:nvPr/>
        </p:nvSpPr>
        <p:spPr>
          <a:xfrm>
            <a:off x="7052982" y="4296581"/>
            <a:ext cx="2865815" cy="830997"/>
          </a:xfrm>
          <a:prstGeom prst="rect">
            <a:avLst/>
          </a:prstGeom>
          <a:solidFill>
            <a:srgbClr val="003300">
              <a:alpha val="80000"/>
            </a:srgbClr>
          </a:solidFill>
        </p:spPr>
        <p:txBody>
          <a:bodyPr wrap="square" rtlCol="0">
            <a:spAutoFit/>
          </a:bodyPr>
          <a:lstStyle/>
          <a:p>
            <a:pPr fontAlgn="auto">
              <a:spcBef>
                <a:spcPts val="0"/>
              </a:spcBef>
              <a:spcAft>
                <a:spcPts val="0"/>
              </a:spcAft>
              <a:defRPr/>
            </a:pPr>
            <a:r>
              <a:rPr lang="zh-CN" altLang="en-US" sz="1600" b="1" dirty="0" smtClean="0">
                <a:solidFill>
                  <a:schemeClr val="bg2"/>
                </a:solidFill>
                <a:latin typeface="+mn-lt"/>
                <a:ea typeface="+mn-ea"/>
              </a:rPr>
              <a:t>特色、体量、档次无一满足市场需求，旅游的一大消费点</a:t>
            </a:r>
            <a:r>
              <a:rPr lang="en-US" altLang="zh-CN" sz="1600" b="1" dirty="0" smtClean="0">
                <a:solidFill>
                  <a:schemeClr val="bg2"/>
                </a:solidFill>
                <a:latin typeface="+mn-lt"/>
                <a:ea typeface="+mn-ea"/>
              </a:rPr>
              <a:t>——</a:t>
            </a:r>
            <a:r>
              <a:rPr lang="zh-CN" altLang="en-US" sz="1600" b="1" dirty="0" smtClean="0">
                <a:solidFill>
                  <a:schemeClr val="bg2"/>
                </a:solidFill>
                <a:latin typeface="+mn-lt"/>
                <a:ea typeface="+mn-ea"/>
              </a:rPr>
              <a:t>旅游购物大打折扣。</a:t>
            </a:r>
          </a:p>
        </p:txBody>
      </p:sp>
      <p:sp>
        <p:nvSpPr>
          <p:cNvPr id="21" name="TextBox 20"/>
          <p:cNvSpPr txBox="1"/>
          <p:nvPr/>
        </p:nvSpPr>
        <p:spPr>
          <a:xfrm>
            <a:off x="8027386" y="4296581"/>
            <a:ext cx="1898391" cy="1569660"/>
          </a:xfrm>
          <a:prstGeom prst="rect">
            <a:avLst/>
          </a:prstGeom>
          <a:solidFill>
            <a:srgbClr val="003300">
              <a:alpha val="80000"/>
            </a:srgbClr>
          </a:solidFill>
        </p:spPr>
        <p:txBody>
          <a:bodyPr wrap="square" rtlCol="0">
            <a:spAutoFit/>
          </a:bodyPr>
          <a:lstStyle/>
          <a:p>
            <a:r>
              <a:rPr lang="zh-CN" altLang="en-US" sz="1600" b="1" dirty="0" smtClean="0">
                <a:solidFill>
                  <a:schemeClr val="bg2"/>
                </a:solidFill>
                <a:latin typeface="+mn-lt"/>
                <a:ea typeface="+mn-ea"/>
              </a:rPr>
              <a:t>休闲项目太少，与休闲度假主题背离，也因此消费点减少，月光产业的不足也直接导致游客难以留宿。 </a:t>
            </a:r>
          </a:p>
        </p:txBody>
      </p:sp>
      <p:sp>
        <p:nvSpPr>
          <p:cNvPr id="9" name="TextBox 8"/>
          <p:cNvSpPr txBox="1"/>
          <p:nvPr/>
        </p:nvSpPr>
        <p:spPr>
          <a:xfrm>
            <a:off x="539750" y="4309585"/>
            <a:ext cx="9359899" cy="461665"/>
          </a:xfrm>
          <a:prstGeom prst="rect">
            <a:avLst/>
          </a:prstGeom>
          <a:solidFill>
            <a:srgbClr val="002200">
              <a:alpha val="80000"/>
            </a:srgbClr>
          </a:solidFill>
          <a:ln w="19050">
            <a:solidFill>
              <a:srgbClr val="003300"/>
            </a:solidFill>
          </a:ln>
        </p:spPr>
        <p:txBody>
          <a:bodyPr wrap="square" rtlCol="0">
            <a:spAutoFit/>
          </a:bodyPr>
          <a:lstStyle/>
          <a:p>
            <a:pPr algn="ctr"/>
            <a:r>
              <a:rPr lang="zh-CN" altLang="en-US" b="1" dirty="0" smtClean="0">
                <a:solidFill>
                  <a:schemeClr val="bg2"/>
                </a:solidFill>
                <a:latin typeface="+mn-lt"/>
                <a:ea typeface="+mn-ea"/>
              </a:rPr>
              <a:t>阳羡风景区产业配置差距巨大</a:t>
            </a:r>
            <a:endParaRPr lang="en-US" altLang="zh-CN" b="1" dirty="0" smtClean="0">
              <a:solidFill>
                <a:schemeClr val="bg2"/>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22" presetClass="entr" presetSubtype="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22" presetClass="entr" presetSubtype="1"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up)">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par>
                                <p:cTn id="55" presetID="22" presetClass="entr" presetSubtype="1"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childTnLst>
                          </p:cTn>
                        </p:par>
                        <p:par>
                          <p:cTn id="58" fill="hold">
                            <p:stCondLst>
                              <p:cond delay="500"/>
                            </p:stCondLst>
                            <p:childTnLst>
                              <p:par>
                                <p:cTn id="59" presetID="22" presetClass="entr" presetSubtype="1"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up)">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9"/>
                                        </p:tgtEl>
                                      </p:cBhvr>
                                    </p:animEffect>
                                    <p:set>
                                      <p:cBhvr>
                                        <p:cTn id="69" dur="1" fill="hold">
                                          <p:stCondLst>
                                            <p:cond delay="499"/>
                                          </p:stCondLst>
                                        </p:cTn>
                                        <p:tgtEl>
                                          <p:spTgt spid="19"/>
                                        </p:tgtEl>
                                        <p:attrNameLst>
                                          <p:attrName>style.visibility</p:attrName>
                                        </p:attrNameLst>
                                      </p:cBhvr>
                                      <p:to>
                                        <p:strVal val="hidden"/>
                                      </p:to>
                                    </p:set>
                                  </p:childTnLst>
                                </p:cTn>
                              </p:par>
                              <p:par>
                                <p:cTn id="70" presetID="22" presetClass="entr" presetSubtype="1"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up)">
                                      <p:cBhvr>
                                        <p:cTn id="72" dur="500"/>
                                        <p:tgtEl>
                                          <p:spTgt spid="15"/>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up)">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5"/>
                                        </p:tgtEl>
                                      </p:cBhvr>
                                    </p:animEffect>
                                    <p:set>
                                      <p:cBhvr>
                                        <p:cTn id="81" dur="1" fill="hold">
                                          <p:stCondLst>
                                            <p:cond delay="499"/>
                                          </p:stCondLst>
                                        </p:cTn>
                                        <p:tgtEl>
                                          <p:spTgt spid="1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0"/>
                                        </p:tgtEl>
                                      </p:cBhvr>
                                    </p:animEffect>
                                    <p:set>
                                      <p:cBhvr>
                                        <p:cTn id="84" dur="1" fill="hold">
                                          <p:stCondLst>
                                            <p:cond delay="499"/>
                                          </p:stCondLst>
                                        </p:cTn>
                                        <p:tgtEl>
                                          <p:spTgt spid="20"/>
                                        </p:tgtEl>
                                        <p:attrNameLst>
                                          <p:attrName>style.visibility</p:attrName>
                                        </p:attrNameLst>
                                      </p:cBhvr>
                                      <p:to>
                                        <p:strVal val="hidden"/>
                                      </p:to>
                                    </p:set>
                                  </p:childTnLst>
                                </p:cTn>
                              </p:par>
                              <p:par>
                                <p:cTn id="85" presetID="22" presetClass="entr" presetSubtype="1"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up)">
                                      <p:cBhvr>
                                        <p:cTn id="87" dur="500"/>
                                        <p:tgtEl>
                                          <p:spTgt spid="16"/>
                                        </p:tgtEl>
                                      </p:cBhvr>
                                    </p:animEffect>
                                  </p:childTnLst>
                                </p:cTn>
                              </p:par>
                            </p:childTnLst>
                          </p:cTn>
                        </p:par>
                        <p:par>
                          <p:cTn id="88" fill="hold">
                            <p:stCondLst>
                              <p:cond delay="500"/>
                            </p:stCondLst>
                            <p:childTnLst>
                              <p:par>
                                <p:cTn id="89" presetID="22" presetClass="entr" presetSubtype="1"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up)">
                                      <p:cBhvr>
                                        <p:cTn id="91" dur="500"/>
                                        <p:tgtEl>
                                          <p:spTgt spid="2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6"/>
                                        </p:tgtEl>
                                      </p:cBhvr>
                                    </p:animEffect>
                                    <p:set>
                                      <p:cBhvr>
                                        <p:cTn id="96" dur="1" fill="hold">
                                          <p:stCondLst>
                                            <p:cond delay="499"/>
                                          </p:stCondLst>
                                        </p:cTn>
                                        <p:tgtEl>
                                          <p:spTgt spid="16"/>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21"/>
                                        </p:tgtEl>
                                      </p:cBhvr>
                                    </p:animEffect>
                                    <p:set>
                                      <p:cBhvr>
                                        <p:cTn id="99" dur="1" fill="hold">
                                          <p:stCondLst>
                                            <p:cond delay="499"/>
                                          </p:stCondLst>
                                        </p:cTn>
                                        <p:tgtEl>
                                          <p:spTgt spid="21"/>
                                        </p:tgtEl>
                                        <p:attrNameLst>
                                          <p:attrName>style.visibility</p:attrName>
                                        </p:attrNameLst>
                                      </p:cBhvr>
                                      <p:to>
                                        <p:strVal val="hidden"/>
                                      </p:to>
                                    </p:set>
                                  </p:childTnLst>
                                </p:cTn>
                              </p:par>
                              <p:par>
                                <p:cTn id="100" presetID="12" presetClass="entr" presetSubtype="4" fill="hold" grpId="0" nodeType="with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slide(fromBottom)">
                                      <p:cBhvr>
                                        <p:cTn id="10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39750" y="1150938"/>
            <a:ext cx="9359900" cy="1477328"/>
          </a:xfrm>
          <a:prstGeom prst="rect">
            <a:avLst/>
          </a:prstGeom>
          <a:noFill/>
        </p:spPr>
        <p:txBody>
          <a:bodyPr wrap="square" rtlCol="0">
            <a:spAutoFit/>
          </a:bodyPr>
          <a:lstStyle/>
          <a:p>
            <a:pPr algn="ctr">
              <a:lnSpc>
                <a:spcPts val="3600"/>
              </a:lnSpc>
            </a:pPr>
            <a:r>
              <a:rPr lang="zh-CN" altLang="en-US" b="1" dirty="0" smtClean="0">
                <a:solidFill>
                  <a:srgbClr val="003300"/>
                </a:solidFill>
                <a:latin typeface="+mn-lt"/>
                <a:ea typeface="+mn-ea"/>
              </a:rPr>
              <a:t>阳羡旅游现有产业配置</a:t>
            </a:r>
            <a:endParaRPr lang="en-US" altLang="zh-CN" b="1" dirty="0" smtClean="0">
              <a:solidFill>
                <a:srgbClr val="003300"/>
              </a:solidFill>
              <a:latin typeface="+mn-lt"/>
              <a:ea typeface="+mn-ea"/>
            </a:endParaRPr>
          </a:p>
          <a:p>
            <a:pPr algn="ctr">
              <a:lnSpc>
                <a:spcPts val="3600"/>
              </a:lnSpc>
            </a:pPr>
            <a:r>
              <a:rPr lang="zh-CN" altLang="en-US" b="1" dirty="0" smtClean="0">
                <a:solidFill>
                  <a:srgbClr val="003300"/>
                </a:solidFill>
                <a:latin typeface="+mn-lt"/>
                <a:ea typeface="+mn-ea"/>
              </a:rPr>
              <a:t>难以符合休闲旅游经济综合体的要求</a:t>
            </a:r>
            <a:endParaRPr lang="en-US" altLang="zh-CN" b="1" dirty="0" smtClean="0">
              <a:solidFill>
                <a:srgbClr val="003300"/>
              </a:solidFill>
              <a:latin typeface="+mn-lt"/>
              <a:ea typeface="+mn-ea"/>
            </a:endParaRPr>
          </a:p>
          <a:p>
            <a:pPr algn="ctr">
              <a:lnSpc>
                <a:spcPts val="3600"/>
              </a:lnSpc>
            </a:pPr>
            <a:r>
              <a:rPr lang="zh-CN" altLang="en-US" b="1" dirty="0" smtClean="0">
                <a:solidFill>
                  <a:srgbClr val="003300"/>
                </a:solidFill>
                <a:latin typeface="+mn-lt"/>
                <a:ea typeface="+mn-ea"/>
              </a:rPr>
              <a:t>不能满足休闲度假旅游消费需求</a:t>
            </a:r>
            <a:endParaRPr lang="en-US" altLang="zh-CN" b="1" dirty="0" smtClean="0">
              <a:solidFill>
                <a:srgbClr val="003300"/>
              </a:solidFill>
              <a:latin typeface="+mn-lt"/>
              <a:ea typeface="+mn-ea"/>
            </a:endParaRPr>
          </a:p>
        </p:txBody>
      </p:sp>
      <p:sp>
        <p:nvSpPr>
          <p:cNvPr id="12" name="TextBox 11"/>
          <p:cNvSpPr txBox="1"/>
          <p:nvPr/>
        </p:nvSpPr>
        <p:spPr>
          <a:xfrm>
            <a:off x="2735263" y="3310730"/>
            <a:ext cx="4968875" cy="2092881"/>
          </a:xfrm>
          <a:prstGeom prst="rect">
            <a:avLst/>
          </a:prstGeom>
          <a:solidFill>
            <a:srgbClr val="003300">
              <a:alpha val="80000"/>
            </a:srgbClr>
          </a:solidFill>
        </p:spPr>
        <p:txBody>
          <a:bodyPr wrap="square" rtlCol="0">
            <a:spAutoFit/>
          </a:bodyPr>
          <a:lstStyle/>
          <a:p>
            <a:pPr algn="ctr">
              <a:lnSpc>
                <a:spcPts val="2600"/>
              </a:lnSpc>
            </a:pPr>
            <a:r>
              <a:rPr lang="zh-CN" altLang="en-US" sz="1800" b="1" dirty="0" smtClean="0">
                <a:solidFill>
                  <a:schemeClr val="bg2"/>
                </a:solidFill>
                <a:latin typeface="+mn-lt"/>
                <a:ea typeface="+mn-ea"/>
              </a:rPr>
              <a:t>阳羡风景区需要</a:t>
            </a:r>
            <a:endParaRPr lang="en-US" altLang="zh-CN" sz="1800" b="1" dirty="0" smtClean="0">
              <a:solidFill>
                <a:schemeClr val="bg2"/>
              </a:solidFill>
              <a:latin typeface="+mn-lt"/>
              <a:ea typeface="+mn-ea"/>
            </a:endParaRPr>
          </a:p>
          <a:p>
            <a:pPr algn="ctr">
              <a:lnSpc>
                <a:spcPts val="2600"/>
              </a:lnSpc>
            </a:pPr>
            <a:r>
              <a:rPr lang="zh-CN" altLang="en-US" sz="1800" b="1" dirty="0" smtClean="0">
                <a:solidFill>
                  <a:schemeClr val="bg2"/>
                </a:solidFill>
                <a:latin typeface="+mn-lt"/>
                <a:ea typeface="+mn-ea"/>
              </a:rPr>
              <a:t>具有强势的核心吸引力</a:t>
            </a:r>
            <a:endParaRPr lang="en-US" altLang="zh-CN" sz="1800" b="1" dirty="0" smtClean="0">
              <a:solidFill>
                <a:schemeClr val="bg2"/>
              </a:solidFill>
              <a:latin typeface="+mn-lt"/>
              <a:ea typeface="+mn-ea"/>
            </a:endParaRPr>
          </a:p>
          <a:p>
            <a:pPr algn="ctr">
              <a:lnSpc>
                <a:spcPts val="2600"/>
              </a:lnSpc>
            </a:pPr>
            <a:r>
              <a:rPr lang="zh-CN" altLang="en-US" sz="1800" b="1" dirty="0" smtClean="0">
                <a:solidFill>
                  <a:schemeClr val="bg2"/>
                </a:solidFill>
                <a:latin typeface="+mn-lt"/>
                <a:ea typeface="+mn-ea"/>
              </a:rPr>
              <a:t>拥有较高品牌知名度</a:t>
            </a:r>
            <a:endParaRPr lang="en-US" altLang="zh-CN" sz="1800" b="1" dirty="0" smtClean="0">
              <a:solidFill>
                <a:schemeClr val="bg2"/>
              </a:solidFill>
              <a:latin typeface="+mn-lt"/>
              <a:ea typeface="+mn-ea"/>
            </a:endParaRPr>
          </a:p>
          <a:p>
            <a:pPr algn="ctr">
              <a:lnSpc>
                <a:spcPts val="2600"/>
              </a:lnSpc>
            </a:pPr>
            <a:r>
              <a:rPr lang="zh-CN" altLang="en-US" sz="1800" b="1" dirty="0" smtClean="0">
                <a:solidFill>
                  <a:schemeClr val="bg2"/>
                </a:solidFill>
                <a:latin typeface="+mn-lt"/>
                <a:ea typeface="+mn-ea"/>
              </a:rPr>
              <a:t>满足游客各方面休闲度假需要的</a:t>
            </a:r>
            <a:endParaRPr lang="en-US" altLang="zh-CN" sz="1800" b="1" dirty="0" smtClean="0">
              <a:solidFill>
                <a:schemeClr val="bg2"/>
              </a:solidFill>
              <a:latin typeface="+mn-lt"/>
              <a:ea typeface="+mn-ea"/>
            </a:endParaRPr>
          </a:p>
          <a:p>
            <a:pPr algn="ctr">
              <a:lnSpc>
                <a:spcPts val="2600"/>
              </a:lnSpc>
            </a:pPr>
            <a:r>
              <a:rPr lang="zh-CN" altLang="en-US" sz="1800" b="1" dirty="0" smtClean="0">
                <a:solidFill>
                  <a:schemeClr val="bg2"/>
                </a:solidFill>
                <a:latin typeface="+mn-lt"/>
                <a:ea typeface="+mn-ea"/>
              </a:rPr>
              <a:t>旅游经济综合体</a:t>
            </a:r>
            <a:endParaRPr lang="en-US" altLang="zh-CN" sz="1800" b="1" dirty="0" smtClean="0">
              <a:solidFill>
                <a:schemeClr val="bg2"/>
              </a:solidFill>
              <a:latin typeface="+mn-lt"/>
              <a:ea typeface="+mn-ea"/>
            </a:endParaRPr>
          </a:p>
          <a:p>
            <a:pPr algn="ctr">
              <a:lnSpc>
                <a:spcPts val="2600"/>
              </a:lnSpc>
            </a:pPr>
            <a:r>
              <a:rPr lang="zh-CN" altLang="en-US" b="1" dirty="0" smtClean="0">
                <a:solidFill>
                  <a:srgbClr val="C5F123"/>
                </a:solidFill>
                <a:latin typeface="+mn-lt"/>
                <a:ea typeface="+mn-ea"/>
              </a:rPr>
              <a:t>规划中的未来阳羡旅游能实现吗？</a:t>
            </a:r>
          </a:p>
        </p:txBody>
      </p:sp>
      <p:sp>
        <p:nvSpPr>
          <p:cNvPr id="4" name="矩形 3"/>
          <p:cNvSpPr/>
          <p:nvPr/>
        </p:nvSpPr>
        <p:spPr>
          <a:xfrm>
            <a:off x="2514984" y="2647193"/>
            <a:ext cx="5409431" cy="553998"/>
          </a:xfrm>
          <a:prstGeom prst="rect">
            <a:avLst/>
          </a:prstGeom>
        </p:spPr>
        <p:txBody>
          <a:bodyPr wrap="square">
            <a:spAutoFit/>
          </a:bodyPr>
          <a:lstStyle/>
          <a:p>
            <a:pPr lvl="0" algn="ctr">
              <a:lnSpc>
                <a:spcPts val="3600"/>
              </a:lnSpc>
            </a:pPr>
            <a:r>
              <a:rPr lang="zh-CN" altLang="en-US" sz="3200" b="1" dirty="0" smtClean="0">
                <a:solidFill>
                  <a:srgbClr val="003300"/>
                </a:solidFill>
                <a:latin typeface="Verdana"/>
                <a:ea typeface="微软雅黑"/>
              </a:rPr>
              <a:t>不合市场需求</a:t>
            </a:r>
            <a:r>
              <a:rPr lang="en-US" altLang="zh-CN" sz="3200" b="1" dirty="0" smtClean="0">
                <a:solidFill>
                  <a:srgbClr val="003300"/>
                </a:solidFill>
                <a:latin typeface="Verdana"/>
                <a:ea typeface="微软雅黑"/>
              </a:rPr>
              <a:t>=</a:t>
            </a:r>
            <a:r>
              <a:rPr lang="zh-CN" altLang="en-US" sz="3200" b="1" dirty="0" smtClean="0">
                <a:solidFill>
                  <a:srgbClr val="003300"/>
                </a:solidFill>
                <a:latin typeface="Verdana"/>
                <a:ea typeface="微软雅黑"/>
              </a:rPr>
              <a:t>被市场淘汰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slide(fromBottom)">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865" y="0"/>
            <a:ext cx="1500187" cy="1704975"/>
          </a:xfrm>
          <a:prstGeom prst="rect">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 name="对角圆角矩形 2"/>
          <p:cNvSpPr/>
          <p:nvPr/>
        </p:nvSpPr>
        <p:spPr>
          <a:xfrm>
            <a:off x="-1588" y="0"/>
            <a:ext cx="10442576" cy="6840538"/>
          </a:xfrm>
          <a:prstGeom prst="round2DiagRect">
            <a:avLst>
              <a:gd name="adj1" fmla="val 23032"/>
              <a:gd name="adj2" fmla="val 0"/>
            </a:avLst>
          </a:prstGeom>
          <a:solidFill>
            <a:srgbClr val="003300"/>
          </a:solidFill>
          <a:ln>
            <a:noFill/>
          </a:ln>
          <a:effectLst>
            <a:outerShdw blurRad="50800" dist="38100" dir="5400000" algn="t" rotWithShape="0">
              <a:prstClr val="black">
                <a:alpha val="8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dirty="0">
              <a:solidFill>
                <a:srgbClr val="003300"/>
              </a:solidFill>
            </a:endParaRPr>
          </a:p>
        </p:txBody>
      </p:sp>
      <p:sp>
        <p:nvSpPr>
          <p:cNvPr id="4" name="Rectangle 1"/>
          <p:cNvSpPr>
            <a:spLocks noChangeArrowheads="1"/>
          </p:cNvSpPr>
          <p:nvPr/>
        </p:nvSpPr>
        <p:spPr bwMode="auto">
          <a:xfrm>
            <a:off x="431055" y="1855788"/>
            <a:ext cx="7627937" cy="378117"/>
          </a:xfrm>
          <a:prstGeom prst="rect">
            <a:avLst/>
          </a:prstGeom>
          <a:noFill/>
          <a:ln w="9525">
            <a:noFill/>
            <a:miter lim="800000"/>
            <a:headEnd/>
            <a:tailEnd/>
          </a:ln>
          <a:effectLst>
            <a:outerShdw blurRad="50800" dist="38100" dir="5400000" algn="t" rotWithShape="0">
              <a:schemeClr val="tx1">
                <a:alpha val="81000"/>
              </a:schemeClr>
            </a:outerShdw>
          </a:effectLst>
        </p:spPr>
        <p:txBody>
          <a:bodyPr anchor="ctr">
            <a:spAutoFit/>
          </a:bodyPr>
          <a:lstStyle/>
          <a:p>
            <a:pPr>
              <a:lnSpc>
                <a:spcPts val="2400"/>
              </a:lnSpc>
              <a:defRPr/>
            </a:pPr>
            <a:r>
              <a:rPr lang="en-US" altLang="zh-CN" sz="1800" b="1" dirty="0" smtClean="0">
                <a:solidFill>
                  <a:srgbClr val="002200"/>
                </a:solidFill>
                <a:latin typeface="微软雅黑" pitchFamily="34" charset="-122"/>
                <a:ea typeface="微软雅黑" pitchFamily="34" charset="-122"/>
                <a:cs typeface="微软雅黑" pitchFamily="34" charset="-122"/>
              </a:rPr>
              <a:t>PART1  </a:t>
            </a:r>
            <a:r>
              <a:rPr lang="zh-CN" altLang="en-US" sz="1800" b="1" dirty="0" smtClean="0">
                <a:solidFill>
                  <a:srgbClr val="002200"/>
                </a:solidFill>
                <a:latin typeface="微软雅黑" pitchFamily="34" charset="-122"/>
                <a:ea typeface="微软雅黑" pitchFamily="34" charset="-122"/>
                <a:cs typeface="微软雅黑" pitchFamily="34" charset="-122"/>
              </a:rPr>
              <a:t>资源分析  </a:t>
            </a:r>
            <a:r>
              <a:rPr lang="en-US" altLang="zh-CN" sz="1800" b="1" dirty="0" smtClean="0">
                <a:solidFill>
                  <a:srgbClr val="002200"/>
                </a:solidFill>
                <a:latin typeface="微软雅黑" pitchFamily="34" charset="-122"/>
                <a:ea typeface="微软雅黑" pitchFamily="34" charset="-122"/>
                <a:cs typeface="微软雅黑" pitchFamily="34" charset="-122"/>
              </a:rPr>
              <a:t>………………………………………….….</a:t>
            </a:r>
            <a:endParaRPr lang="en-US" altLang="zh-CN" sz="1800" b="1" dirty="0">
              <a:solidFill>
                <a:srgbClr val="002200"/>
              </a:solidFill>
              <a:latin typeface="微软雅黑" pitchFamily="34" charset="-122"/>
              <a:ea typeface="微软雅黑" pitchFamily="34" charset="-122"/>
              <a:cs typeface="微软雅黑" pitchFamily="34" charset="-122"/>
            </a:endParaRPr>
          </a:p>
        </p:txBody>
      </p:sp>
      <p:sp>
        <p:nvSpPr>
          <p:cNvPr id="5" name="Rectangle 2"/>
          <p:cNvSpPr>
            <a:spLocks noChangeArrowheads="1"/>
          </p:cNvSpPr>
          <p:nvPr/>
        </p:nvSpPr>
        <p:spPr bwMode="auto">
          <a:xfrm>
            <a:off x="431055" y="2347913"/>
            <a:ext cx="8331200" cy="400110"/>
          </a:xfrm>
          <a:prstGeom prst="rect">
            <a:avLst/>
          </a:prstGeom>
          <a:noFill/>
          <a:ln w="9525">
            <a:noFill/>
            <a:miter lim="800000"/>
            <a:headEnd/>
            <a:tailEnd/>
          </a:ln>
          <a:effectLst>
            <a:outerShdw blurRad="50800" dist="38100" dir="5400000" algn="t" rotWithShape="0">
              <a:schemeClr val="tx1">
                <a:alpha val="81000"/>
              </a:schemeClr>
            </a:outerShdw>
          </a:effectLst>
        </p:spPr>
        <p:txBody>
          <a:bodyPr wrap="square" anchor="ctr">
            <a:spAutoFit/>
          </a:bodyPr>
          <a:lstStyle/>
          <a:p>
            <a:pPr>
              <a:lnSpc>
                <a:spcPts val="2400"/>
              </a:lnSpc>
              <a:defRPr/>
            </a:pPr>
            <a:r>
              <a:rPr lang="en-US" altLang="zh-CN" sz="1800" b="1" dirty="0">
                <a:solidFill>
                  <a:srgbClr val="C5F123"/>
                </a:solidFill>
                <a:latin typeface="微软雅黑" pitchFamily="34" charset="-122"/>
                <a:ea typeface="微软雅黑" pitchFamily="34" charset="-122"/>
                <a:cs typeface="微软雅黑" pitchFamily="34" charset="-122"/>
              </a:rPr>
              <a:t>PART2</a:t>
            </a:r>
            <a:r>
              <a:rPr lang="en-US" altLang="zh-CN" sz="1800" b="1" dirty="0">
                <a:solidFill>
                  <a:schemeClr val="bg2">
                    <a:lumMod val="90000"/>
                  </a:schemeClr>
                </a:solidFill>
                <a:latin typeface="微软雅黑" pitchFamily="34" charset="-122"/>
                <a:ea typeface="微软雅黑" pitchFamily="34" charset="-122"/>
                <a:cs typeface="微软雅黑" pitchFamily="34" charset="-122"/>
              </a:rPr>
              <a:t>  </a:t>
            </a:r>
            <a:r>
              <a:rPr lang="zh-CN" altLang="en-US" sz="1800" b="1" dirty="0" smtClean="0">
                <a:solidFill>
                  <a:schemeClr val="bg2">
                    <a:lumMod val="90000"/>
                  </a:schemeClr>
                </a:solidFill>
                <a:latin typeface="微软雅黑" pitchFamily="34" charset="-122"/>
                <a:ea typeface="微软雅黑" pitchFamily="34" charset="-122"/>
                <a:cs typeface="微软雅黑" pitchFamily="34" charset="-122"/>
              </a:rPr>
              <a:t>市场分析  </a:t>
            </a:r>
            <a:r>
              <a:rPr lang="en-US" altLang="zh-CN" sz="1800" b="1" dirty="0" smtClean="0">
                <a:solidFill>
                  <a:schemeClr val="bg2">
                    <a:lumMod val="90000"/>
                  </a:schemeClr>
                </a:solidFill>
                <a:latin typeface="微软雅黑" pitchFamily="34" charset="-122"/>
                <a:ea typeface="微软雅黑" pitchFamily="34" charset="-122"/>
                <a:cs typeface="微软雅黑" pitchFamily="34" charset="-122"/>
              </a:rPr>
              <a:t>………………………………………….….</a:t>
            </a:r>
            <a:endParaRPr lang="en-US" altLang="zh-CN" sz="1800" b="1" dirty="0">
              <a:solidFill>
                <a:schemeClr val="bg2">
                  <a:lumMod val="90000"/>
                </a:schemeClr>
              </a:solidFill>
              <a:latin typeface="微软雅黑" pitchFamily="34" charset="-122"/>
              <a:ea typeface="微软雅黑" pitchFamily="34" charset="-122"/>
              <a:cs typeface="微软雅黑" pitchFamily="34" charset="-122"/>
            </a:endParaRPr>
          </a:p>
        </p:txBody>
      </p:sp>
      <p:sp>
        <p:nvSpPr>
          <p:cNvPr id="6" name="矩形 5"/>
          <p:cNvSpPr/>
          <p:nvPr/>
        </p:nvSpPr>
        <p:spPr>
          <a:xfrm>
            <a:off x="431055" y="1216025"/>
            <a:ext cx="8199437" cy="584200"/>
          </a:xfrm>
          <a:prstGeom prst="rect">
            <a:avLst/>
          </a:prstGeom>
          <a:effectLst>
            <a:outerShdw blurRad="50800" dist="38100" dir="5400000" algn="t" rotWithShape="0">
              <a:schemeClr val="tx1">
                <a:alpha val="81000"/>
              </a:schemeClr>
            </a:outerShdw>
          </a:effectLst>
        </p:spPr>
        <p:txBody>
          <a:bodyPr>
            <a:spAutoFit/>
          </a:bodyPr>
          <a:lstStyle/>
          <a:p>
            <a:pPr fontAlgn="auto">
              <a:spcBef>
                <a:spcPts val="0"/>
              </a:spcBef>
              <a:spcAft>
                <a:spcPts val="0"/>
              </a:spcAft>
              <a:defRPr/>
            </a:pPr>
            <a:r>
              <a:rPr lang="zh-CN" altLang="en-US" sz="3200" b="1" dirty="0">
                <a:solidFill>
                  <a:schemeClr val="bg2">
                    <a:lumMod val="90000"/>
                  </a:schemeClr>
                </a:solidFill>
                <a:latin typeface="微软雅黑" pitchFamily="34" charset="-122"/>
                <a:ea typeface="微软雅黑" pitchFamily="34" charset="-122"/>
              </a:rPr>
              <a:t>宜兴阳羡</a:t>
            </a:r>
            <a:r>
              <a:rPr lang="en-US" altLang="zh-CN" sz="3200" b="1" dirty="0">
                <a:solidFill>
                  <a:schemeClr val="bg2">
                    <a:lumMod val="90000"/>
                  </a:schemeClr>
                </a:solidFill>
                <a:latin typeface="黑体" pitchFamily="2" charset="-122"/>
                <a:ea typeface="黑体" pitchFamily="2" charset="-122"/>
              </a:rPr>
              <a:t>·</a:t>
            </a:r>
            <a:r>
              <a:rPr lang="zh-CN" altLang="en-US" sz="3200" b="1" dirty="0">
                <a:solidFill>
                  <a:schemeClr val="bg2">
                    <a:lumMod val="90000"/>
                  </a:schemeClr>
                </a:solidFill>
                <a:latin typeface="微软雅黑" pitchFamily="34" charset="-122"/>
                <a:ea typeface="微软雅黑" pitchFamily="34" charset="-122"/>
              </a:rPr>
              <a:t>湖滏镇旅游概念策划沟通</a:t>
            </a:r>
          </a:p>
        </p:txBody>
      </p:sp>
      <p:sp>
        <p:nvSpPr>
          <p:cNvPr id="7" name="矩形 6"/>
          <p:cNvSpPr/>
          <p:nvPr/>
        </p:nvSpPr>
        <p:spPr>
          <a:xfrm>
            <a:off x="413592" y="-152400"/>
            <a:ext cx="4837113" cy="1570038"/>
          </a:xfrm>
          <a:prstGeom prst="rect">
            <a:avLst/>
          </a:prstGeom>
          <a:effectLst>
            <a:outerShdw blurRad="50800" dist="38100" dir="5400000" algn="t" rotWithShape="0">
              <a:schemeClr val="tx1">
                <a:alpha val="81000"/>
              </a:schemeClr>
            </a:outerShdw>
          </a:effectLst>
        </p:spPr>
        <p:txBody>
          <a:bodyPr wrap="none">
            <a:spAutoFit/>
          </a:bodyPr>
          <a:lstStyle/>
          <a:p>
            <a:pPr fontAlgn="auto">
              <a:spcBef>
                <a:spcPts val="0"/>
              </a:spcBef>
              <a:spcAft>
                <a:spcPts val="0"/>
              </a:spcAft>
              <a:defRPr/>
            </a:pPr>
            <a:r>
              <a:rPr lang="en-US" sz="9600" dirty="0">
                <a:solidFill>
                  <a:schemeClr val="bg2">
                    <a:lumMod val="90000"/>
                  </a:schemeClr>
                </a:solidFill>
                <a:latin typeface="Arial" pitchFamily="34" charset="0"/>
                <a:ea typeface="+mn-ea"/>
                <a:cs typeface="Arial" pitchFamily="34" charset="0"/>
              </a:rPr>
              <a:t>contents</a:t>
            </a:r>
            <a:endParaRPr lang="zh-CN" altLang="en-US" sz="9600" dirty="0">
              <a:solidFill>
                <a:schemeClr val="bg2">
                  <a:lumMod val="90000"/>
                </a:schemeClr>
              </a:solidFill>
              <a:latin typeface="Arial" pitchFamily="34" charset="0"/>
              <a:ea typeface="+mn-ea"/>
              <a:cs typeface="Arial" pitchFamily="34" charset="0"/>
            </a:endParaRPr>
          </a:p>
        </p:txBody>
      </p:sp>
      <p:sp>
        <p:nvSpPr>
          <p:cNvPr id="9" name="TextBox 8"/>
          <p:cNvSpPr txBox="1"/>
          <p:nvPr/>
        </p:nvSpPr>
        <p:spPr>
          <a:xfrm>
            <a:off x="1313604" y="2716585"/>
            <a:ext cx="1606572" cy="369332"/>
          </a:xfrm>
          <a:prstGeom prst="rect">
            <a:avLst/>
          </a:prstGeom>
          <a:noFill/>
        </p:spPr>
        <p:txBody>
          <a:bodyPr wrap="square" rtlCol="0">
            <a:spAutoFit/>
          </a:bodyPr>
          <a:lstStyle/>
          <a:p>
            <a:r>
              <a:rPr lang="zh-CN" altLang="en-US" sz="1800" b="1" dirty="0" smtClean="0">
                <a:solidFill>
                  <a:srgbClr val="002200"/>
                </a:solidFill>
                <a:latin typeface="+mj-ea"/>
                <a:ea typeface="+mj-ea"/>
              </a:rPr>
              <a:t>市场需求</a:t>
            </a:r>
            <a:endParaRPr lang="zh-CN" altLang="en-US" sz="1800" b="1" dirty="0">
              <a:solidFill>
                <a:srgbClr val="002200"/>
              </a:solidFill>
              <a:latin typeface="+mj-ea"/>
              <a:ea typeface="+mj-ea"/>
            </a:endParaRPr>
          </a:p>
        </p:txBody>
      </p:sp>
      <p:sp>
        <p:nvSpPr>
          <p:cNvPr id="10" name="矩形 9"/>
          <p:cNvSpPr/>
          <p:nvPr/>
        </p:nvSpPr>
        <p:spPr>
          <a:xfrm>
            <a:off x="2481944" y="3081713"/>
            <a:ext cx="2629012" cy="338554"/>
          </a:xfrm>
          <a:prstGeom prst="rect">
            <a:avLst/>
          </a:prstGeom>
        </p:spPr>
        <p:txBody>
          <a:bodyPr wrap="square">
            <a:spAutoFit/>
          </a:bodyPr>
          <a:lstStyle/>
          <a:p>
            <a:r>
              <a:rPr lang="zh-CN" altLang="en-US" sz="1600" b="1" dirty="0" smtClean="0">
                <a:solidFill>
                  <a:srgbClr val="002200"/>
                </a:solidFill>
                <a:latin typeface="+mn-ea"/>
                <a:ea typeface="+mn-ea"/>
              </a:rPr>
              <a:t>市场供应现状</a:t>
            </a:r>
            <a:endParaRPr lang="zh-CN" altLang="en-US" sz="1600" dirty="0">
              <a:solidFill>
                <a:srgbClr val="002200"/>
              </a:solidFill>
              <a:latin typeface="+mn-ea"/>
              <a:ea typeface="+mn-ea"/>
            </a:endParaRPr>
          </a:p>
        </p:txBody>
      </p:sp>
      <p:sp>
        <p:nvSpPr>
          <p:cNvPr id="11" name="矩形 10"/>
          <p:cNvSpPr/>
          <p:nvPr/>
        </p:nvSpPr>
        <p:spPr>
          <a:xfrm>
            <a:off x="2327993" y="2716585"/>
            <a:ext cx="1285929" cy="369332"/>
          </a:xfrm>
          <a:prstGeom prst="rect">
            <a:avLst/>
          </a:prstGeom>
        </p:spPr>
        <p:txBody>
          <a:bodyPr wrap="none">
            <a:spAutoFit/>
          </a:bodyPr>
          <a:lstStyle/>
          <a:p>
            <a:r>
              <a:rPr lang="en-US" altLang="zh-CN" sz="1800" b="1" dirty="0" smtClean="0">
                <a:solidFill>
                  <a:srgbClr val="003300"/>
                </a:solidFill>
                <a:latin typeface="微软雅黑"/>
                <a:ea typeface="微软雅黑"/>
              </a:rPr>
              <a:t>/</a:t>
            </a:r>
            <a:r>
              <a:rPr lang="en-US" altLang="zh-CN" sz="1800" b="1" dirty="0" smtClean="0">
                <a:solidFill>
                  <a:srgbClr val="EEECE1">
                    <a:lumMod val="90000"/>
                  </a:srgbClr>
                </a:solidFill>
                <a:latin typeface="微软雅黑"/>
                <a:ea typeface="微软雅黑"/>
              </a:rPr>
              <a:t> </a:t>
            </a:r>
            <a:r>
              <a:rPr lang="zh-CN" altLang="en-US" sz="1800" b="1" dirty="0" smtClean="0">
                <a:solidFill>
                  <a:srgbClr val="EEECE1">
                    <a:lumMod val="90000"/>
                  </a:srgbClr>
                </a:solidFill>
                <a:latin typeface="微软雅黑"/>
                <a:ea typeface="微软雅黑"/>
              </a:rPr>
              <a:t>市场供应</a:t>
            </a:r>
            <a:endParaRPr lang="zh-CN" altLang="en-US" dirty="0"/>
          </a:p>
        </p:txBody>
      </p:sp>
      <p:sp>
        <p:nvSpPr>
          <p:cNvPr id="12" name="矩形 11"/>
          <p:cNvSpPr/>
          <p:nvPr/>
        </p:nvSpPr>
        <p:spPr>
          <a:xfrm>
            <a:off x="3792076" y="3081715"/>
            <a:ext cx="1574470" cy="338554"/>
          </a:xfrm>
          <a:prstGeom prst="rect">
            <a:avLst/>
          </a:prstGeom>
        </p:spPr>
        <p:txBody>
          <a:bodyPr wrap="none">
            <a:spAutoFit/>
          </a:bodyPr>
          <a:lstStyle/>
          <a:p>
            <a:r>
              <a:rPr lang="en-US" altLang="zh-CN" sz="1600" b="1" dirty="0" smtClean="0">
                <a:solidFill>
                  <a:srgbClr val="002200"/>
                </a:solidFill>
                <a:latin typeface="微软雅黑"/>
                <a:ea typeface="微软雅黑"/>
              </a:rPr>
              <a:t>/</a:t>
            </a:r>
            <a:r>
              <a:rPr lang="en-US" altLang="zh-CN" sz="1600" b="1" dirty="0" smtClean="0">
                <a:solidFill>
                  <a:srgbClr val="EEECE1">
                    <a:lumMod val="90000"/>
                  </a:srgbClr>
                </a:solidFill>
                <a:latin typeface="微软雅黑"/>
                <a:ea typeface="微软雅黑"/>
              </a:rPr>
              <a:t> </a:t>
            </a:r>
            <a:r>
              <a:rPr lang="zh-CN" altLang="en-US" sz="1600" b="1" dirty="0" smtClean="0">
                <a:solidFill>
                  <a:srgbClr val="EEECE1">
                    <a:lumMod val="90000"/>
                  </a:srgbClr>
                </a:solidFill>
                <a:latin typeface="微软雅黑"/>
                <a:ea typeface="微软雅黑"/>
              </a:rPr>
              <a:t>市场预期供应</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295" y="507999"/>
            <a:ext cx="5734050" cy="461665"/>
          </a:xfrm>
          <a:prstGeom prst="rect">
            <a:avLst/>
          </a:prstGeom>
          <a:noFill/>
          <a:effectLst>
            <a:outerShdw blurRad="50800" dist="38100" dir="5400000" algn="t" rotWithShape="0">
              <a:prstClr val="black">
                <a:alpha val="20000"/>
              </a:prstClr>
            </a:outerShdw>
          </a:effectLst>
        </p:spPr>
        <p:txBody>
          <a:bodyPr wrap="square">
            <a:spAutoFit/>
          </a:bodyPr>
          <a:lstStyle/>
          <a:p>
            <a:pPr fontAlgn="auto">
              <a:spcBef>
                <a:spcPts val="0"/>
              </a:spcBef>
              <a:spcAft>
                <a:spcPts val="0"/>
              </a:spcAft>
              <a:defRPr/>
            </a:pPr>
            <a:r>
              <a:rPr lang="zh-CN" altLang="en-US" b="1" dirty="0">
                <a:latin typeface="+mn-lt"/>
                <a:ea typeface="+mn-ea"/>
              </a:rPr>
              <a:t>阳羡景区旅游产品供应</a:t>
            </a:r>
            <a:r>
              <a:rPr lang="zh-CN" altLang="en-US" b="1" dirty="0" smtClean="0">
                <a:latin typeface="+mn-lt"/>
                <a:ea typeface="+mn-ea"/>
              </a:rPr>
              <a:t>预期（现有规划）</a:t>
            </a:r>
            <a:endParaRPr lang="zh-CN" altLang="en-US" b="1" dirty="0">
              <a:latin typeface="+mn-lt"/>
              <a:ea typeface="+mn-ea"/>
            </a:endParaRPr>
          </a:p>
        </p:txBody>
      </p:sp>
      <p:sp>
        <p:nvSpPr>
          <p:cNvPr id="3" name="TextBox 2"/>
          <p:cNvSpPr txBox="1"/>
          <p:nvPr/>
        </p:nvSpPr>
        <p:spPr>
          <a:xfrm>
            <a:off x="437291" y="1092239"/>
            <a:ext cx="9537700" cy="830997"/>
          </a:xfrm>
          <a:prstGeom prst="rect">
            <a:avLst/>
          </a:prstGeom>
          <a:noFill/>
          <a:effectLst>
            <a:outerShdw blurRad="50800" dist="38100" dir="5400000" algn="t" rotWithShape="0">
              <a:prstClr val="black">
                <a:alpha val="20000"/>
              </a:prstClr>
            </a:outerShdw>
          </a:effectLst>
        </p:spPr>
        <p:txBody>
          <a:bodyPr>
            <a:spAutoFit/>
          </a:bodyPr>
          <a:lstStyle/>
          <a:p>
            <a:pPr fontAlgn="auto">
              <a:spcBef>
                <a:spcPts val="0"/>
              </a:spcBef>
              <a:spcAft>
                <a:spcPts val="0"/>
              </a:spcAft>
              <a:defRPr/>
            </a:pPr>
            <a:r>
              <a:rPr lang="zh-CN" altLang="en-US" sz="1600" b="1" dirty="0">
                <a:solidFill>
                  <a:srgbClr val="003300"/>
                </a:solidFill>
                <a:latin typeface="+mn-lt"/>
                <a:ea typeface="+mn-ea"/>
              </a:rPr>
              <a:t>阳羡景区规划打造“一核四区”。以阳羡湖旅游度假中心为核心，打造洞府岩农人文体验区、省庄竹海生态休闲区、溪谷山乡特色游览区和龙池山生态观光区四区，分别以科普教育、美食休闲、养生休闲和生态观光为主要功能。</a:t>
            </a:r>
          </a:p>
        </p:txBody>
      </p:sp>
      <p:grpSp>
        <p:nvGrpSpPr>
          <p:cNvPr id="22" name="组合 21"/>
          <p:cNvGrpSpPr/>
          <p:nvPr/>
        </p:nvGrpSpPr>
        <p:grpSpPr>
          <a:xfrm>
            <a:off x="539750" y="2016113"/>
            <a:ext cx="9359900" cy="4356483"/>
            <a:chOff x="1035816" y="2284413"/>
            <a:chExt cx="8347897" cy="3394649"/>
          </a:xfrm>
        </p:grpSpPr>
        <p:sp>
          <p:nvSpPr>
            <p:cNvPr id="17" name="TextBox 16"/>
            <p:cNvSpPr txBox="1"/>
            <p:nvPr/>
          </p:nvSpPr>
          <p:spPr>
            <a:xfrm>
              <a:off x="6381750" y="3200400"/>
              <a:ext cx="2709863" cy="369888"/>
            </a:xfrm>
            <a:prstGeom prst="rect">
              <a:avLst/>
            </a:prstGeom>
            <a:noFill/>
            <a:effectLst>
              <a:outerShdw blurRad="50800" dist="38100" dir="5400000" algn="t" rotWithShape="0">
                <a:prstClr val="black">
                  <a:alpha val="20000"/>
                </a:prstClr>
              </a:outerShdw>
            </a:effectLst>
          </p:spPr>
          <p:txBody>
            <a:bodyPr>
              <a:spAutoFit/>
            </a:bodyPr>
            <a:lstStyle/>
            <a:p>
              <a:pPr algn="r" fontAlgn="auto">
                <a:spcBef>
                  <a:spcPts val="0"/>
                </a:spcBef>
                <a:spcAft>
                  <a:spcPts val="0"/>
                </a:spcAft>
                <a:defRPr/>
              </a:pPr>
              <a:r>
                <a:rPr lang="zh-CN" altLang="en-US" sz="1800" b="1" dirty="0">
                  <a:solidFill>
                    <a:srgbClr val="003300"/>
                  </a:solidFill>
                  <a:latin typeface="+mn-lt"/>
                  <a:ea typeface="+mn-ea"/>
                </a:rPr>
                <a:t>省庄竹海生态区</a:t>
              </a:r>
            </a:p>
          </p:txBody>
        </p:sp>
        <p:sp>
          <p:nvSpPr>
            <p:cNvPr id="34820" name="TextBox 17"/>
            <p:cNvSpPr txBox="1">
              <a:spLocks noChangeArrowheads="1"/>
            </p:cNvSpPr>
            <p:nvPr/>
          </p:nvSpPr>
          <p:spPr bwMode="auto">
            <a:xfrm>
              <a:off x="6572250" y="3529013"/>
              <a:ext cx="2811463" cy="611553"/>
            </a:xfrm>
            <a:prstGeom prst="rect">
              <a:avLst/>
            </a:prstGeom>
            <a:noFill/>
            <a:ln w="9525">
              <a:noFill/>
              <a:miter lim="800000"/>
              <a:headEnd/>
              <a:tailEnd/>
            </a:ln>
          </p:spPr>
          <p:txBody>
            <a:bodyPr wrap="square">
              <a:spAutoFit/>
            </a:bodyPr>
            <a:lstStyle/>
            <a:p>
              <a:r>
                <a:rPr lang="zh-CN" altLang="en-US" sz="1500" b="1" dirty="0">
                  <a:latin typeface="Verdana" pitchFamily="34" charset="0"/>
                  <a:ea typeface="微软雅黑" pitchFamily="34" charset="-122"/>
                </a:rPr>
                <a:t>规划产品</a:t>
              </a:r>
              <a:r>
                <a:rPr lang="zh-CN" altLang="en-US" sz="1500" b="1" dirty="0" smtClean="0">
                  <a:latin typeface="Verdana" pitchFamily="34" charset="0"/>
                  <a:ea typeface="微软雅黑" pitchFamily="34" charset="-122"/>
                </a:rPr>
                <a:t>：</a:t>
              </a:r>
              <a:endParaRPr lang="en-US" altLang="zh-CN" sz="1500" b="1" dirty="0" smtClean="0">
                <a:latin typeface="Verdana" pitchFamily="34" charset="0"/>
                <a:ea typeface="微软雅黑" pitchFamily="34" charset="-122"/>
              </a:endParaRPr>
            </a:p>
            <a:p>
              <a:r>
                <a:rPr lang="zh-CN" altLang="en-US" sz="1500" b="1" dirty="0" smtClean="0">
                  <a:latin typeface="Verdana" pitchFamily="34" charset="0"/>
                  <a:ea typeface="微软雅黑" pitchFamily="34" charset="-122"/>
                </a:rPr>
                <a:t>竹</a:t>
              </a:r>
              <a:r>
                <a:rPr lang="zh-CN" altLang="en-US" sz="1500" b="1" dirty="0">
                  <a:latin typeface="Verdana" pitchFamily="34" charset="0"/>
                  <a:ea typeface="微软雅黑" pitchFamily="34" charset="-122"/>
                </a:rPr>
                <a:t>海乐园、竹艺美食城、竹文化</a:t>
              </a:r>
              <a:r>
                <a:rPr lang="zh-CN" altLang="en-US" sz="1500" b="1" dirty="0" smtClean="0">
                  <a:latin typeface="Verdana" pitchFamily="34" charset="0"/>
                  <a:ea typeface="微软雅黑" pitchFamily="34" charset="-122"/>
                </a:rPr>
                <a:t>度假村、竹海森林公园、太湖源广场。</a:t>
              </a:r>
              <a:endParaRPr lang="zh-CN" altLang="en-US" sz="1500" b="1" dirty="0">
                <a:latin typeface="Verdana" pitchFamily="34" charset="0"/>
                <a:ea typeface="微软雅黑" pitchFamily="34" charset="-122"/>
              </a:endParaRPr>
            </a:p>
          </p:txBody>
        </p:sp>
        <p:sp>
          <p:nvSpPr>
            <p:cNvPr id="21" name="TextBox 20"/>
            <p:cNvSpPr txBox="1"/>
            <p:nvPr/>
          </p:nvSpPr>
          <p:spPr>
            <a:xfrm>
              <a:off x="4191000" y="2284413"/>
              <a:ext cx="2709863" cy="368300"/>
            </a:xfrm>
            <a:prstGeom prst="rect">
              <a:avLst/>
            </a:prstGeom>
            <a:noFill/>
            <a:effectLst>
              <a:outerShdw blurRad="50800" dist="38100" dir="5400000" algn="t" rotWithShape="0">
                <a:prstClr val="black">
                  <a:alpha val="20000"/>
                </a:prstClr>
              </a:outerShdw>
            </a:effectLst>
          </p:spPr>
          <p:txBody>
            <a:bodyPr>
              <a:spAutoFit/>
            </a:bodyPr>
            <a:lstStyle/>
            <a:p>
              <a:pPr fontAlgn="auto">
                <a:spcBef>
                  <a:spcPts val="0"/>
                </a:spcBef>
                <a:spcAft>
                  <a:spcPts val="0"/>
                </a:spcAft>
                <a:defRPr/>
              </a:pPr>
              <a:r>
                <a:rPr lang="zh-CN" altLang="en-US" sz="1800" b="1" dirty="0">
                  <a:solidFill>
                    <a:srgbClr val="003300"/>
                  </a:solidFill>
                  <a:latin typeface="+mn-lt"/>
                  <a:ea typeface="+mn-ea"/>
                </a:rPr>
                <a:t>洞府岩农人文体验区</a:t>
              </a:r>
            </a:p>
          </p:txBody>
        </p:sp>
        <p:sp>
          <p:nvSpPr>
            <p:cNvPr id="23" name="TextBox 22"/>
            <p:cNvSpPr txBox="1"/>
            <p:nvPr/>
          </p:nvSpPr>
          <p:spPr>
            <a:xfrm>
              <a:off x="3958136" y="5391272"/>
              <a:ext cx="2260306" cy="287790"/>
            </a:xfrm>
            <a:prstGeom prst="rect">
              <a:avLst/>
            </a:prstGeom>
            <a:noFill/>
            <a:effectLst>
              <a:outerShdw blurRad="50800" dist="38100" dir="5400000" algn="t" rotWithShape="0">
                <a:prstClr val="black">
                  <a:alpha val="20000"/>
                </a:prstClr>
              </a:outerShdw>
            </a:effectLst>
          </p:spPr>
          <p:txBody>
            <a:bodyPr wrap="square">
              <a:spAutoFit/>
            </a:bodyPr>
            <a:lstStyle/>
            <a:p>
              <a:pPr algn="r" fontAlgn="auto">
                <a:spcBef>
                  <a:spcPts val="0"/>
                </a:spcBef>
                <a:spcAft>
                  <a:spcPts val="0"/>
                </a:spcAft>
                <a:defRPr/>
              </a:pPr>
              <a:r>
                <a:rPr lang="zh-CN" altLang="en-US" sz="1800" b="1" dirty="0">
                  <a:solidFill>
                    <a:srgbClr val="003300"/>
                  </a:solidFill>
                  <a:latin typeface="+mn-lt"/>
                  <a:ea typeface="+mn-ea"/>
                </a:rPr>
                <a:t>溪谷山乡特色游览区</a:t>
              </a:r>
            </a:p>
          </p:txBody>
        </p:sp>
        <p:sp>
          <p:nvSpPr>
            <p:cNvPr id="34823" name="TextBox 23"/>
            <p:cNvSpPr txBox="1">
              <a:spLocks noChangeArrowheads="1"/>
            </p:cNvSpPr>
            <p:nvPr/>
          </p:nvSpPr>
          <p:spPr bwMode="auto">
            <a:xfrm>
              <a:off x="3829691" y="4641029"/>
              <a:ext cx="2729453" cy="791423"/>
            </a:xfrm>
            <a:prstGeom prst="rect">
              <a:avLst/>
            </a:prstGeom>
            <a:noFill/>
            <a:ln w="9525">
              <a:noFill/>
              <a:miter lim="800000"/>
              <a:headEnd/>
              <a:tailEnd/>
            </a:ln>
          </p:spPr>
          <p:txBody>
            <a:bodyPr wrap="square">
              <a:spAutoFit/>
            </a:bodyPr>
            <a:lstStyle/>
            <a:p>
              <a:r>
                <a:rPr lang="zh-CN" altLang="en-US" sz="1500" b="1" dirty="0">
                  <a:latin typeface="Verdana" pitchFamily="34" charset="0"/>
                  <a:ea typeface="微软雅黑" pitchFamily="34" charset="-122"/>
                </a:rPr>
                <a:t>规划</a:t>
              </a:r>
              <a:r>
                <a:rPr lang="zh-CN" altLang="en-US" sz="1500" b="1" dirty="0" smtClean="0">
                  <a:latin typeface="Verdana" pitchFamily="34" charset="0"/>
                  <a:ea typeface="微软雅黑" pitchFamily="34" charset="-122"/>
                </a:rPr>
                <a:t>产品：</a:t>
              </a:r>
              <a:endParaRPr lang="en-US" altLang="zh-CN" sz="1500" b="1" dirty="0">
                <a:latin typeface="Verdana" pitchFamily="34" charset="0"/>
                <a:ea typeface="微软雅黑" pitchFamily="34" charset="-122"/>
              </a:endParaRPr>
            </a:p>
            <a:p>
              <a:r>
                <a:rPr lang="zh-CN" altLang="en-US" sz="1500" b="1" dirty="0" smtClean="0">
                  <a:latin typeface="Verdana" pitchFamily="34" charset="0"/>
                  <a:ea typeface="微软雅黑" pitchFamily="34" charset="-122"/>
                </a:rPr>
                <a:t>汽车生态体验园、杨梅大世界、五帝农耕文化广场、女娲氏风情婚俗公园、神农氏百草养生俱乐部</a:t>
              </a:r>
              <a:endParaRPr lang="zh-CN" altLang="en-US" sz="1500" b="1" dirty="0">
                <a:latin typeface="Verdana" pitchFamily="34" charset="0"/>
                <a:ea typeface="微软雅黑" pitchFamily="34" charset="-122"/>
              </a:endParaRPr>
            </a:p>
          </p:txBody>
        </p:sp>
        <p:sp>
          <p:nvSpPr>
            <p:cNvPr id="34824" name="Freeform 3"/>
            <p:cNvSpPr>
              <a:spLocks/>
            </p:cNvSpPr>
            <p:nvPr/>
          </p:nvSpPr>
          <p:spPr bwMode="auto">
            <a:xfrm>
              <a:off x="3878263" y="2347913"/>
              <a:ext cx="2657475" cy="846137"/>
            </a:xfrm>
            <a:custGeom>
              <a:avLst/>
              <a:gdLst>
                <a:gd name="T0" fmla="*/ 0 w 873"/>
                <a:gd name="T1" fmla="*/ 0 h 895"/>
                <a:gd name="T2" fmla="*/ 0 w 873"/>
                <a:gd name="T3" fmla="*/ 895 h 895"/>
                <a:gd name="T4" fmla="*/ 873 w 873"/>
                <a:gd name="T5" fmla="*/ 895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rgbClr val="003300"/>
              </a:solidFill>
              <a:round/>
              <a:headEnd/>
              <a:tailEnd/>
            </a:ln>
          </p:spPr>
          <p:txBody>
            <a:bodyPr wrap="none" lIns="0" tIns="0" rIns="0" bIns="0" anchor="ctr"/>
            <a:lstStyle/>
            <a:p>
              <a:endParaRPr lang="zh-CN" altLang="en-US" sz="1800">
                <a:latin typeface="Verdana" pitchFamily="34" charset="0"/>
                <a:ea typeface="微软雅黑" pitchFamily="34" charset="-122"/>
              </a:endParaRPr>
            </a:p>
          </p:txBody>
        </p:sp>
        <p:sp>
          <p:nvSpPr>
            <p:cNvPr id="34825" name="Freeform 4"/>
            <p:cNvSpPr>
              <a:spLocks/>
            </p:cNvSpPr>
            <p:nvPr/>
          </p:nvSpPr>
          <p:spPr bwMode="auto">
            <a:xfrm rot="5400000">
              <a:off x="7243763" y="2527300"/>
              <a:ext cx="1416050" cy="2752725"/>
            </a:xfrm>
            <a:custGeom>
              <a:avLst/>
              <a:gdLst>
                <a:gd name="T0" fmla="*/ 0 w 873"/>
                <a:gd name="T1" fmla="*/ 0 h 895"/>
                <a:gd name="T2" fmla="*/ 0 w 873"/>
                <a:gd name="T3" fmla="*/ 895 h 895"/>
                <a:gd name="T4" fmla="*/ 873 w 873"/>
                <a:gd name="T5" fmla="*/ 895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rgbClr val="003300"/>
              </a:solidFill>
              <a:round/>
              <a:headEnd/>
              <a:tailEnd/>
            </a:ln>
          </p:spPr>
          <p:txBody>
            <a:bodyPr wrap="none" lIns="0" tIns="0" rIns="0" bIns="0" anchor="ctr"/>
            <a:lstStyle/>
            <a:p>
              <a:endParaRPr lang="zh-CN" altLang="en-US" sz="1800">
                <a:latin typeface="Verdana" pitchFamily="34" charset="0"/>
                <a:ea typeface="微软雅黑" pitchFamily="34" charset="-122"/>
              </a:endParaRPr>
            </a:p>
          </p:txBody>
        </p:sp>
        <p:sp>
          <p:nvSpPr>
            <p:cNvPr id="34826" name="Freeform 5"/>
            <p:cNvSpPr>
              <a:spLocks/>
            </p:cNvSpPr>
            <p:nvPr/>
          </p:nvSpPr>
          <p:spPr bwMode="auto">
            <a:xfrm flipH="1" flipV="1">
              <a:off x="3943350" y="4656137"/>
              <a:ext cx="2615793" cy="966815"/>
            </a:xfrm>
            <a:custGeom>
              <a:avLst/>
              <a:gdLst>
                <a:gd name="T0" fmla="*/ 0 w 873"/>
                <a:gd name="T1" fmla="*/ 0 h 895"/>
                <a:gd name="T2" fmla="*/ 0 w 873"/>
                <a:gd name="T3" fmla="*/ 895 h 895"/>
                <a:gd name="T4" fmla="*/ 873 w 873"/>
                <a:gd name="T5" fmla="*/ 895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rgbClr val="003300"/>
              </a:solidFill>
              <a:round/>
              <a:headEnd/>
              <a:tailEnd/>
            </a:ln>
          </p:spPr>
          <p:txBody>
            <a:bodyPr wrap="none" lIns="0" tIns="0" rIns="0" bIns="0" anchor="ctr"/>
            <a:lstStyle/>
            <a:p>
              <a:endParaRPr lang="zh-CN" altLang="en-US" sz="1800">
                <a:latin typeface="Verdana" pitchFamily="34" charset="0"/>
                <a:ea typeface="微软雅黑" pitchFamily="34" charset="-122"/>
              </a:endParaRPr>
            </a:p>
          </p:txBody>
        </p:sp>
        <p:sp>
          <p:nvSpPr>
            <p:cNvPr id="34827" name="Freeform 6"/>
            <p:cNvSpPr>
              <a:spLocks/>
            </p:cNvSpPr>
            <p:nvPr/>
          </p:nvSpPr>
          <p:spPr bwMode="auto">
            <a:xfrm rot="5400000" flipH="1" flipV="1">
              <a:off x="1777206" y="2559845"/>
              <a:ext cx="1419225" cy="2773362"/>
            </a:xfrm>
            <a:custGeom>
              <a:avLst/>
              <a:gdLst>
                <a:gd name="T0" fmla="*/ 0 w 873"/>
                <a:gd name="T1" fmla="*/ 0 h 895"/>
                <a:gd name="T2" fmla="*/ 0 w 873"/>
                <a:gd name="T3" fmla="*/ 895 h 895"/>
                <a:gd name="T4" fmla="*/ 873 w 873"/>
                <a:gd name="T5" fmla="*/ 895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rgbClr val="003300"/>
              </a:solidFill>
              <a:round/>
              <a:headEnd/>
              <a:tailEnd/>
            </a:ln>
          </p:spPr>
          <p:txBody>
            <a:bodyPr wrap="none" lIns="0" tIns="0" rIns="0" bIns="0" anchor="ctr"/>
            <a:lstStyle/>
            <a:p>
              <a:endParaRPr lang="zh-CN" altLang="en-US" sz="1800">
                <a:latin typeface="Verdana" pitchFamily="34" charset="0"/>
                <a:ea typeface="微软雅黑" pitchFamily="34" charset="-122"/>
              </a:endParaRPr>
            </a:p>
          </p:txBody>
        </p:sp>
        <p:sp>
          <p:nvSpPr>
            <p:cNvPr id="34828" name="Rectangle 7"/>
            <p:cNvSpPr>
              <a:spLocks noChangeArrowheads="1"/>
            </p:cNvSpPr>
            <p:nvPr/>
          </p:nvSpPr>
          <p:spPr bwMode="auto">
            <a:xfrm>
              <a:off x="3941763" y="3244850"/>
              <a:ext cx="2557462" cy="1362075"/>
            </a:xfrm>
            <a:prstGeom prst="rect">
              <a:avLst/>
            </a:prstGeom>
            <a:solidFill>
              <a:srgbClr val="003300"/>
            </a:solidFill>
            <a:ln w="6350">
              <a:solidFill>
                <a:srgbClr val="003300"/>
              </a:solidFill>
              <a:miter lim="800000"/>
              <a:headEnd/>
              <a:tailEnd/>
            </a:ln>
          </p:spPr>
          <p:txBody>
            <a:bodyPr wrap="none" lIns="0" tIns="0" rIns="0" bIns="0" anchor="ctr"/>
            <a:lstStyle/>
            <a:p>
              <a:pPr algn="ctr">
                <a:lnSpc>
                  <a:spcPts val="2600"/>
                </a:lnSpc>
              </a:pPr>
              <a:r>
                <a:rPr lang="zh-CN" altLang="en-US" sz="1800" b="1" dirty="0">
                  <a:solidFill>
                    <a:schemeClr val="bg2"/>
                  </a:solidFill>
                  <a:latin typeface="Verdana" pitchFamily="34" charset="0"/>
                  <a:ea typeface="微软雅黑" pitchFamily="34" charset="-122"/>
                </a:rPr>
                <a:t>阳羡湖度假旅游</a:t>
              </a:r>
              <a:r>
                <a:rPr lang="zh-CN" altLang="en-US" sz="1800" b="1" dirty="0" smtClean="0">
                  <a:solidFill>
                    <a:schemeClr val="bg2"/>
                  </a:solidFill>
                  <a:latin typeface="Verdana" pitchFamily="34" charset="0"/>
                  <a:ea typeface="微软雅黑" pitchFamily="34" charset="-122"/>
                </a:rPr>
                <a:t>中心</a:t>
              </a:r>
              <a:endParaRPr lang="en-US" altLang="zh-CN" sz="1800" b="1" dirty="0" smtClean="0">
                <a:solidFill>
                  <a:schemeClr val="bg2"/>
                </a:solidFill>
                <a:latin typeface="Verdana" pitchFamily="34" charset="0"/>
                <a:ea typeface="微软雅黑" pitchFamily="34" charset="-122"/>
              </a:endParaRPr>
            </a:p>
            <a:p>
              <a:pPr algn="ctr">
                <a:lnSpc>
                  <a:spcPts val="2200"/>
                </a:lnSpc>
              </a:pPr>
              <a:r>
                <a:rPr lang="zh-CN" altLang="en-US" sz="1400" b="1" dirty="0" smtClean="0">
                  <a:solidFill>
                    <a:schemeClr val="bg2"/>
                  </a:solidFill>
                  <a:latin typeface="Verdana" pitchFamily="34" charset="0"/>
                  <a:ea typeface="微软雅黑" pitchFamily="34" charset="-122"/>
                </a:rPr>
                <a:t>湖山攀岩俱乐部、生态果岭</a:t>
              </a:r>
              <a:endParaRPr lang="en-US" altLang="zh-CN" sz="1400" b="1" dirty="0" smtClean="0">
                <a:solidFill>
                  <a:schemeClr val="bg2"/>
                </a:solidFill>
                <a:latin typeface="Verdana" pitchFamily="34" charset="0"/>
                <a:ea typeface="微软雅黑" pitchFamily="34" charset="-122"/>
              </a:endParaRPr>
            </a:p>
            <a:p>
              <a:pPr algn="ctr">
                <a:lnSpc>
                  <a:spcPts val="2200"/>
                </a:lnSpc>
              </a:pPr>
              <a:r>
                <a:rPr lang="zh-CN" altLang="en-US" sz="1400" b="1" dirty="0" smtClean="0">
                  <a:solidFill>
                    <a:schemeClr val="bg2"/>
                  </a:solidFill>
                  <a:latin typeface="Verdana" pitchFamily="34" charset="0"/>
                  <a:ea typeface="微软雅黑" pitchFamily="34" charset="-122"/>
                </a:rPr>
                <a:t>温室沙滩、太湖源、湿地生态文化园</a:t>
              </a:r>
              <a:endParaRPr lang="en-US" altLang="zh-CN" sz="1400" b="1" dirty="0" smtClean="0">
                <a:solidFill>
                  <a:schemeClr val="bg2"/>
                </a:solidFill>
                <a:latin typeface="Verdana" pitchFamily="34" charset="0"/>
                <a:ea typeface="微软雅黑" pitchFamily="34" charset="-122"/>
              </a:endParaRPr>
            </a:p>
            <a:p>
              <a:pPr algn="ctr">
                <a:lnSpc>
                  <a:spcPts val="2200"/>
                </a:lnSpc>
              </a:pPr>
              <a:r>
                <a:rPr lang="zh-CN" altLang="en-US" sz="1400" b="1" dirty="0" smtClean="0">
                  <a:solidFill>
                    <a:schemeClr val="bg2"/>
                  </a:solidFill>
                  <a:latin typeface="Verdana" pitchFamily="34" charset="0"/>
                  <a:ea typeface="微软雅黑" pitchFamily="34" charset="-122"/>
                </a:rPr>
                <a:t>亲子中心、景观高尔夫、山水别墅区</a:t>
              </a:r>
              <a:endParaRPr lang="en-US" altLang="zh-CN" sz="1400" b="1" dirty="0" smtClean="0">
                <a:solidFill>
                  <a:schemeClr val="bg2"/>
                </a:solidFill>
                <a:latin typeface="Verdana" pitchFamily="34" charset="0"/>
                <a:ea typeface="微软雅黑" pitchFamily="34" charset="-122"/>
              </a:endParaRPr>
            </a:p>
            <a:p>
              <a:pPr algn="ctr">
                <a:lnSpc>
                  <a:spcPts val="2200"/>
                </a:lnSpc>
              </a:pPr>
              <a:r>
                <a:rPr lang="zh-CN" altLang="en-US" sz="1400" b="1" dirty="0" smtClean="0">
                  <a:solidFill>
                    <a:schemeClr val="bg2"/>
                  </a:solidFill>
                  <a:latin typeface="Verdana" pitchFamily="34" charset="0"/>
                  <a:ea typeface="微软雅黑" pitchFamily="34" charset="-122"/>
                </a:rPr>
                <a:t>生态吧园</a:t>
              </a:r>
              <a:endParaRPr lang="zh-CN" altLang="en-US" sz="1200" b="1" dirty="0">
                <a:solidFill>
                  <a:schemeClr val="bg2"/>
                </a:solidFill>
                <a:latin typeface="Verdana" pitchFamily="34" charset="0"/>
                <a:ea typeface="微软雅黑" pitchFamily="34" charset="-122"/>
              </a:endParaRPr>
            </a:p>
          </p:txBody>
        </p:sp>
        <p:sp>
          <p:nvSpPr>
            <p:cNvPr id="34829" name="Rectangle 8"/>
            <p:cNvSpPr>
              <a:spLocks noChangeArrowheads="1"/>
            </p:cNvSpPr>
            <p:nvPr/>
          </p:nvSpPr>
          <p:spPr bwMode="auto">
            <a:xfrm>
              <a:off x="3956050" y="2357438"/>
              <a:ext cx="222250" cy="222250"/>
            </a:xfrm>
            <a:prstGeom prst="rect">
              <a:avLst/>
            </a:prstGeom>
            <a:solidFill>
              <a:srgbClr val="003300"/>
            </a:solidFill>
            <a:ln w="6350">
              <a:solidFill>
                <a:srgbClr val="003300"/>
              </a:solidFill>
              <a:miter lim="800000"/>
              <a:headEnd/>
              <a:tailEnd/>
            </a:ln>
          </p:spPr>
          <p:txBody>
            <a:bodyPr wrap="none" lIns="0" tIns="0" rIns="0" bIns="0" anchor="ctr"/>
            <a:lstStyle/>
            <a:p>
              <a:pPr algn="ctr"/>
              <a:endParaRPr lang="zh-CN" altLang="en-US" sz="1200">
                <a:solidFill>
                  <a:schemeClr val="bg1"/>
                </a:solidFill>
                <a:latin typeface="Verdana" pitchFamily="34" charset="0"/>
                <a:ea typeface="微软雅黑" pitchFamily="34" charset="-122"/>
              </a:endParaRPr>
            </a:p>
          </p:txBody>
        </p:sp>
        <p:sp>
          <p:nvSpPr>
            <p:cNvPr id="34830" name="Rectangle 9"/>
            <p:cNvSpPr>
              <a:spLocks noChangeArrowheads="1"/>
            </p:cNvSpPr>
            <p:nvPr/>
          </p:nvSpPr>
          <p:spPr bwMode="auto">
            <a:xfrm>
              <a:off x="9101138" y="3271838"/>
              <a:ext cx="222250" cy="222250"/>
            </a:xfrm>
            <a:prstGeom prst="rect">
              <a:avLst/>
            </a:prstGeom>
            <a:solidFill>
              <a:srgbClr val="003300"/>
            </a:solidFill>
            <a:ln w="6350">
              <a:solidFill>
                <a:srgbClr val="003300"/>
              </a:solidFill>
              <a:miter lim="800000"/>
              <a:headEnd/>
              <a:tailEnd/>
            </a:ln>
          </p:spPr>
          <p:txBody>
            <a:bodyPr wrap="none" lIns="0" tIns="0" rIns="0" bIns="0" anchor="ctr"/>
            <a:lstStyle/>
            <a:p>
              <a:pPr algn="ctr"/>
              <a:endParaRPr lang="zh-CN" altLang="en-US" sz="1200">
                <a:solidFill>
                  <a:schemeClr val="bg1"/>
                </a:solidFill>
                <a:latin typeface="Verdana" pitchFamily="34" charset="0"/>
                <a:ea typeface="微软雅黑" pitchFamily="34" charset="-122"/>
              </a:endParaRPr>
            </a:p>
          </p:txBody>
        </p:sp>
        <p:sp>
          <p:nvSpPr>
            <p:cNvPr id="34831" name="Rectangle 10"/>
            <p:cNvSpPr>
              <a:spLocks noChangeArrowheads="1"/>
            </p:cNvSpPr>
            <p:nvPr/>
          </p:nvSpPr>
          <p:spPr bwMode="auto">
            <a:xfrm>
              <a:off x="6302254" y="5426568"/>
              <a:ext cx="222250" cy="223838"/>
            </a:xfrm>
            <a:prstGeom prst="rect">
              <a:avLst/>
            </a:prstGeom>
            <a:solidFill>
              <a:srgbClr val="003300"/>
            </a:solidFill>
            <a:ln w="6350">
              <a:solidFill>
                <a:srgbClr val="003300"/>
              </a:solidFill>
              <a:miter lim="800000"/>
              <a:headEnd/>
              <a:tailEnd/>
            </a:ln>
          </p:spPr>
          <p:txBody>
            <a:bodyPr wrap="none" lIns="0" tIns="0" rIns="0" bIns="0" anchor="ctr"/>
            <a:lstStyle/>
            <a:p>
              <a:pPr algn="ctr"/>
              <a:endParaRPr lang="zh-CN" altLang="en-US" sz="1200">
                <a:solidFill>
                  <a:schemeClr val="bg1"/>
                </a:solidFill>
                <a:latin typeface="Verdana" pitchFamily="34" charset="0"/>
                <a:ea typeface="微软雅黑" pitchFamily="34" charset="-122"/>
              </a:endParaRPr>
            </a:p>
          </p:txBody>
        </p:sp>
        <p:sp>
          <p:nvSpPr>
            <p:cNvPr id="34832" name="Rectangle 11"/>
            <p:cNvSpPr>
              <a:spLocks noChangeArrowheads="1"/>
            </p:cNvSpPr>
            <p:nvPr/>
          </p:nvSpPr>
          <p:spPr bwMode="auto">
            <a:xfrm>
              <a:off x="1100138" y="4313238"/>
              <a:ext cx="222250" cy="222250"/>
            </a:xfrm>
            <a:prstGeom prst="rect">
              <a:avLst/>
            </a:prstGeom>
            <a:solidFill>
              <a:srgbClr val="003300"/>
            </a:solidFill>
            <a:ln w="6350">
              <a:solidFill>
                <a:srgbClr val="003300"/>
              </a:solidFill>
              <a:miter lim="800000"/>
              <a:headEnd/>
              <a:tailEnd/>
            </a:ln>
          </p:spPr>
          <p:txBody>
            <a:bodyPr wrap="none" lIns="0" tIns="0" rIns="0" bIns="0" anchor="ctr"/>
            <a:lstStyle/>
            <a:p>
              <a:pPr algn="ctr"/>
              <a:endParaRPr lang="zh-CN" altLang="en-US" sz="1200">
                <a:solidFill>
                  <a:schemeClr val="bg1"/>
                </a:solidFill>
                <a:latin typeface="Verdana" pitchFamily="34" charset="0"/>
                <a:ea typeface="微软雅黑" pitchFamily="34" charset="-122"/>
              </a:endParaRPr>
            </a:p>
          </p:txBody>
        </p:sp>
        <p:sp>
          <p:nvSpPr>
            <p:cNvPr id="43" name="TextBox 42"/>
            <p:cNvSpPr txBox="1"/>
            <p:nvPr/>
          </p:nvSpPr>
          <p:spPr>
            <a:xfrm>
              <a:off x="3893913" y="2628804"/>
              <a:ext cx="5167312" cy="431685"/>
            </a:xfrm>
            <a:prstGeom prst="rect">
              <a:avLst/>
            </a:prstGeom>
            <a:noFill/>
          </p:spPr>
          <p:txBody>
            <a:bodyPr>
              <a:spAutoFit/>
            </a:bodyPr>
            <a:lstStyle/>
            <a:p>
              <a:pPr fontAlgn="auto">
                <a:spcBef>
                  <a:spcPts val="0"/>
                </a:spcBef>
                <a:spcAft>
                  <a:spcPts val="0"/>
                </a:spcAft>
                <a:defRPr/>
              </a:pPr>
              <a:r>
                <a:rPr lang="zh-CN" altLang="en-US" sz="1500" b="1" dirty="0">
                  <a:latin typeface="+mn-lt"/>
                  <a:ea typeface="+mn-ea"/>
                </a:rPr>
                <a:t>规划产品</a:t>
              </a:r>
              <a:r>
                <a:rPr lang="zh-CN" altLang="en-US" sz="1500" b="1" dirty="0" smtClean="0">
                  <a:latin typeface="+mn-lt"/>
                  <a:ea typeface="+mn-ea"/>
                </a:rPr>
                <a:t>：</a:t>
              </a:r>
              <a:endParaRPr lang="en-US" altLang="zh-CN" sz="1500" b="1" dirty="0" smtClean="0">
                <a:latin typeface="+mn-lt"/>
                <a:ea typeface="+mn-ea"/>
              </a:endParaRPr>
            </a:p>
            <a:p>
              <a:pPr fontAlgn="auto">
                <a:spcBef>
                  <a:spcPts val="0"/>
                </a:spcBef>
                <a:spcAft>
                  <a:spcPts val="0"/>
                </a:spcAft>
                <a:defRPr/>
              </a:pPr>
              <a:r>
                <a:rPr lang="zh-CN" altLang="en-US" sz="1500" b="1" dirty="0" smtClean="0">
                  <a:latin typeface="+mn-ea"/>
                  <a:ea typeface="+mn-ea"/>
                </a:rPr>
                <a:t>矿</a:t>
              </a:r>
              <a:r>
                <a:rPr lang="zh-CN" altLang="en-US" sz="1500" b="1" dirty="0">
                  <a:latin typeface="+mn-ea"/>
                  <a:ea typeface="+mn-ea"/>
                </a:rPr>
                <a:t>址谜园、</a:t>
              </a:r>
              <a:r>
                <a:rPr lang="zh-CN" altLang="en-US" sz="1500" b="1" dirty="0" smtClean="0">
                  <a:latin typeface="+mn-ea"/>
                  <a:ea typeface="+mn-ea"/>
                </a:rPr>
                <a:t>矿山游乐园</a:t>
              </a:r>
              <a:r>
                <a:rPr lang="zh-CN" altLang="en-US" sz="1500" b="1" dirty="0">
                  <a:latin typeface="+mn-ea"/>
                  <a:ea typeface="+mn-ea"/>
                </a:rPr>
                <a:t>、矿址生态公园等</a:t>
              </a:r>
              <a:endParaRPr lang="zh-CN" altLang="en-US" sz="1500" b="1" dirty="0">
                <a:latin typeface="+mn-lt"/>
                <a:ea typeface="+mn-ea"/>
              </a:endParaRPr>
            </a:p>
          </p:txBody>
        </p:sp>
        <p:sp>
          <p:nvSpPr>
            <p:cNvPr id="44" name="矩形 43"/>
            <p:cNvSpPr/>
            <p:nvPr/>
          </p:nvSpPr>
          <p:spPr>
            <a:xfrm>
              <a:off x="1363663" y="4256088"/>
              <a:ext cx="2030412" cy="369887"/>
            </a:xfrm>
            <a:prstGeom prst="rect">
              <a:avLst/>
            </a:prstGeom>
            <a:effectLst>
              <a:outerShdw blurRad="50800" dist="38100" dir="5400000" algn="t" rotWithShape="0">
                <a:prstClr val="black">
                  <a:alpha val="20000"/>
                </a:prstClr>
              </a:outerShdw>
            </a:effectLst>
          </p:spPr>
          <p:txBody>
            <a:bodyPr wrap="none">
              <a:spAutoFit/>
            </a:bodyPr>
            <a:lstStyle/>
            <a:p>
              <a:pPr fontAlgn="auto">
                <a:spcBef>
                  <a:spcPts val="0"/>
                </a:spcBef>
                <a:spcAft>
                  <a:spcPts val="0"/>
                </a:spcAft>
                <a:defRPr/>
              </a:pPr>
              <a:r>
                <a:rPr lang="zh-CN" altLang="en-US" sz="1800" b="1" dirty="0">
                  <a:solidFill>
                    <a:srgbClr val="003300"/>
                  </a:solidFill>
                  <a:latin typeface="+mn-lt"/>
                  <a:ea typeface="+mn-ea"/>
                </a:rPr>
                <a:t>龙池山生态观光区</a:t>
              </a:r>
              <a:endParaRPr lang="zh-CN" altLang="en-US" sz="1800" dirty="0">
                <a:latin typeface="+mn-lt"/>
                <a:ea typeface="+mn-ea"/>
              </a:endParaRPr>
            </a:p>
          </p:txBody>
        </p:sp>
        <p:sp>
          <p:nvSpPr>
            <p:cNvPr id="34835" name="矩形 44"/>
            <p:cNvSpPr>
              <a:spLocks noChangeArrowheads="1"/>
            </p:cNvSpPr>
            <p:nvPr/>
          </p:nvSpPr>
          <p:spPr bwMode="auto">
            <a:xfrm>
              <a:off x="1035816" y="3827436"/>
              <a:ext cx="2738131" cy="431685"/>
            </a:xfrm>
            <a:prstGeom prst="rect">
              <a:avLst/>
            </a:prstGeom>
            <a:noFill/>
            <a:ln w="9525">
              <a:noFill/>
              <a:miter lim="800000"/>
              <a:headEnd/>
              <a:tailEnd/>
            </a:ln>
          </p:spPr>
          <p:txBody>
            <a:bodyPr wrap="none">
              <a:spAutoFit/>
            </a:bodyPr>
            <a:lstStyle/>
            <a:p>
              <a:r>
                <a:rPr lang="zh-CN" altLang="en-US" sz="1500" b="1" dirty="0" smtClean="0">
                  <a:latin typeface="Verdana" pitchFamily="34" charset="0"/>
                  <a:ea typeface="微软雅黑" pitchFamily="34" charset="-122"/>
                </a:rPr>
                <a:t>规划产品：</a:t>
              </a:r>
              <a:endParaRPr lang="en-US" altLang="zh-CN" sz="1500" b="1" dirty="0" smtClean="0">
                <a:latin typeface="Verdana" pitchFamily="34" charset="0"/>
                <a:ea typeface="微软雅黑" pitchFamily="34" charset="-122"/>
              </a:endParaRPr>
            </a:p>
            <a:p>
              <a:r>
                <a:rPr lang="zh-CN" altLang="en-US" sz="1500" b="1" dirty="0" smtClean="0">
                  <a:latin typeface="Verdana" pitchFamily="34" charset="0"/>
                  <a:ea typeface="微软雅黑" pitchFamily="34" charset="-122"/>
                </a:rPr>
                <a:t>农业地景艺术园、景观农业度假村</a:t>
              </a:r>
              <a:endParaRPr lang="zh-CN" altLang="en-US" sz="1500" b="1" dirty="0">
                <a:latin typeface="Verdana" pitchFamily="34" charset="0"/>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plus(out)">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a:grpSpLocks/>
          </p:cNvGrpSpPr>
          <p:nvPr/>
        </p:nvGrpSpPr>
        <p:grpSpPr bwMode="auto">
          <a:xfrm>
            <a:off x="144463" y="1156463"/>
            <a:ext cx="10152062" cy="2328863"/>
            <a:chOff x="145188" y="973897"/>
            <a:chExt cx="10150614" cy="2328103"/>
          </a:xfrm>
        </p:grpSpPr>
        <p:sp>
          <p:nvSpPr>
            <p:cNvPr id="112" name="矩形 111"/>
            <p:cNvSpPr/>
            <p:nvPr/>
          </p:nvSpPr>
          <p:spPr>
            <a:xfrm>
              <a:off x="145188" y="973897"/>
              <a:ext cx="10150614" cy="2328103"/>
            </a:xfrm>
            <a:prstGeom prst="rect">
              <a:avLst/>
            </a:prstGeom>
            <a:solidFill>
              <a:srgbClr val="C4BD9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14" name="TextBox 113"/>
            <p:cNvSpPr txBox="1"/>
            <p:nvPr/>
          </p:nvSpPr>
          <p:spPr>
            <a:xfrm>
              <a:off x="157886" y="973897"/>
              <a:ext cx="461896" cy="2299537"/>
            </a:xfrm>
            <a:prstGeom prst="rect">
              <a:avLst/>
            </a:prstGeom>
            <a:noFill/>
          </p:spPr>
          <p:txBody>
            <a:bodyPr vert="eaVert">
              <a:spAutoFit/>
            </a:bodyPr>
            <a:lstStyle/>
            <a:p>
              <a:pPr algn="ctr" fontAlgn="auto">
                <a:spcBef>
                  <a:spcPts val="0"/>
                </a:spcBef>
                <a:spcAft>
                  <a:spcPts val="0"/>
                </a:spcAft>
                <a:defRPr/>
              </a:pPr>
              <a:r>
                <a:rPr lang="zh-CN" altLang="en-US" sz="1800" b="1" spc="300" dirty="0">
                  <a:latin typeface="+mn-lt"/>
                  <a:ea typeface="+mn-ea"/>
                </a:rPr>
                <a:t>湖滏镇现有景点</a:t>
              </a:r>
            </a:p>
          </p:txBody>
        </p:sp>
      </p:grpSp>
      <p:grpSp>
        <p:nvGrpSpPr>
          <p:cNvPr id="117" name="组合 116"/>
          <p:cNvGrpSpPr>
            <a:grpSpLocks/>
          </p:cNvGrpSpPr>
          <p:nvPr/>
        </p:nvGrpSpPr>
        <p:grpSpPr bwMode="auto">
          <a:xfrm>
            <a:off x="144463" y="3675826"/>
            <a:ext cx="10150475" cy="2265362"/>
            <a:chOff x="144393" y="3493295"/>
            <a:chExt cx="10150614" cy="2263806"/>
          </a:xfrm>
        </p:grpSpPr>
        <p:sp>
          <p:nvSpPr>
            <p:cNvPr id="113" name="矩形 112"/>
            <p:cNvSpPr/>
            <p:nvPr/>
          </p:nvSpPr>
          <p:spPr>
            <a:xfrm>
              <a:off x="144393" y="3639245"/>
              <a:ext cx="10150614" cy="1935420"/>
            </a:xfrm>
            <a:prstGeom prst="rect">
              <a:avLst/>
            </a:prstGeom>
            <a:solidFill>
              <a:srgbClr val="C4BD9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15" name="TextBox 114"/>
            <p:cNvSpPr txBox="1"/>
            <p:nvPr/>
          </p:nvSpPr>
          <p:spPr>
            <a:xfrm>
              <a:off x="158680" y="3493295"/>
              <a:ext cx="461969" cy="2263806"/>
            </a:xfrm>
            <a:prstGeom prst="rect">
              <a:avLst/>
            </a:prstGeom>
            <a:noFill/>
          </p:spPr>
          <p:txBody>
            <a:bodyPr vert="eaVert">
              <a:spAutoFit/>
            </a:bodyPr>
            <a:lstStyle/>
            <a:p>
              <a:pPr algn="ctr" fontAlgn="auto">
                <a:spcBef>
                  <a:spcPts val="0"/>
                </a:spcBef>
                <a:spcAft>
                  <a:spcPts val="0"/>
                </a:spcAft>
                <a:defRPr/>
              </a:pPr>
              <a:r>
                <a:rPr lang="zh-CN" altLang="en-US" sz="1800" b="1" spc="300" dirty="0">
                  <a:latin typeface="+mn-lt"/>
                  <a:ea typeface="+mn-ea"/>
                </a:rPr>
                <a:t>湖滏镇规划景点</a:t>
              </a:r>
            </a:p>
          </p:txBody>
        </p:sp>
      </p:grpSp>
      <p:cxnSp>
        <p:nvCxnSpPr>
          <p:cNvPr id="4" name="直接箭头连接符 3"/>
          <p:cNvCxnSpPr/>
          <p:nvPr/>
        </p:nvCxnSpPr>
        <p:spPr>
          <a:xfrm>
            <a:off x="134938" y="3691701"/>
            <a:ext cx="10050462" cy="7937"/>
          </a:xfrm>
          <a:prstGeom prst="straightConnector1">
            <a:avLst/>
          </a:prstGeom>
          <a:ln w="28575">
            <a:solidFill>
              <a:srgbClr val="003300"/>
            </a:solidFill>
            <a:tailEnd type="arrow"/>
          </a:ln>
        </p:spPr>
        <p:style>
          <a:lnRef idx="1">
            <a:schemeClr val="accent1"/>
          </a:lnRef>
          <a:fillRef idx="0">
            <a:schemeClr val="accent1"/>
          </a:fillRef>
          <a:effectRef idx="0">
            <a:schemeClr val="accent1"/>
          </a:effectRef>
          <a:fontRef idx="minor">
            <a:schemeClr val="tx1"/>
          </a:fontRef>
        </p:style>
      </p:cxnSp>
      <p:grpSp>
        <p:nvGrpSpPr>
          <p:cNvPr id="105" name="组合 104"/>
          <p:cNvGrpSpPr>
            <a:grpSpLocks/>
          </p:cNvGrpSpPr>
          <p:nvPr/>
        </p:nvGrpSpPr>
        <p:grpSpPr bwMode="auto">
          <a:xfrm>
            <a:off x="5070475" y="2948751"/>
            <a:ext cx="869950" cy="749300"/>
            <a:chOff x="4784574" y="2342887"/>
            <a:chExt cx="870251" cy="748765"/>
          </a:xfrm>
        </p:grpSpPr>
        <p:sp>
          <p:nvSpPr>
            <p:cNvPr id="11" name="椭圆 10"/>
            <p:cNvSpPr/>
            <p:nvPr/>
          </p:nvSpPr>
          <p:spPr>
            <a:xfrm>
              <a:off x="5184762" y="3018679"/>
              <a:ext cx="71463" cy="72973"/>
            </a:xfrm>
            <a:prstGeom prst="ellipse">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5923" name="Rectangle 212"/>
            <p:cNvSpPr>
              <a:spLocks noChangeArrowheads="1"/>
            </p:cNvSpPr>
            <p:nvPr/>
          </p:nvSpPr>
          <p:spPr bwMode="auto">
            <a:xfrm>
              <a:off x="4784574" y="2342887"/>
              <a:ext cx="870251" cy="472512"/>
            </a:xfrm>
            <a:prstGeom prst="rect">
              <a:avLst/>
            </a:prstGeom>
            <a:noFill/>
            <a:ln w="9525">
              <a:noFill/>
              <a:miter lim="800000"/>
              <a:headEnd/>
              <a:tailEnd/>
            </a:ln>
          </p:spPr>
          <p:txBody>
            <a:bodyPr>
              <a:spAutoFit/>
            </a:bodyPr>
            <a:lstStyle/>
            <a:p>
              <a:pPr algn="ctr"/>
              <a:r>
                <a:rPr lang="zh-CN" altLang="en-US" sz="1200" b="1">
                  <a:latin typeface="Verdana" pitchFamily="34" charset="0"/>
                  <a:ea typeface="微软雅黑" pitchFamily="34" charset="-122"/>
                </a:rPr>
                <a:t>篱笆园</a:t>
              </a:r>
              <a:endParaRPr lang="en-US" altLang="zh-CN" sz="1200" b="1">
                <a:latin typeface="Verdana" pitchFamily="34" charset="0"/>
                <a:ea typeface="微软雅黑" pitchFamily="34" charset="-122"/>
              </a:endParaRPr>
            </a:p>
            <a:p>
              <a:pPr algn="ctr"/>
              <a:r>
                <a:rPr lang="zh-CN" altLang="en-US" sz="1200" b="1">
                  <a:latin typeface="Verdana" pitchFamily="34" charset="0"/>
                  <a:ea typeface="微软雅黑" pitchFamily="34" charset="-122"/>
                </a:rPr>
                <a:t>农家乐</a:t>
              </a:r>
            </a:p>
          </p:txBody>
        </p:sp>
      </p:grpSp>
      <p:grpSp>
        <p:nvGrpSpPr>
          <p:cNvPr id="103" name="组合 102"/>
          <p:cNvGrpSpPr>
            <a:grpSpLocks/>
          </p:cNvGrpSpPr>
          <p:nvPr/>
        </p:nvGrpSpPr>
        <p:grpSpPr bwMode="auto">
          <a:xfrm>
            <a:off x="3498850" y="3129726"/>
            <a:ext cx="800100" cy="568325"/>
            <a:chOff x="3212279" y="2523600"/>
            <a:chExt cx="800219" cy="568052"/>
          </a:xfrm>
        </p:grpSpPr>
        <p:sp>
          <p:nvSpPr>
            <p:cNvPr id="13" name="椭圆 12"/>
            <p:cNvSpPr/>
            <p:nvPr/>
          </p:nvSpPr>
          <p:spPr>
            <a:xfrm>
              <a:off x="3577458" y="3018662"/>
              <a:ext cx="73036" cy="72990"/>
            </a:xfrm>
            <a:prstGeom prst="ellipse">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5921" name="Rectangle 214"/>
            <p:cNvSpPr>
              <a:spLocks noChangeArrowheads="1"/>
            </p:cNvSpPr>
            <p:nvPr/>
          </p:nvSpPr>
          <p:spPr bwMode="auto">
            <a:xfrm>
              <a:off x="3212279" y="2523600"/>
              <a:ext cx="800219" cy="276999"/>
            </a:xfrm>
            <a:prstGeom prst="rect">
              <a:avLst/>
            </a:prstGeom>
            <a:noFill/>
            <a:ln w="9525">
              <a:noFill/>
              <a:miter lim="800000"/>
              <a:headEnd/>
              <a:tailEnd/>
            </a:ln>
          </p:spPr>
          <p:txBody>
            <a:bodyPr wrap="none">
              <a:spAutoFit/>
            </a:bodyPr>
            <a:lstStyle/>
            <a:p>
              <a:pPr algn="ctr"/>
              <a:r>
                <a:rPr lang="zh-CN" altLang="en-US" sz="1200" b="1">
                  <a:latin typeface="Verdana" pitchFamily="34" charset="0"/>
                  <a:ea typeface="微软雅黑" pitchFamily="34" charset="-122"/>
                </a:rPr>
                <a:t>阳羡茶场</a:t>
              </a:r>
            </a:p>
          </p:txBody>
        </p:sp>
      </p:grpSp>
      <p:grpSp>
        <p:nvGrpSpPr>
          <p:cNvPr id="101" name="组合 100"/>
          <p:cNvGrpSpPr>
            <a:grpSpLocks/>
          </p:cNvGrpSpPr>
          <p:nvPr/>
        </p:nvGrpSpPr>
        <p:grpSpPr bwMode="auto">
          <a:xfrm>
            <a:off x="825500" y="1304101"/>
            <a:ext cx="1933575" cy="2393950"/>
            <a:chOff x="539749" y="698842"/>
            <a:chExt cx="1932994" cy="2392810"/>
          </a:xfrm>
        </p:grpSpPr>
        <p:sp>
          <p:nvSpPr>
            <p:cNvPr id="15" name="椭圆 14"/>
            <p:cNvSpPr/>
            <p:nvPr/>
          </p:nvSpPr>
          <p:spPr>
            <a:xfrm>
              <a:off x="1752235" y="3018662"/>
              <a:ext cx="73003" cy="72990"/>
            </a:xfrm>
            <a:prstGeom prst="ellipse">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35914" name="组合 81"/>
            <p:cNvGrpSpPr>
              <a:grpSpLocks/>
            </p:cNvGrpSpPr>
            <p:nvPr/>
          </p:nvGrpSpPr>
          <p:grpSpPr bwMode="auto">
            <a:xfrm>
              <a:off x="539749" y="698842"/>
              <a:ext cx="1932994" cy="2102112"/>
              <a:chOff x="539749" y="698842"/>
              <a:chExt cx="1932994" cy="2102112"/>
            </a:xfrm>
          </p:grpSpPr>
          <p:sp>
            <p:nvSpPr>
              <p:cNvPr id="35915" name="Rectangle 216"/>
              <p:cNvSpPr>
                <a:spLocks noChangeArrowheads="1"/>
              </p:cNvSpPr>
              <p:nvPr/>
            </p:nvSpPr>
            <p:spPr bwMode="auto">
              <a:xfrm>
                <a:off x="1389696" y="2462400"/>
                <a:ext cx="800219" cy="338554"/>
              </a:xfrm>
              <a:prstGeom prst="rect">
                <a:avLst/>
              </a:prstGeom>
              <a:noFill/>
              <a:ln w="9525">
                <a:noFill/>
                <a:miter lim="800000"/>
                <a:headEnd/>
                <a:tailEnd/>
              </a:ln>
            </p:spPr>
            <p:txBody>
              <a:bodyPr wrap="none">
                <a:spAutoFit/>
              </a:bodyPr>
              <a:lstStyle/>
              <a:p>
                <a:pPr algn="ctr"/>
                <a:r>
                  <a:rPr lang="zh-CN" altLang="en-US" sz="1600" b="1">
                    <a:latin typeface="Verdana" pitchFamily="34" charset="0"/>
                    <a:ea typeface="微软雅黑" pitchFamily="34" charset="-122"/>
                  </a:rPr>
                  <a:t>张公洞</a:t>
                </a:r>
              </a:p>
            </p:txBody>
          </p:sp>
          <p:sp>
            <p:nvSpPr>
              <p:cNvPr id="28" name="TextBox 27"/>
              <p:cNvSpPr txBox="1"/>
              <p:nvPr/>
            </p:nvSpPr>
            <p:spPr>
              <a:xfrm>
                <a:off x="547685" y="698842"/>
                <a:ext cx="1925058" cy="1080572"/>
              </a:xfrm>
              <a:prstGeom prst="rect">
                <a:avLst/>
              </a:prstGeom>
              <a:solidFill>
                <a:srgbClr val="003300">
                  <a:alpha val="20000"/>
                </a:srgbClr>
              </a:solidFill>
            </p:spPr>
            <p:txBody>
              <a:bodyPr lIns="110597" tIns="55298" rIns="110597" bIns="55298">
                <a:spAutoFit/>
              </a:bodyPr>
              <a:lstStyle/>
              <a:p>
                <a:pPr marL="442913" indent="-442913" fontAlgn="auto">
                  <a:spcBef>
                    <a:spcPts val="0"/>
                  </a:spcBef>
                  <a:spcAft>
                    <a:spcPts val="0"/>
                  </a:spcAft>
                  <a:defRPr/>
                </a:pPr>
                <a:r>
                  <a:rPr lang="zh-CN" altLang="en-US" sz="1050" b="1" dirty="0">
                    <a:latin typeface="Arial" pitchFamily="34" charset="0"/>
                    <a:ea typeface="微软雅黑" pitchFamily="34" charset="-122"/>
                  </a:rPr>
                  <a:t>位置： 距宜兴市</a:t>
                </a:r>
                <a:r>
                  <a:rPr lang="en-US" altLang="zh-CN" sz="1050" b="1" dirty="0">
                    <a:latin typeface="Arial" pitchFamily="34" charset="0"/>
                    <a:ea typeface="微软雅黑" pitchFamily="34" charset="-122"/>
                  </a:rPr>
                  <a:t>22</a:t>
                </a:r>
                <a:r>
                  <a:rPr lang="zh-CN" altLang="en-US" sz="1050" b="1" dirty="0">
                    <a:latin typeface="Arial" pitchFamily="34" charset="0"/>
                    <a:ea typeface="微软雅黑" pitchFamily="34" charset="-122"/>
                  </a:rPr>
                  <a:t>公里，距无锡市</a:t>
                </a:r>
                <a:r>
                  <a:rPr lang="en-US" altLang="zh-CN" sz="1050" b="1" dirty="0">
                    <a:latin typeface="Arial" pitchFamily="34" charset="0"/>
                    <a:ea typeface="微软雅黑" pitchFamily="34" charset="-122"/>
                  </a:rPr>
                  <a:t>80</a:t>
                </a:r>
                <a:r>
                  <a:rPr lang="zh-CN" altLang="en-US" sz="1050" b="1" dirty="0">
                    <a:latin typeface="Arial" pitchFamily="34" charset="0"/>
                    <a:ea typeface="微软雅黑" pitchFamily="34" charset="-122"/>
                  </a:rPr>
                  <a:t>公里</a:t>
                </a:r>
                <a:endParaRPr lang="en-US" altLang="zh-CN" sz="1050" b="1" dirty="0">
                  <a:latin typeface="Arial" pitchFamily="34" charset="0"/>
                  <a:ea typeface="微软雅黑" pitchFamily="34" charset="-122"/>
                </a:endParaRPr>
              </a:p>
              <a:p>
                <a:pPr marL="442913" indent="-442913" fontAlgn="auto">
                  <a:spcBef>
                    <a:spcPts val="0"/>
                  </a:spcBef>
                  <a:spcAft>
                    <a:spcPts val="0"/>
                  </a:spcAft>
                  <a:defRPr/>
                </a:pPr>
                <a:r>
                  <a:rPr lang="zh-CN" altLang="en-US" sz="1050" b="1" dirty="0">
                    <a:latin typeface="Arial" pitchFamily="34" charset="0"/>
                    <a:ea typeface="微软雅黑" pitchFamily="34" charset="-122"/>
                  </a:rPr>
                  <a:t>产品： </a:t>
                </a:r>
                <a:r>
                  <a:rPr lang="en-US" altLang="zh-CN" sz="1050" b="1" dirty="0">
                    <a:latin typeface="Arial" pitchFamily="34" charset="0"/>
                    <a:ea typeface="微软雅黑" pitchFamily="34" charset="-122"/>
                  </a:rPr>
                  <a:t>500</a:t>
                </a:r>
                <a:r>
                  <a:rPr lang="zh-CN" altLang="en-US" sz="1050" b="1" dirty="0">
                    <a:latin typeface="Arial" pitchFamily="34" charset="0"/>
                    <a:ea typeface="微软雅黑" pitchFamily="34" charset="-122"/>
                  </a:rPr>
                  <a:t>米地下河探险、</a:t>
                </a:r>
                <a:r>
                  <a:rPr lang="en-US" altLang="zh-CN" sz="1050" b="1" dirty="0">
                    <a:latin typeface="Arial" pitchFamily="34" charset="0"/>
                    <a:ea typeface="微软雅黑" pitchFamily="34" charset="-122"/>
                  </a:rPr>
                  <a:t>1500</a:t>
                </a:r>
                <a:r>
                  <a:rPr lang="zh-CN" altLang="en-US" sz="1050" b="1" dirty="0">
                    <a:latin typeface="Arial" pitchFamily="34" charset="0"/>
                    <a:ea typeface="微软雅黑" pitchFamily="34" charset="-122"/>
                  </a:rPr>
                  <a:t>米漂流、立体水幕电影、陶艺馆（自制陶吧）</a:t>
                </a:r>
                <a:endParaRPr lang="en-US" altLang="zh-CN" sz="1050" b="1" dirty="0">
                  <a:latin typeface="Arial" pitchFamily="34" charset="0"/>
                  <a:ea typeface="微软雅黑" pitchFamily="34" charset="-122"/>
                </a:endParaRPr>
              </a:p>
            </p:txBody>
          </p:sp>
          <p:cxnSp>
            <p:nvCxnSpPr>
              <p:cNvPr id="35" name="直接连接符 34"/>
              <p:cNvCxnSpPr/>
              <p:nvPr/>
            </p:nvCxnSpPr>
            <p:spPr>
              <a:xfrm>
                <a:off x="546097" y="1814322"/>
                <a:ext cx="1923472" cy="1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16200000" flipH="1">
                <a:off x="484288" y="1869783"/>
                <a:ext cx="958393" cy="847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387219" y="2772715"/>
                <a:ext cx="803034" cy="1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2" name="组合 101"/>
          <p:cNvGrpSpPr>
            <a:grpSpLocks/>
          </p:cNvGrpSpPr>
          <p:nvPr/>
        </p:nvGrpSpPr>
        <p:grpSpPr bwMode="auto">
          <a:xfrm>
            <a:off x="2805113" y="1304101"/>
            <a:ext cx="1423987" cy="2393950"/>
            <a:chOff x="2518532" y="698842"/>
            <a:chExt cx="1424008" cy="2392810"/>
          </a:xfrm>
        </p:grpSpPr>
        <p:sp>
          <p:nvSpPr>
            <p:cNvPr id="14" name="椭圆 13"/>
            <p:cNvSpPr/>
            <p:nvPr/>
          </p:nvSpPr>
          <p:spPr>
            <a:xfrm>
              <a:off x="2810636" y="3018662"/>
              <a:ext cx="73026" cy="72990"/>
            </a:xfrm>
            <a:prstGeom prst="ellipse">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35907" name="组合 82"/>
            <p:cNvGrpSpPr>
              <a:grpSpLocks/>
            </p:cNvGrpSpPr>
            <p:nvPr/>
          </p:nvGrpSpPr>
          <p:grpSpPr bwMode="auto">
            <a:xfrm>
              <a:off x="2518532" y="698842"/>
              <a:ext cx="1424008" cy="2100706"/>
              <a:chOff x="2518532" y="698842"/>
              <a:chExt cx="1424008" cy="2100706"/>
            </a:xfrm>
          </p:grpSpPr>
          <p:sp>
            <p:nvSpPr>
              <p:cNvPr id="35908" name="Rectangle 215"/>
              <p:cNvSpPr>
                <a:spLocks noChangeArrowheads="1"/>
              </p:cNvSpPr>
              <p:nvPr/>
            </p:nvSpPr>
            <p:spPr bwMode="auto">
              <a:xfrm>
                <a:off x="2518532" y="2522549"/>
                <a:ext cx="646331" cy="276999"/>
              </a:xfrm>
              <a:prstGeom prst="rect">
                <a:avLst/>
              </a:prstGeom>
              <a:noFill/>
              <a:ln w="9525">
                <a:noFill/>
                <a:miter lim="800000"/>
                <a:headEnd/>
                <a:tailEnd/>
              </a:ln>
            </p:spPr>
            <p:txBody>
              <a:bodyPr wrap="none">
                <a:spAutoFit/>
              </a:bodyPr>
              <a:lstStyle/>
              <a:p>
                <a:pPr algn="ctr"/>
                <a:r>
                  <a:rPr lang="zh-CN" altLang="en-US" sz="1200" b="1">
                    <a:latin typeface="Verdana" pitchFamily="34" charset="0"/>
                    <a:ea typeface="微软雅黑" pitchFamily="34" charset="-122"/>
                  </a:rPr>
                  <a:t>玉女潭</a:t>
                </a:r>
              </a:p>
            </p:txBody>
          </p:sp>
          <p:sp>
            <p:nvSpPr>
              <p:cNvPr id="29" name="TextBox 28"/>
              <p:cNvSpPr txBox="1"/>
              <p:nvPr/>
            </p:nvSpPr>
            <p:spPr>
              <a:xfrm>
                <a:off x="2518532" y="698842"/>
                <a:ext cx="1424008" cy="1080572"/>
              </a:xfrm>
              <a:prstGeom prst="rect">
                <a:avLst/>
              </a:prstGeom>
              <a:solidFill>
                <a:srgbClr val="003300">
                  <a:alpha val="20000"/>
                </a:srgbClr>
              </a:solidFill>
            </p:spPr>
            <p:txBody>
              <a:bodyPr lIns="110597" tIns="55298" rIns="110597" bIns="55298">
                <a:spAutoFit/>
              </a:bodyPr>
              <a:lstStyle/>
              <a:p>
                <a:pPr marL="623888" indent="-623888" fontAlgn="auto">
                  <a:spcBef>
                    <a:spcPts val="0"/>
                  </a:spcBef>
                  <a:spcAft>
                    <a:spcPts val="0"/>
                  </a:spcAft>
                  <a:defRPr/>
                </a:pPr>
                <a:r>
                  <a:rPr lang="zh-CN" altLang="en-US" sz="1050" b="1" dirty="0">
                    <a:latin typeface="Arial" pitchFamily="34" charset="0"/>
                    <a:ea typeface="微软雅黑" pitchFamily="34" charset="-122"/>
                  </a:rPr>
                  <a:t>中央电视台外景基地</a:t>
                </a:r>
                <a:endParaRPr lang="en-US" altLang="zh-CN" sz="1050" b="1" dirty="0">
                  <a:latin typeface="Arial" pitchFamily="34" charset="0"/>
                  <a:ea typeface="微软雅黑" pitchFamily="34" charset="-122"/>
                </a:endParaRPr>
              </a:p>
              <a:p>
                <a:pPr marL="442913" indent="-442913" fontAlgn="auto">
                  <a:spcBef>
                    <a:spcPts val="0"/>
                  </a:spcBef>
                  <a:spcAft>
                    <a:spcPts val="0"/>
                  </a:spcAft>
                  <a:defRPr/>
                </a:pPr>
                <a:r>
                  <a:rPr lang="zh-CN" altLang="en-US" sz="1050" b="1" dirty="0">
                    <a:latin typeface="Arial" pitchFamily="34" charset="0"/>
                    <a:ea typeface="微软雅黑" pitchFamily="34" charset="-122"/>
                  </a:rPr>
                  <a:t>位置： 距宜兴市</a:t>
                </a:r>
                <a:r>
                  <a:rPr lang="en-US" altLang="zh-CN" sz="1050" b="1" dirty="0">
                    <a:latin typeface="Arial" pitchFamily="34" charset="0"/>
                    <a:ea typeface="微软雅黑" pitchFamily="34" charset="-122"/>
                  </a:rPr>
                  <a:t>23</a:t>
                </a:r>
                <a:r>
                  <a:rPr lang="zh-CN" altLang="en-US" sz="1050" b="1" dirty="0">
                    <a:latin typeface="Arial" pitchFamily="34" charset="0"/>
                    <a:ea typeface="微软雅黑" pitchFamily="34" charset="-122"/>
                  </a:rPr>
                  <a:t>公里</a:t>
                </a:r>
                <a:endParaRPr lang="en-US" altLang="zh-CN" sz="1050" b="1" dirty="0">
                  <a:latin typeface="Arial" pitchFamily="34" charset="0"/>
                  <a:ea typeface="微软雅黑" pitchFamily="34" charset="-122"/>
                </a:endParaRPr>
              </a:p>
              <a:p>
                <a:pPr marL="442913" indent="-442913" fontAlgn="auto">
                  <a:spcBef>
                    <a:spcPts val="0"/>
                  </a:spcBef>
                  <a:spcAft>
                    <a:spcPts val="0"/>
                  </a:spcAft>
                  <a:defRPr/>
                </a:pPr>
                <a:r>
                  <a:rPr lang="zh-CN" altLang="en-US" sz="1050" b="1" dirty="0">
                    <a:latin typeface="Arial" pitchFamily="34" charset="0"/>
                    <a:ea typeface="微软雅黑" pitchFamily="34" charset="-122"/>
                  </a:rPr>
                  <a:t>产品： 碑亭、瑶台、飞云洞、一线天</a:t>
                </a:r>
              </a:p>
            </p:txBody>
          </p:sp>
          <p:cxnSp>
            <p:nvCxnSpPr>
              <p:cNvPr id="39" name="直接连接符 38"/>
              <p:cNvCxnSpPr/>
              <p:nvPr/>
            </p:nvCxnSpPr>
            <p:spPr>
              <a:xfrm>
                <a:off x="2518532" y="1814322"/>
                <a:ext cx="1422421" cy="1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2040922" y="2291932"/>
                <a:ext cx="956807" cy="1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518532" y="2771130"/>
                <a:ext cx="620721" cy="15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4" name="组合 103"/>
          <p:cNvGrpSpPr>
            <a:grpSpLocks/>
          </p:cNvGrpSpPr>
          <p:nvPr/>
        </p:nvGrpSpPr>
        <p:grpSpPr bwMode="auto">
          <a:xfrm>
            <a:off x="4229100" y="1302513"/>
            <a:ext cx="1317625" cy="2395538"/>
            <a:chOff x="3942539" y="696012"/>
            <a:chExt cx="1318113" cy="2395640"/>
          </a:xfrm>
        </p:grpSpPr>
        <p:sp>
          <p:nvSpPr>
            <p:cNvPr id="12" name="椭圆 11"/>
            <p:cNvSpPr/>
            <p:nvPr/>
          </p:nvSpPr>
          <p:spPr>
            <a:xfrm>
              <a:off x="4307799" y="3018624"/>
              <a:ext cx="73052" cy="73028"/>
            </a:xfrm>
            <a:prstGeom prst="ellipse">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35900" name="组合 83"/>
            <p:cNvGrpSpPr>
              <a:grpSpLocks/>
            </p:cNvGrpSpPr>
            <p:nvPr/>
          </p:nvGrpSpPr>
          <p:grpSpPr bwMode="auto">
            <a:xfrm>
              <a:off x="3942539" y="696012"/>
              <a:ext cx="1318113" cy="2104942"/>
              <a:chOff x="3942539" y="696012"/>
              <a:chExt cx="1318113" cy="2104942"/>
            </a:xfrm>
          </p:grpSpPr>
          <p:sp>
            <p:nvSpPr>
              <p:cNvPr id="35901" name="Rectangle 213"/>
              <p:cNvSpPr>
                <a:spLocks noChangeArrowheads="1"/>
              </p:cNvSpPr>
              <p:nvPr/>
            </p:nvSpPr>
            <p:spPr bwMode="auto">
              <a:xfrm>
                <a:off x="3942539" y="2462400"/>
                <a:ext cx="800219" cy="338554"/>
              </a:xfrm>
              <a:prstGeom prst="rect">
                <a:avLst/>
              </a:prstGeom>
              <a:noFill/>
              <a:ln w="9525">
                <a:noFill/>
                <a:miter lim="800000"/>
                <a:headEnd/>
                <a:tailEnd/>
              </a:ln>
            </p:spPr>
            <p:txBody>
              <a:bodyPr wrap="none">
                <a:spAutoFit/>
              </a:bodyPr>
              <a:lstStyle/>
              <a:p>
                <a:pPr algn="ctr"/>
                <a:r>
                  <a:rPr lang="zh-CN" altLang="en-US" sz="1600" b="1">
                    <a:latin typeface="Verdana" pitchFamily="34" charset="0"/>
                    <a:ea typeface="微软雅黑" pitchFamily="34" charset="-122"/>
                  </a:rPr>
                  <a:t>灵谷洞</a:t>
                </a:r>
              </a:p>
            </p:txBody>
          </p:sp>
          <p:sp>
            <p:nvSpPr>
              <p:cNvPr id="30" name="TextBox 29"/>
              <p:cNvSpPr txBox="1"/>
              <p:nvPr/>
            </p:nvSpPr>
            <p:spPr>
              <a:xfrm>
                <a:off x="3979066" y="696012"/>
                <a:ext cx="1278410" cy="1081134"/>
              </a:xfrm>
              <a:prstGeom prst="rect">
                <a:avLst/>
              </a:prstGeom>
              <a:solidFill>
                <a:srgbClr val="003300">
                  <a:alpha val="20000"/>
                </a:srgbClr>
              </a:solidFill>
            </p:spPr>
            <p:txBody>
              <a:bodyPr lIns="110597" tIns="55298" rIns="110597" bIns="55298">
                <a:spAutoFit/>
              </a:bodyPr>
              <a:lstStyle/>
              <a:p>
                <a:pPr marL="442913" indent="-442913" fontAlgn="auto">
                  <a:spcBef>
                    <a:spcPts val="0"/>
                  </a:spcBef>
                  <a:spcAft>
                    <a:spcPts val="0"/>
                  </a:spcAft>
                  <a:defRPr/>
                </a:pPr>
                <a:r>
                  <a:rPr lang="zh-CN" altLang="en-US" sz="1050" b="1" dirty="0">
                    <a:latin typeface="Arial" pitchFamily="34" charset="0"/>
                    <a:ea typeface="微软雅黑" pitchFamily="34" charset="-122"/>
                  </a:rPr>
                  <a:t>位置：距宜兴</a:t>
                </a:r>
                <a:r>
                  <a:rPr lang="en-US" altLang="zh-CN" sz="1050" b="1" dirty="0">
                    <a:latin typeface="Arial" pitchFamily="34" charset="0"/>
                    <a:ea typeface="微软雅黑" pitchFamily="34" charset="-122"/>
                  </a:rPr>
                  <a:t>30</a:t>
                </a:r>
                <a:r>
                  <a:rPr lang="zh-CN" altLang="en-US" sz="1050" b="1" dirty="0">
                    <a:latin typeface="Arial" pitchFamily="34" charset="0"/>
                    <a:ea typeface="微软雅黑" pitchFamily="34" charset="-122"/>
                  </a:rPr>
                  <a:t>公里，阳羡茶场</a:t>
                </a:r>
                <a:endParaRPr lang="en-US" altLang="zh-CN" sz="1050" b="1" dirty="0">
                  <a:latin typeface="Arial" pitchFamily="34" charset="0"/>
                  <a:ea typeface="微软雅黑" pitchFamily="34" charset="-122"/>
                </a:endParaRPr>
              </a:p>
              <a:p>
                <a:pPr marL="442913" indent="-442913" fontAlgn="auto">
                  <a:spcBef>
                    <a:spcPts val="0"/>
                  </a:spcBef>
                  <a:spcAft>
                    <a:spcPts val="0"/>
                  </a:spcAft>
                  <a:defRPr/>
                </a:pPr>
                <a:r>
                  <a:rPr lang="zh-CN" altLang="en-US" sz="1050" b="1" dirty="0">
                    <a:latin typeface="Arial" pitchFamily="34" charset="0"/>
                    <a:ea typeface="微软雅黑" pitchFamily="34" charset="-122"/>
                  </a:rPr>
                  <a:t>产品：以洞内六厅为主要景观。</a:t>
                </a:r>
                <a:endParaRPr lang="en-US" altLang="zh-CN" sz="1050" b="1" dirty="0">
                  <a:latin typeface="Arial" pitchFamily="34" charset="0"/>
                  <a:ea typeface="微软雅黑" pitchFamily="34" charset="-122"/>
                </a:endParaRPr>
              </a:p>
            </p:txBody>
          </p:sp>
          <p:cxnSp>
            <p:nvCxnSpPr>
              <p:cNvPr id="40" name="直接连接符 39"/>
              <p:cNvCxnSpPr/>
              <p:nvPr/>
            </p:nvCxnSpPr>
            <p:spPr>
              <a:xfrm>
                <a:off x="3979066" y="1813660"/>
                <a:ext cx="1281586"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5400000">
                <a:off x="3500414" y="2293899"/>
                <a:ext cx="9573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979066" y="2772551"/>
                <a:ext cx="693994"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6" name="组合 105"/>
          <p:cNvGrpSpPr>
            <a:grpSpLocks/>
          </p:cNvGrpSpPr>
          <p:nvPr/>
        </p:nvGrpSpPr>
        <p:grpSpPr bwMode="auto">
          <a:xfrm>
            <a:off x="5959475" y="1302513"/>
            <a:ext cx="1536700" cy="2395538"/>
            <a:chOff x="5673600" y="696012"/>
            <a:chExt cx="1536402" cy="2395640"/>
          </a:xfrm>
        </p:grpSpPr>
        <p:sp>
          <p:nvSpPr>
            <p:cNvPr id="9" name="椭圆 8"/>
            <p:cNvSpPr/>
            <p:nvPr/>
          </p:nvSpPr>
          <p:spPr>
            <a:xfrm>
              <a:off x="6571951" y="3018624"/>
              <a:ext cx="73011" cy="73028"/>
            </a:xfrm>
            <a:prstGeom prst="ellipse">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35893" name="组合 84"/>
            <p:cNvGrpSpPr>
              <a:grpSpLocks/>
            </p:cNvGrpSpPr>
            <p:nvPr/>
          </p:nvGrpSpPr>
          <p:grpSpPr bwMode="auto">
            <a:xfrm>
              <a:off x="5673600" y="696012"/>
              <a:ext cx="1536402" cy="2104587"/>
              <a:chOff x="5673600" y="696012"/>
              <a:chExt cx="1536402" cy="2104587"/>
            </a:xfrm>
          </p:grpSpPr>
          <p:sp>
            <p:nvSpPr>
              <p:cNvPr id="35894" name="Rectangle 209"/>
              <p:cNvSpPr>
                <a:spLocks noChangeArrowheads="1"/>
              </p:cNvSpPr>
              <p:nvPr/>
            </p:nvSpPr>
            <p:spPr bwMode="auto">
              <a:xfrm>
                <a:off x="6272592" y="2523600"/>
                <a:ext cx="646331" cy="276999"/>
              </a:xfrm>
              <a:prstGeom prst="rect">
                <a:avLst/>
              </a:prstGeom>
              <a:noFill/>
              <a:ln w="9525">
                <a:noFill/>
                <a:miter lim="800000"/>
                <a:headEnd/>
                <a:tailEnd/>
              </a:ln>
            </p:spPr>
            <p:txBody>
              <a:bodyPr wrap="none">
                <a:spAutoFit/>
              </a:bodyPr>
              <a:lstStyle/>
              <a:p>
                <a:pPr algn="ctr"/>
                <a:r>
                  <a:rPr lang="zh-CN" altLang="en-US" sz="1200" b="1">
                    <a:latin typeface="Verdana" pitchFamily="34" charset="0"/>
                    <a:ea typeface="微软雅黑" pitchFamily="34" charset="-122"/>
                  </a:rPr>
                  <a:t>磬山寺</a:t>
                </a:r>
              </a:p>
            </p:txBody>
          </p:sp>
          <p:sp>
            <p:nvSpPr>
              <p:cNvPr id="31" name="TextBox 30"/>
              <p:cNvSpPr txBox="1"/>
              <p:nvPr/>
            </p:nvSpPr>
            <p:spPr>
              <a:xfrm>
                <a:off x="5676774" y="696012"/>
                <a:ext cx="1533228" cy="1081134"/>
              </a:xfrm>
              <a:prstGeom prst="rect">
                <a:avLst/>
              </a:prstGeom>
              <a:solidFill>
                <a:srgbClr val="003300">
                  <a:alpha val="20000"/>
                </a:srgbClr>
              </a:solidFill>
            </p:spPr>
            <p:txBody>
              <a:bodyPr lIns="110597" tIns="55298" rIns="110597" bIns="55298">
                <a:spAutoFit/>
              </a:bodyPr>
              <a:lstStyle/>
              <a:p>
                <a:pPr marL="442913" indent="-442913" fontAlgn="auto">
                  <a:spcBef>
                    <a:spcPts val="0"/>
                  </a:spcBef>
                  <a:spcAft>
                    <a:spcPts val="0"/>
                  </a:spcAft>
                  <a:defRPr/>
                </a:pPr>
                <a:r>
                  <a:rPr lang="zh-CN" altLang="en-US" sz="1050" b="1" dirty="0">
                    <a:latin typeface="Arial" pitchFamily="34" charset="0"/>
                    <a:ea typeface="微软雅黑" pitchFamily="34" charset="-122"/>
                  </a:rPr>
                  <a:t>位置：西施洞附近</a:t>
                </a:r>
                <a:endParaRPr lang="en-US" altLang="zh-CN" sz="1050" b="1" dirty="0">
                  <a:latin typeface="Arial" pitchFamily="34" charset="0"/>
                  <a:ea typeface="微软雅黑" pitchFamily="34" charset="-122"/>
                </a:endParaRPr>
              </a:p>
              <a:p>
                <a:pPr marL="442913" indent="-442913" fontAlgn="auto">
                  <a:spcBef>
                    <a:spcPts val="0"/>
                  </a:spcBef>
                  <a:spcAft>
                    <a:spcPts val="0"/>
                  </a:spcAft>
                  <a:defRPr/>
                </a:pPr>
                <a:r>
                  <a:rPr lang="zh-CN" altLang="en-US" sz="1050" b="1" dirty="0">
                    <a:latin typeface="Arial" pitchFamily="34" charset="0"/>
                    <a:ea typeface="微软雅黑" pitchFamily="34" charset="-122"/>
                  </a:rPr>
                  <a:t>产品：石牌坊</a:t>
                </a:r>
                <a:endParaRPr lang="en-US" altLang="zh-CN" sz="1050" b="1" dirty="0">
                  <a:latin typeface="Arial" pitchFamily="34" charset="0"/>
                  <a:ea typeface="微软雅黑" pitchFamily="34" charset="-122"/>
                </a:endParaRPr>
              </a:p>
              <a:p>
                <a:pPr marL="442913" indent="-442913" fontAlgn="auto">
                  <a:spcBef>
                    <a:spcPts val="0"/>
                  </a:spcBef>
                  <a:spcAft>
                    <a:spcPts val="0"/>
                  </a:spcAft>
                  <a:defRPr/>
                </a:pPr>
                <a:r>
                  <a:rPr lang="zh-CN" altLang="en-US" sz="1050" b="1" dirty="0">
                    <a:latin typeface="Arial" pitchFamily="34" charset="0"/>
                    <a:ea typeface="微软雅黑" pitchFamily="34" charset="-122"/>
                  </a:rPr>
                  <a:t>塔林、驮龙桥、清凉桥、倒栽柏树（文革损毁）、龙眼泉</a:t>
                </a:r>
              </a:p>
            </p:txBody>
          </p:sp>
          <p:cxnSp>
            <p:nvCxnSpPr>
              <p:cNvPr id="61" name="直接连接符 60"/>
              <p:cNvCxnSpPr/>
              <p:nvPr/>
            </p:nvCxnSpPr>
            <p:spPr>
              <a:xfrm>
                <a:off x="5673600" y="1813660"/>
                <a:ext cx="153322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16200000" flipH="1">
                <a:off x="5503658" y="1996301"/>
                <a:ext cx="957303" cy="595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279907" y="2772551"/>
                <a:ext cx="65709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0" name="组合 109"/>
          <p:cNvGrpSpPr>
            <a:grpSpLocks/>
          </p:cNvGrpSpPr>
          <p:nvPr/>
        </p:nvGrpSpPr>
        <p:grpSpPr bwMode="auto">
          <a:xfrm>
            <a:off x="8391525" y="1302513"/>
            <a:ext cx="1795463" cy="2395538"/>
            <a:chOff x="8105021" y="696012"/>
            <a:chExt cx="1794979" cy="2395640"/>
          </a:xfrm>
        </p:grpSpPr>
        <p:sp>
          <p:nvSpPr>
            <p:cNvPr id="35884" name="Rectangle 208"/>
            <p:cNvSpPr>
              <a:spLocks noChangeArrowheads="1"/>
            </p:cNvSpPr>
            <p:nvPr/>
          </p:nvSpPr>
          <p:spPr bwMode="auto">
            <a:xfrm>
              <a:off x="8105021" y="2462400"/>
              <a:ext cx="1319960" cy="338554"/>
            </a:xfrm>
            <a:prstGeom prst="rect">
              <a:avLst/>
            </a:prstGeom>
            <a:noFill/>
            <a:ln w="9525">
              <a:noFill/>
              <a:miter lim="800000"/>
              <a:headEnd/>
              <a:tailEnd/>
            </a:ln>
          </p:spPr>
          <p:txBody>
            <a:bodyPr>
              <a:spAutoFit/>
            </a:bodyPr>
            <a:lstStyle/>
            <a:p>
              <a:pPr algn="ctr"/>
              <a:r>
                <a:rPr lang="zh-CN" altLang="en-US" sz="1600" b="1">
                  <a:latin typeface="Verdana" pitchFamily="34" charset="0"/>
                  <a:ea typeface="微软雅黑" pitchFamily="34" charset="-122"/>
                </a:rPr>
                <a:t>竹海</a:t>
              </a:r>
            </a:p>
          </p:txBody>
        </p:sp>
        <p:grpSp>
          <p:nvGrpSpPr>
            <p:cNvPr id="35885" name="组合 107"/>
            <p:cNvGrpSpPr>
              <a:grpSpLocks/>
            </p:cNvGrpSpPr>
            <p:nvPr/>
          </p:nvGrpSpPr>
          <p:grpSpPr bwMode="auto">
            <a:xfrm>
              <a:off x="8506664" y="696012"/>
              <a:ext cx="1393336" cy="2395640"/>
              <a:chOff x="8506664" y="696012"/>
              <a:chExt cx="1393336" cy="2395640"/>
            </a:xfrm>
          </p:grpSpPr>
          <p:sp>
            <p:nvSpPr>
              <p:cNvPr id="7" name="椭圆 6"/>
              <p:cNvSpPr/>
              <p:nvPr/>
            </p:nvSpPr>
            <p:spPr>
              <a:xfrm>
                <a:off x="8689064" y="3018624"/>
                <a:ext cx="73005" cy="73028"/>
              </a:xfrm>
              <a:prstGeom prst="ellipse">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35887" name="组合 86"/>
              <p:cNvGrpSpPr>
                <a:grpSpLocks/>
              </p:cNvGrpSpPr>
              <p:nvPr/>
            </p:nvGrpSpPr>
            <p:grpSpPr bwMode="auto">
              <a:xfrm>
                <a:off x="8506664" y="696012"/>
                <a:ext cx="1393336" cy="2075765"/>
                <a:chOff x="8506664" y="696012"/>
                <a:chExt cx="1393336" cy="2075765"/>
              </a:xfrm>
            </p:grpSpPr>
            <p:sp>
              <p:nvSpPr>
                <p:cNvPr id="33" name="TextBox 32"/>
                <p:cNvSpPr txBox="1"/>
                <p:nvPr/>
              </p:nvSpPr>
              <p:spPr>
                <a:xfrm>
                  <a:off x="8670019" y="696012"/>
                  <a:ext cx="1223633" cy="1081134"/>
                </a:xfrm>
                <a:prstGeom prst="rect">
                  <a:avLst/>
                </a:prstGeom>
                <a:solidFill>
                  <a:srgbClr val="003300">
                    <a:alpha val="20000"/>
                  </a:srgbClr>
                </a:solidFill>
              </p:spPr>
              <p:txBody>
                <a:bodyPr lIns="110597" tIns="55298" rIns="110597" bIns="55298">
                  <a:spAutoFit/>
                </a:bodyPr>
                <a:lstStyle/>
                <a:p>
                  <a:pPr marL="442913" indent="-442913" fontAlgn="auto">
                    <a:spcBef>
                      <a:spcPts val="0"/>
                    </a:spcBef>
                    <a:spcAft>
                      <a:spcPts val="0"/>
                    </a:spcAft>
                    <a:defRPr/>
                  </a:pPr>
                  <a:r>
                    <a:rPr lang="zh-CN" altLang="en-US" sz="1050" b="1" dirty="0">
                      <a:latin typeface="Arial" pitchFamily="34" charset="0"/>
                      <a:ea typeface="微软雅黑" pitchFamily="34" charset="-122"/>
                    </a:rPr>
                    <a:t>位置：陶祖圣境附近</a:t>
                  </a:r>
                  <a:endParaRPr lang="en-US" altLang="zh-CN" sz="1050" b="1" dirty="0">
                    <a:latin typeface="Arial" pitchFamily="34" charset="0"/>
                    <a:ea typeface="微软雅黑" pitchFamily="34" charset="-122"/>
                  </a:endParaRPr>
                </a:p>
                <a:p>
                  <a:pPr marL="442913" indent="-442913" fontAlgn="auto">
                    <a:spcBef>
                      <a:spcPts val="0"/>
                    </a:spcBef>
                    <a:spcAft>
                      <a:spcPts val="0"/>
                    </a:spcAft>
                    <a:defRPr/>
                  </a:pPr>
                  <a:r>
                    <a:rPr lang="zh-CN" altLang="en-US" sz="1050" b="1" dirty="0">
                      <a:latin typeface="Arial" pitchFamily="34" charset="0"/>
                      <a:ea typeface="微软雅黑" pitchFamily="34" charset="-122"/>
                    </a:rPr>
                    <a:t>产品：</a:t>
                  </a:r>
                  <a:r>
                    <a:rPr lang="en-US" altLang="zh-CN" sz="1050" b="1" dirty="0">
                      <a:latin typeface="Arial" pitchFamily="34" charset="0"/>
                      <a:ea typeface="微软雅黑" pitchFamily="34" charset="-122"/>
                    </a:rPr>
                    <a:t>1500</a:t>
                  </a:r>
                  <a:r>
                    <a:rPr lang="zh-CN" altLang="en-US" sz="1050" b="1" dirty="0">
                      <a:latin typeface="Arial" pitchFamily="34" charset="0"/>
                      <a:ea typeface="微软雅黑" pitchFamily="34" charset="-122"/>
                    </a:rPr>
                    <a:t>米索道、镜湖、其他以竹景为主</a:t>
                  </a:r>
                </a:p>
              </p:txBody>
            </p:sp>
            <p:cxnSp>
              <p:nvCxnSpPr>
                <p:cNvPr id="63" name="直接连接符 62"/>
                <p:cNvCxnSpPr/>
                <p:nvPr/>
              </p:nvCxnSpPr>
              <p:spPr>
                <a:xfrm>
                  <a:off x="8668432" y="1813659"/>
                  <a:ext cx="123156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a:off x="9015852" y="1888401"/>
                  <a:ext cx="958891" cy="8094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506551" y="2770963"/>
                  <a:ext cx="584042" cy="1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11" name="组合 110"/>
          <p:cNvGrpSpPr>
            <a:grpSpLocks/>
          </p:cNvGrpSpPr>
          <p:nvPr/>
        </p:nvGrpSpPr>
        <p:grpSpPr bwMode="auto">
          <a:xfrm>
            <a:off x="5726113" y="3698051"/>
            <a:ext cx="1497012" cy="1439862"/>
            <a:chOff x="5439572" y="3091652"/>
            <a:chExt cx="1497627" cy="1439470"/>
          </a:xfrm>
        </p:grpSpPr>
        <p:sp>
          <p:nvSpPr>
            <p:cNvPr id="10" name="椭圆 9"/>
            <p:cNvSpPr/>
            <p:nvPr/>
          </p:nvSpPr>
          <p:spPr>
            <a:xfrm>
              <a:off x="5841374" y="3091652"/>
              <a:ext cx="73055" cy="73005"/>
            </a:xfrm>
            <a:prstGeom prst="ellipse">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5880" name="Rectangle 211"/>
            <p:cNvSpPr>
              <a:spLocks noChangeArrowheads="1"/>
            </p:cNvSpPr>
            <p:nvPr/>
          </p:nvSpPr>
          <p:spPr bwMode="auto">
            <a:xfrm>
              <a:off x="5439572" y="3243156"/>
              <a:ext cx="876312" cy="338554"/>
            </a:xfrm>
            <a:prstGeom prst="rect">
              <a:avLst/>
            </a:prstGeom>
            <a:noFill/>
            <a:ln w="9525">
              <a:noFill/>
              <a:miter lim="800000"/>
              <a:headEnd/>
              <a:tailEnd/>
            </a:ln>
          </p:spPr>
          <p:txBody>
            <a:bodyPr>
              <a:spAutoFit/>
            </a:bodyPr>
            <a:lstStyle/>
            <a:p>
              <a:pPr algn="ctr"/>
              <a:r>
                <a:rPr lang="zh-CN" altLang="en-US" sz="1600" b="1">
                  <a:solidFill>
                    <a:srgbClr val="003300"/>
                  </a:solidFill>
                  <a:latin typeface="Verdana" pitchFamily="34" charset="0"/>
                  <a:ea typeface="微软雅黑" pitchFamily="34" charset="-122"/>
                </a:rPr>
                <a:t>西施洞</a:t>
              </a:r>
            </a:p>
          </p:txBody>
        </p:sp>
        <p:sp>
          <p:nvSpPr>
            <p:cNvPr id="88" name="TextBox 87"/>
            <p:cNvSpPr txBox="1"/>
            <p:nvPr/>
          </p:nvSpPr>
          <p:spPr>
            <a:xfrm>
              <a:off x="5620621" y="3602688"/>
              <a:ext cx="1316578" cy="920499"/>
            </a:xfrm>
            <a:prstGeom prst="rect">
              <a:avLst/>
            </a:prstGeom>
            <a:solidFill>
              <a:srgbClr val="003300">
                <a:alpha val="20000"/>
              </a:srgbClr>
            </a:solidFill>
            <a:ln>
              <a:noFill/>
            </a:ln>
          </p:spPr>
          <p:txBody>
            <a:bodyPr lIns="110597" tIns="55298" rIns="110597" bIns="55298">
              <a:spAutoFit/>
            </a:bodyPr>
            <a:lstStyle/>
            <a:p>
              <a:pPr fontAlgn="auto">
                <a:spcBef>
                  <a:spcPts val="0"/>
                </a:spcBef>
                <a:spcAft>
                  <a:spcPts val="0"/>
                </a:spcAft>
                <a:defRPr/>
              </a:pPr>
              <a:r>
                <a:rPr lang="zh-CN" altLang="en-US" sz="1050" b="1" dirty="0">
                  <a:latin typeface="Arial" pitchFamily="34" charset="0"/>
                  <a:ea typeface="+mn-ea"/>
                </a:rPr>
                <a:t>体量介绍：</a:t>
              </a:r>
              <a:endParaRPr lang="en-US" altLang="zh-CN" sz="1050" b="1" dirty="0">
                <a:latin typeface="Arial" pitchFamily="34" charset="0"/>
                <a:ea typeface="+mn-ea"/>
              </a:endParaRPr>
            </a:p>
            <a:p>
              <a:pPr fontAlgn="auto">
                <a:spcBef>
                  <a:spcPts val="0"/>
                </a:spcBef>
                <a:spcAft>
                  <a:spcPts val="0"/>
                </a:spcAft>
                <a:defRPr/>
              </a:pPr>
              <a:r>
                <a:rPr lang="en-US" altLang="zh-CN" sz="1050" b="1" dirty="0">
                  <a:latin typeface="Arial" pitchFamily="34" charset="0"/>
                  <a:ea typeface="+mn-ea"/>
                </a:rPr>
                <a:t>8500</a:t>
              </a:r>
              <a:r>
                <a:rPr lang="zh-CN" altLang="en-US" sz="1050" b="1" dirty="0">
                  <a:latin typeface="Arial" pitchFamily="34" charset="0"/>
                  <a:ea typeface="+mn-ea"/>
                </a:rPr>
                <a:t>平方米</a:t>
              </a:r>
              <a:endParaRPr lang="en-US" altLang="zh-CN" sz="1050" b="1" dirty="0">
                <a:latin typeface="Arial" pitchFamily="34" charset="0"/>
                <a:ea typeface="+mn-ea"/>
              </a:endParaRPr>
            </a:p>
            <a:p>
              <a:pPr fontAlgn="auto">
                <a:spcBef>
                  <a:spcPts val="0"/>
                </a:spcBef>
                <a:spcAft>
                  <a:spcPts val="0"/>
                </a:spcAft>
                <a:defRPr/>
              </a:pPr>
              <a:r>
                <a:rPr lang="zh-CN" altLang="en-US" sz="1050" b="1" dirty="0">
                  <a:latin typeface="Arial" pitchFamily="34" charset="0"/>
                  <a:ea typeface="+mn-ea"/>
                </a:rPr>
                <a:t>游程</a:t>
              </a:r>
              <a:r>
                <a:rPr lang="en-US" altLang="zh-CN" sz="1050" b="1" dirty="0">
                  <a:latin typeface="Arial" pitchFamily="34" charset="0"/>
                  <a:ea typeface="+mn-ea"/>
                </a:rPr>
                <a:t>1200</a:t>
              </a:r>
              <a:r>
                <a:rPr lang="zh-CN" altLang="en-US" sz="1050" b="1" dirty="0">
                  <a:latin typeface="Arial" pitchFamily="34" charset="0"/>
                  <a:ea typeface="+mn-ea"/>
                </a:rPr>
                <a:t>米</a:t>
              </a:r>
              <a:endParaRPr lang="en-US" altLang="zh-CN" sz="1050" b="1" dirty="0">
                <a:latin typeface="Arial" pitchFamily="34" charset="0"/>
                <a:ea typeface="+mn-ea"/>
              </a:endParaRPr>
            </a:p>
            <a:p>
              <a:pPr fontAlgn="auto">
                <a:spcBef>
                  <a:spcPts val="0"/>
                </a:spcBef>
                <a:spcAft>
                  <a:spcPts val="0"/>
                </a:spcAft>
                <a:defRPr/>
              </a:pPr>
              <a:r>
                <a:rPr lang="zh-CN" altLang="en-US" sz="1050" b="1" dirty="0">
                  <a:latin typeface="Arial" pitchFamily="34" charset="0"/>
                  <a:ea typeface="+mn-ea"/>
                </a:rPr>
                <a:t>景点近</a:t>
              </a:r>
              <a:r>
                <a:rPr lang="en-US" altLang="zh-CN" sz="1050" b="1" dirty="0">
                  <a:latin typeface="Arial" pitchFamily="34" charset="0"/>
                  <a:ea typeface="+mn-ea"/>
                </a:rPr>
                <a:t>80</a:t>
              </a:r>
              <a:r>
                <a:rPr lang="zh-CN" altLang="en-US" sz="1050" b="1" dirty="0">
                  <a:latin typeface="Arial" pitchFamily="34" charset="0"/>
                  <a:ea typeface="+mn-ea"/>
                </a:rPr>
                <a:t>个</a:t>
              </a:r>
              <a:endParaRPr lang="en-US" altLang="zh-CN" sz="1050" b="1" dirty="0">
                <a:latin typeface="Arial" pitchFamily="34" charset="0"/>
                <a:ea typeface="+mn-ea"/>
              </a:endParaRPr>
            </a:p>
            <a:p>
              <a:pPr fontAlgn="auto">
                <a:spcBef>
                  <a:spcPts val="0"/>
                </a:spcBef>
                <a:spcAft>
                  <a:spcPts val="0"/>
                </a:spcAft>
                <a:defRPr/>
              </a:pPr>
              <a:r>
                <a:rPr lang="zh-CN" altLang="en-US" sz="1050" b="1" dirty="0">
                  <a:latin typeface="Arial" pitchFamily="34" charset="0"/>
                  <a:ea typeface="+mn-ea"/>
                </a:rPr>
                <a:t>规划洞外温泉</a:t>
              </a:r>
            </a:p>
          </p:txBody>
        </p:sp>
        <p:cxnSp>
          <p:nvCxnSpPr>
            <p:cNvPr id="92" name="直接连接符 91"/>
            <p:cNvCxnSpPr/>
            <p:nvPr/>
          </p:nvCxnSpPr>
          <p:spPr>
            <a:xfrm rot="5400000">
              <a:off x="5089714" y="4047859"/>
              <a:ext cx="964937" cy="1589"/>
            </a:xfrm>
            <a:prstGeom prst="line">
              <a:avLst/>
            </a:prstGeom>
            <a:ln w="1905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572977" y="3564598"/>
              <a:ext cx="1364222" cy="1587"/>
            </a:xfrm>
            <a:prstGeom prst="line">
              <a:avLst/>
            </a:prstGeom>
            <a:ln w="19050">
              <a:solidFill>
                <a:srgbClr val="003300"/>
              </a:solidFill>
            </a:ln>
          </p:spPr>
          <p:style>
            <a:lnRef idx="1">
              <a:schemeClr val="accent1"/>
            </a:lnRef>
            <a:fillRef idx="0">
              <a:schemeClr val="accent1"/>
            </a:fillRef>
            <a:effectRef idx="0">
              <a:schemeClr val="accent1"/>
            </a:effectRef>
            <a:fontRef idx="minor">
              <a:schemeClr val="tx1"/>
            </a:fontRef>
          </p:style>
        </p:cxnSp>
      </p:grpSp>
      <p:grpSp>
        <p:nvGrpSpPr>
          <p:cNvPr id="109" name="组合 108"/>
          <p:cNvGrpSpPr>
            <a:grpSpLocks/>
          </p:cNvGrpSpPr>
          <p:nvPr/>
        </p:nvGrpSpPr>
        <p:grpSpPr bwMode="auto">
          <a:xfrm>
            <a:off x="7296150" y="1302513"/>
            <a:ext cx="1624013" cy="2395538"/>
            <a:chOff x="7009631" y="696012"/>
            <a:chExt cx="1624379" cy="2395640"/>
          </a:xfrm>
        </p:grpSpPr>
        <p:sp>
          <p:nvSpPr>
            <p:cNvPr id="35871" name="Rectangle 208"/>
            <p:cNvSpPr>
              <a:spLocks noChangeArrowheads="1"/>
            </p:cNvSpPr>
            <p:nvPr/>
          </p:nvSpPr>
          <p:spPr bwMode="auto">
            <a:xfrm>
              <a:off x="7009631" y="2462400"/>
              <a:ext cx="1319960" cy="338554"/>
            </a:xfrm>
            <a:prstGeom prst="rect">
              <a:avLst/>
            </a:prstGeom>
            <a:noFill/>
            <a:ln w="9525">
              <a:noFill/>
              <a:miter lim="800000"/>
              <a:headEnd/>
              <a:tailEnd/>
            </a:ln>
          </p:spPr>
          <p:txBody>
            <a:bodyPr>
              <a:spAutoFit/>
            </a:bodyPr>
            <a:lstStyle/>
            <a:p>
              <a:pPr algn="ctr"/>
              <a:r>
                <a:rPr lang="zh-CN" altLang="en-US" sz="1600" b="1">
                  <a:latin typeface="Verdana" pitchFamily="34" charset="0"/>
                  <a:ea typeface="微软雅黑" pitchFamily="34" charset="-122"/>
                </a:rPr>
                <a:t>陶祖圣境</a:t>
              </a:r>
            </a:p>
          </p:txBody>
        </p:sp>
        <p:grpSp>
          <p:nvGrpSpPr>
            <p:cNvPr id="35872" name="组合 106"/>
            <p:cNvGrpSpPr>
              <a:grpSpLocks/>
            </p:cNvGrpSpPr>
            <p:nvPr/>
          </p:nvGrpSpPr>
          <p:grpSpPr bwMode="auto">
            <a:xfrm>
              <a:off x="7155683" y="696012"/>
              <a:ext cx="1478327" cy="2395640"/>
              <a:chOff x="7155683" y="696012"/>
              <a:chExt cx="1478327" cy="2395640"/>
            </a:xfrm>
          </p:grpSpPr>
          <p:sp>
            <p:nvSpPr>
              <p:cNvPr id="8" name="椭圆 7"/>
              <p:cNvSpPr/>
              <p:nvPr/>
            </p:nvSpPr>
            <p:spPr>
              <a:xfrm>
                <a:off x="7630484" y="3018624"/>
                <a:ext cx="73041" cy="73028"/>
              </a:xfrm>
              <a:prstGeom prst="ellipse">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35874" name="组合 85"/>
              <p:cNvGrpSpPr>
                <a:grpSpLocks/>
              </p:cNvGrpSpPr>
              <p:nvPr/>
            </p:nvGrpSpPr>
            <p:grpSpPr bwMode="auto">
              <a:xfrm>
                <a:off x="7155683" y="696012"/>
                <a:ext cx="1478327" cy="2077558"/>
                <a:chOff x="7155683" y="696012"/>
                <a:chExt cx="1478327" cy="2077558"/>
              </a:xfrm>
            </p:grpSpPr>
            <p:sp>
              <p:nvSpPr>
                <p:cNvPr id="32" name="TextBox 31"/>
                <p:cNvSpPr txBox="1"/>
                <p:nvPr/>
              </p:nvSpPr>
              <p:spPr>
                <a:xfrm>
                  <a:off x="7246222" y="696012"/>
                  <a:ext cx="1387788" cy="1081134"/>
                </a:xfrm>
                <a:prstGeom prst="rect">
                  <a:avLst/>
                </a:prstGeom>
                <a:solidFill>
                  <a:srgbClr val="003300">
                    <a:alpha val="20000"/>
                  </a:srgbClr>
                </a:solidFill>
              </p:spPr>
              <p:txBody>
                <a:bodyPr lIns="110597" tIns="55298" rIns="110597" bIns="55298">
                  <a:spAutoFit/>
                </a:bodyPr>
                <a:lstStyle/>
                <a:p>
                  <a:pPr marL="442913" indent="-442913" fontAlgn="auto">
                    <a:spcBef>
                      <a:spcPts val="0"/>
                    </a:spcBef>
                    <a:spcAft>
                      <a:spcPts val="0"/>
                    </a:spcAft>
                    <a:defRPr/>
                  </a:pPr>
                  <a:r>
                    <a:rPr lang="zh-CN" altLang="en-US" sz="1050" b="1" dirty="0">
                      <a:latin typeface="Arial" pitchFamily="34" charset="0"/>
                      <a:ea typeface="微软雅黑" pitchFamily="34" charset="-122"/>
                    </a:rPr>
                    <a:t>国家</a:t>
                  </a:r>
                  <a:r>
                    <a:rPr lang="en-US" altLang="zh-CN" sz="1050" b="1" dirty="0">
                      <a:latin typeface="Arial" pitchFamily="34" charset="0"/>
                      <a:ea typeface="微软雅黑" pitchFamily="34" charset="-122"/>
                    </a:rPr>
                    <a:t>4A</a:t>
                  </a:r>
                  <a:r>
                    <a:rPr lang="zh-CN" altLang="en-US" sz="1050" b="1" dirty="0">
                      <a:latin typeface="Arial" pitchFamily="34" charset="0"/>
                      <a:ea typeface="微软雅黑" pitchFamily="34" charset="-122"/>
                    </a:rPr>
                    <a:t>级景区</a:t>
                  </a:r>
                  <a:endParaRPr lang="en-US" altLang="zh-CN" sz="1050" b="1" dirty="0">
                    <a:latin typeface="Arial" pitchFamily="34" charset="0"/>
                    <a:ea typeface="微软雅黑" pitchFamily="34" charset="-122"/>
                  </a:endParaRPr>
                </a:p>
                <a:p>
                  <a:pPr marL="442913" indent="-442913" fontAlgn="auto">
                    <a:spcBef>
                      <a:spcPts val="0"/>
                    </a:spcBef>
                    <a:spcAft>
                      <a:spcPts val="0"/>
                    </a:spcAft>
                    <a:defRPr/>
                  </a:pPr>
                  <a:r>
                    <a:rPr lang="zh-CN" altLang="en-US" sz="1050" b="1" dirty="0">
                      <a:latin typeface="Arial" pitchFamily="34" charset="0"/>
                      <a:ea typeface="微软雅黑" pitchFamily="34" charset="-122"/>
                    </a:rPr>
                    <a:t>位置：距离宜兴市</a:t>
                  </a:r>
                  <a:r>
                    <a:rPr lang="en-US" altLang="zh-CN" sz="1050" b="1" dirty="0">
                      <a:latin typeface="Arial" pitchFamily="34" charset="0"/>
                      <a:ea typeface="微软雅黑" pitchFamily="34" charset="-122"/>
                    </a:rPr>
                    <a:t>35</a:t>
                  </a:r>
                  <a:r>
                    <a:rPr lang="zh-CN" altLang="en-US" sz="1050" b="1" dirty="0">
                      <a:latin typeface="Arial" pitchFamily="34" charset="0"/>
                      <a:ea typeface="微软雅黑" pitchFamily="34" charset="-122"/>
                    </a:rPr>
                    <a:t>公里</a:t>
                  </a:r>
                  <a:endParaRPr lang="en-US" altLang="zh-CN" sz="1050" b="1" dirty="0">
                    <a:latin typeface="Arial" pitchFamily="34" charset="0"/>
                    <a:ea typeface="微软雅黑" pitchFamily="34" charset="-122"/>
                  </a:endParaRPr>
                </a:p>
                <a:p>
                  <a:pPr marL="442913" indent="-442913" fontAlgn="auto">
                    <a:spcBef>
                      <a:spcPts val="0"/>
                    </a:spcBef>
                    <a:spcAft>
                      <a:spcPts val="0"/>
                    </a:spcAft>
                    <a:defRPr/>
                  </a:pPr>
                  <a:r>
                    <a:rPr lang="zh-CN" altLang="en-US" sz="1050" b="1" dirty="0">
                      <a:latin typeface="Arial" pitchFamily="34" charset="0"/>
                      <a:ea typeface="微软雅黑" pitchFamily="34" charset="-122"/>
                    </a:rPr>
                    <a:t>产品：慕蠡洞、财神堂、范蠡古窑等</a:t>
                  </a:r>
                </a:p>
              </p:txBody>
            </p:sp>
            <p:cxnSp>
              <p:nvCxnSpPr>
                <p:cNvPr id="62" name="直接连接符 61"/>
                <p:cNvCxnSpPr/>
                <p:nvPr/>
              </p:nvCxnSpPr>
              <p:spPr>
                <a:xfrm>
                  <a:off x="7243047" y="1813659"/>
                  <a:ext cx="1386199"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5400000">
                  <a:off x="6720730" y="2250232"/>
                  <a:ext cx="957303" cy="873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7155714" y="2772550"/>
                  <a:ext cx="949539"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22" name="组合 121"/>
          <p:cNvGrpSpPr>
            <a:grpSpLocks/>
          </p:cNvGrpSpPr>
          <p:nvPr/>
        </p:nvGrpSpPr>
        <p:grpSpPr bwMode="auto">
          <a:xfrm>
            <a:off x="758825" y="3698051"/>
            <a:ext cx="2430463" cy="965200"/>
            <a:chOff x="758300" y="3514345"/>
            <a:chExt cx="2431119" cy="965595"/>
          </a:xfrm>
        </p:grpSpPr>
        <p:sp>
          <p:nvSpPr>
            <p:cNvPr id="5" name="椭圆 4"/>
            <p:cNvSpPr/>
            <p:nvPr/>
          </p:nvSpPr>
          <p:spPr>
            <a:xfrm>
              <a:off x="1344246" y="3514345"/>
              <a:ext cx="73045" cy="73055"/>
            </a:xfrm>
            <a:prstGeom prst="ellipse">
              <a:avLst/>
            </a:prstGeom>
            <a:solidFill>
              <a:srgbClr val="00330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5865" name="TextBox 25"/>
            <p:cNvSpPr txBox="1">
              <a:spLocks noChangeArrowheads="1"/>
            </p:cNvSpPr>
            <p:nvPr/>
          </p:nvSpPr>
          <p:spPr bwMode="auto">
            <a:xfrm>
              <a:off x="758300" y="3660397"/>
              <a:ext cx="1243208" cy="338554"/>
            </a:xfrm>
            <a:prstGeom prst="rect">
              <a:avLst/>
            </a:prstGeom>
            <a:noFill/>
            <a:ln w="9525">
              <a:noFill/>
              <a:miter lim="800000"/>
              <a:headEnd/>
              <a:tailEnd/>
            </a:ln>
          </p:spPr>
          <p:txBody>
            <a:bodyPr>
              <a:spAutoFit/>
            </a:bodyPr>
            <a:lstStyle/>
            <a:p>
              <a:pPr algn="ctr"/>
              <a:r>
                <a:rPr lang="zh-CN" altLang="en-US" sz="1600" b="1">
                  <a:solidFill>
                    <a:srgbClr val="003300"/>
                  </a:solidFill>
                  <a:latin typeface="Verdana" pitchFamily="34" charset="0"/>
                  <a:ea typeface="微软雅黑" pitchFamily="34" charset="-122"/>
                </a:rPr>
                <a:t>矿区宕口</a:t>
              </a:r>
            </a:p>
          </p:txBody>
        </p:sp>
        <p:pic>
          <p:nvPicPr>
            <p:cNvPr id="35866" name="Picture 2" descr="C:\Documents and Settings\Administrator\桌面\IMG_1661.JPG"/>
            <p:cNvPicPr>
              <a:picLocks noChangeAspect="1" noChangeArrowheads="1"/>
            </p:cNvPicPr>
            <p:nvPr/>
          </p:nvPicPr>
          <p:blipFill>
            <a:blip r:embed="rId3"/>
            <a:srcRect/>
            <a:stretch>
              <a:fillRect/>
            </a:stretch>
          </p:blipFill>
          <p:spPr bwMode="auto">
            <a:xfrm>
              <a:off x="1021499" y="4004477"/>
              <a:ext cx="708772" cy="472515"/>
            </a:xfrm>
            <a:prstGeom prst="rect">
              <a:avLst/>
            </a:prstGeom>
            <a:noFill/>
            <a:ln w="9525">
              <a:noFill/>
              <a:miter lim="800000"/>
              <a:headEnd/>
              <a:tailEnd/>
            </a:ln>
          </p:spPr>
        </p:pic>
        <p:pic>
          <p:nvPicPr>
            <p:cNvPr id="35867" name="Picture 3" descr="C:\Documents and Settings\Administrator\桌面\IMG_1662.JPG"/>
            <p:cNvPicPr>
              <a:picLocks noChangeAspect="1" noChangeArrowheads="1"/>
            </p:cNvPicPr>
            <p:nvPr/>
          </p:nvPicPr>
          <p:blipFill>
            <a:blip r:embed="rId4"/>
            <a:srcRect/>
            <a:stretch>
              <a:fillRect/>
            </a:stretch>
          </p:blipFill>
          <p:spPr bwMode="auto">
            <a:xfrm>
              <a:off x="1751759" y="4004477"/>
              <a:ext cx="707400" cy="471600"/>
            </a:xfrm>
            <a:prstGeom prst="rect">
              <a:avLst/>
            </a:prstGeom>
            <a:noFill/>
            <a:ln w="9525">
              <a:noFill/>
              <a:miter lim="800000"/>
              <a:headEnd/>
              <a:tailEnd/>
            </a:ln>
          </p:spPr>
        </p:pic>
        <p:pic>
          <p:nvPicPr>
            <p:cNvPr id="35868" name="Picture 4" descr="C:\Documents and Settings\Administrator\桌面\IMG_1661.JPG"/>
            <p:cNvPicPr>
              <a:picLocks noChangeAspect="1" noChangeArrowheads="1"/>
            </p:cNvPicPr>
            <p:nvPr/>
          </p:nvPicPr>
          <p:blipFill>
            <a:blip r:embed="rId5"/>
            <a:srcRect/>
            <a:stretch>
              <a:fillRect/>
            </a:stretch>
          </p:blipFill>
          <p:spPr bwMode="auto">
            <a:xfrm>
              <a:off x="2482019" y="4004477"/>
              <a:ext cx="707400" cy="471600"/>
            </a:xfrm>
            <a:prstGeom prst="rect">
              <a:avLst/>
            </a:prstGeom>
            <a:noFill/>
            <a:ln w="9525">
              <a:noFill/>
              <a:miter lim="800000"/>
              <a:headEnd/>
              <a:tailEnd/>
            </a:ln>
          </p:spPr>
        </p:pic>
        <p:cxnSp>
          <p:nvCxnSpPr>
            <p:cNvPr id="119" name="直接连接符 118"/>
            <p:cNvCxnSpPr/>
            <p:nvPr/>
          </p:nvCxnSpPr>
          <p:spPr>
            <a:xfrm>
              <a:off x="985374" y="3968556"/>
              <a:ext cx="2199280" cy="1588"/>
            </a:xfrm>
            <a:prstGeom prst="line">
              <a:avLst/>
            </a:prstGeom>
            <a:ln w="1905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5400000">
              <a:off x="728887" y="4223454"/>
              <a:ext cx="511384" cy="1588"/>
            </a:xfrm>
            <a:prstGeom prst="line">
              <a:avLst/>
            </a:prstGeom>
            <a:ln w="19050">
              <a:solidFill>
                <a:srgbClr val="003300"/>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a:grpSpLocks/>
          </p:cNvGrpSpPr>
          <p:nvPr/>
        </p:nvGrpSpPr>
        <p:grpSpPr bwMode="auto">
          <a:xfrm>
            <a:off x="539750" y="3061463"/>
            <a:ext cx="2844800" cy="1236663"/>
            <a:chOff x="539750" y="2878111"/>
            <a:chExt cx="2844205" cy="1235906"/>
          </a:xfrm>
        </p:grpSpPr>
        <p:sp>
          <p:nvSpPr>
            <p:cNvPr id="125" name="流程图: 联系 124"/>
            <p:cNvSpPr/>
            <p:nvPr/>
          </p:nvSpPr>
          <p:spPr>
            <a:xfrm>
              <a:off x="539750" y="2878111"/>
              <a:ext cx="2844205" cy="1235906"/>
            </a:xfrm>
            <a:prstGeom prst="flowChartConnector">
              <a:avLst/>
            </a:prstGeom>
            <a:solidFill>
              <a:srgbClr val="C5F123">
                <a:alpha val="53000"/>
              </a:srgbClr>
            </a:solidFill>
            <a:ln>
              <a:solidFill>
                <a:srgbClr val="0033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dirty="0"/>
            </a:p>
          </p:txBody>
        </p:sp>
        <p:sp>
          <p:nvSpPr>
            <p:cNvPr id="126" name="TextBox 125"/>
            <p:cNvSpPr txBox="1"/>
            <p:nvPr/>
          </p:nvSpPr>
          <p:spPr>
            <a:xfrm>
              <a:off x="839725" y="3311234"/>
              <a:ext cx="2261714" cy="368075"/>
            </a:xfrm>
            <a:prstGeom prst="rect">
              <a:avLst/>
            </a:prstGeom>
            <a:solidFill>
              <a:srgbClr val="003300"/>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lgn="ctr" fontAlgn="auto">
                <a:spcBef>
                  <a:spcPts val="0"/>
                </a:spcBef>
                <a:spcAft>
                  <a:spcPts val="0"/>
                </a:spcAft>
                <a:defRPr/>
              </a:pPr>
              <a:r>
                <a:rPr lang="zh-CN" altLang="en-US" sz="1800" b="1" dirty="0"/>
                <a:t>阳羡湖旅游度假中心</a:t>
              </a:r>
            </a:p>
          </p:txBody>
        </p:sp>
      </p:grpSp>
      <p:grpSp>
        <p:nvGrpSpPr>
          <p:cNvPr id="131" name="组合 130"/>
          <p:cNvGrpSpPr>
            <a:grpSpLocks/>
          </p:cNvGrpSpPr>
          <p:nvPr/>
        </p:nvGrpSpPr>
        <p:grpSpPr bwMode="auto">
          <a:xfrm>
            <a:off x="3759200" y="3064638"/>
            <a:ext cx="4492625" cy="1233488"/>
            <a:chOff x="3759973" y="2881314"/>
            <a:chExt cx="4491099" cy="1232702"/>
          </a:xfrm>
        </p:grpSpPr>
        <p:sp>
          <p:nvSpPr>
            <p:cNvPr id="124" name="椭圆 123"/>
            <p:cNvSpPr/>
            <p:nvPr/>
          </p:nvSpPr>
          <p:spPr>
            <a:xfrm>
              <a:off x="3759973" y="2881314"/>
              <a:ext cx="4491099" cy="1232702"/>
            </a:xfrm>
            <a:prstGeom prst="ellipse">
              <a:avLst/>
            </a:prstGeom>
            <a:solidFill>
              <a:srgbClr val="C5F123">
                <a:alpha val="51000"/>
              </a:srgbClr>
            </a:solidFill>
            <a:ln>
              <a:solidFill>
                <a:srgbClr val="0033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7" name="TextBox 126"/>
            <p:cNvSpPr txBox="1"/>
            <p:nvPr/>
          </p:nvSpPr>
          <p:spPr>
            <a:xfrm>
              <a:off x="4854976" y="3311253"/>
              <a:ext cx="2301093" cy="368065"/>
            </a:xfrm>
            <a:prstGeom prst="rect">
              <a:avLst/>
            </a:prstGeom>
            <a:solidFill>
              <a:srgbClr val="003300"/>
            </a:solidFill>
            <a:ln>
              <a:noFill/>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fontAlgn="auto">
                <a:spcBef>
                  <a:spcPts val="0"/>
                </a:spcBef>
                <a:spcAft>
                  <a:spcPts val="0"/>
                </a:spcAft>
                <a:defRPr/>
              </a:pPr>
              <a:r>
                <a:rPr lang="zh-CN" altLang="en-US" sz="1800" b="1" dirty="0"/>
                <a:t>洞府岩农人文体验区</a:t>
              </a:r>
            </a:p>
          </p:txBody>
        </p:sp>
      </p:grpSp>
      <p:grpSp>
        <p:nvGrpSpPr>
          <p:cNvPr id="132" name="组合 131"/>
          <p:cNvGrpSpPr>
            <a:grpSpLocks/>
          </p:cNvGrpSpPr>
          <p:nvPr/>
        </p:nvGrpSpPr>
        <p:grpSpPr bwMode="auto">
          <a:xfrm>
            <a:off x="8397875" y="3047176"/>
            <a:ext cx="1255713" cy="1250950"/>
            <a:chOff x="8397125" y="2863121"/>
            <a:chExt cx="1256541" cy="1250895"/>
          </a:xfrm>
        </p:grpSpPr>
        <p:sp>
          <p:nvSpPr>
            <p:cNvPr id="128" name="椭圆 127"/>
            <p:cNvSpPr/>
            <p:nvPr/>
          </p:nvSpPr>
          <p:spPr>
            <a:xfrm>
              <a:off x="8397125" y="2863121"/>
              <a:ext cx="1256541" cy="1250895"/>
            </a:xfrm>
            <a:prstGeom prst="ellipse">
              <a:avLst/>
            </a:prstGeom>
            <a:solidFill>
              <a:srgbClr val="C5F123">
                <a:alpha val="51000"/>
              </a:srgbClr>
            </a:solidFill>
            <a:ln>
              <a:solidFill>
                <a:srgbClr val="0033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9" name="TextBox 128"/>
            <p:cNvSpPr txBox="1"/>
            <p:nvPr/>
          </p:nvSpPr>
          <p:spPr>
            <a:xfrm>
              <a:off x="8459079" y="3164733"/>
              <a:ext cx="1134222" cy="646084"/>
            </a:xfrm>
            <a:prstGeom prst="rect">
              <a:avLst/>
            </a:prstGeom>
            <a:solidFill>
              <a:srgbClr val="003300"/>
            </a:solidFill>
            <a:ln>
              <a:noFill/>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fontAlgn="auto">
                <a:spcBef>
                  <a:spcPts val="0"/>
                </a:spcBef>
                <a:spcAft>
                  <a:spcPts val="0"/>
                </a:spcAft>
                <a:defRPr/>
              </a:pPr>
              <a:r>
                <a:rPr lang="zh-CN" altLang="en-US" sz="1800" b="1" dirty="0"/>
                <a:t>省庄竹海</a:t>
              </a:r>
              <a:endParaRPr lang="en-US" altLang="zh-CN" sz="1800" b="1" dirty="0"/>
            </a:p>
            <a:p>
              <a:pPr algn="ctr" fontAlgn="auto">
                <a:spcBef>
                  <a:spcPts val="0"/>
                </a:spcBef>
                <a:spcAft>
                  <a:spcPts val="0"/>
                </a:spcAft>
                <a:defRPr/>
              </a:pPr>
              <a:r>
                <a:rPr lang="zh-CN" altLang="en-US" sz="1800" b="1" dirty="0"/>
                <a:t>生态区</a:t>
              </a:r>
            </a:p>
          </p:txBody>
        </p:sp>
      </p:grpSp>
      <p:sp>
        <p:nvSpPr>
          <p:cNvPr id="137" name="TextBox 136"/>
          <p:cNvSpPr txBox="1"/>
          <p:nvPr/>
        </p:nvSpPr>
        <p:spPr>
          <a:xfrm>
            <a:off x="473075" y="511936"/>
            <a:ext cx="5734050" cy="461962"/>
          </a:xfrm>
          <a:prstGeom prst="rect">
            <a:avLst/>
          </a:prstGeom>
          <a:noFill/>
          <a:effectLst>
            <a:outerShdw blurRad="50800" dist="38100" dir="5400000" algn="t" rotWithShape="0">
              <a:prstClr val="black">
                <a:alpha val="20000"/>
              </a:prstClr>
            </a:outerShdw>
          </a:effectLst>
        </p:spPr>
        <p:txBody>
          <a:bodyPr>
            <a:spAutoFit/>
          </a:bodyPr>
          <a:lstStyle/>
          <a:p>
            <a:pPr fontAlgn="auto">
              <a:spcBef>
                <a:spcPts val="0"/>
              </a:spcBef>
              <a:spcAft>
                <a:spcPts val="0"/>
              </a:spcAft>
              <a:defRPr/>
            </a:pPr>
            <a:r>
              <a:rPr lang="zh-CN" altLang="en-US" b="1" dirty="0">
                <a:latin typeface="+mn-lt"/>
                <a:ea typeface="+mn-ea"/>
              </a:rPr>
              <a:t>阳羡景区旅游产品供应</a:t>
            </a:r>
            <a:r>
              <a:rPr lang="zh-CN" altLang="en-US" b="1" dirty="0" smtClean="0">
                <a:latin typeface="+mn-lt"/>
                <a:ea typeface="+mn-ea"/>
              </a:rPr>
              <a:t>预期（现有规划）</a:t>
            </a:r>
            <a:endParaRPr lang="zh-CN" altLang="en-US" b="1" dirty="0">
              <a:latin typeface="+mn-lt"/>
              <a:ea typeface="+mn-ea"/>
            </a:endParaRPr>
          </a:p>
        </p:txBody>
      </p:sp>
      <p:sp>
        <p:nvSpPr>
          <p:cNvPr id="89" name="TextBox 88"/>
          <p:cNvSpPr txBox="1">
            <a:spLocks noChangeArrowheads="1"/>
          </p:cNvSpPr>
          <p:nvPr/>
        </p:nvSpPr>
        <p:spPr bwMode="auto">
          <a:xfrm>
            <a:off x="0" y="5830885"/>
            <a:ext cx="10440988" cy="634917"/>
          </a:xfrm>
          <a:prstGeom prst="rect">
            <a:avLst/>
          </a:prstGeom>
          <a:noFill/>
          <a:ln w="9525">
            <a:noFill/>
            <a:miter lim="800000"/>
            <a:headEnd/>
            <a:tailEnd/>
          </a:ln>
        </p:spPr>
        <p:txBody>
          <a:bodyPr>
            <a:spAutoFit/>
          </a:bodyPr>
          <a:lstStyle/>
          <a:p>
            <a:pPr marL="449263">
              <a:lnSpc>
                <a:spcPts val="2200"/>
              </a:lnSpc>
            </a:pPr>
            <a:r>
              <a:rPr lang="zh-CN" altLang="en-US" sz="1600" b="1" dirty="0">
                <a:solidFill>
                  <a:srgbClr val="003300"/>
                </a:solidFill>
                <a:latin typeface="+mn-ea"/>
                <a:ea typeface="+mn-ea"/>
              </a:rPr>
              <a:t>另有竹文化度假村、汽车生态体验园、杨梅大世界、龙池景观农业度假村、联谊农家庄园等。</a:t>
            </a:r>
            <a:endParaRPr lang="en-US" altLang="zh-CN" sz="1600" b="1" dirty="0">
              <a:solidFill>
                <a:srgbClr val="003300"/>
              </a:solidFill>
              <a:latin typeface="+mn-ea"/>
              <a:ea typeface="+mn-ea"/>
            </a:endParaRPr>
          </a:p>
          <a:p>
            <a:pPr marL="449263">
              <a:lnSpc>
                <a:spcPts val="2200"/>
              </a:lnSpc>
            </a:pPr>
            <a:r>
              <a:rPr lang="zh-CN" altLang="en-US" sz="1600" b="1" dirty="0">
                <a:solidFill>
                  <a:srgbClr val="003300"/>
                </a:solidFill>
                <a:latin typeface="+mn-ea"/>
                <a:ea typeface="+mn-ea"/>
              </a:rPr>
              <a:t>定位：长三角核心圈层最佳山水生态旅游区和环太湖旅游圈的西太湖旅游度假中心。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left)">
                                      <p:cBhvr>
                                        <p:cTn id="11" dur="500"/>
                                        <p:tgtEl>
                                          <p:spTgt spid="12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wipe(down)">
                                      <p:cBhvr>
                                        <p:cTn id="15" dur="500"/>
                                        <p:tgtEl>
                                          <p:spTgt spid="101"/>
                                        </p:tgtEl>
                                      </p:cBhvr>
                                    </p:animEffect>
                                  </p:childTnLst>
                                </p:cTn>
                              </p:par>
                              <p:par>
                                <p:cTn id="16" presetID="22" presetClass="entr" presetSubtype="4" fill="hold" nodeType="withEffect">
                                  <p:stCondLst>
                                    <p:cond delay="0"/>
                                  </p:stCondLst>
                                  <p:childTnLst>
                                    <p:set>
                                      <p:cBhvr>
                                        <p:cTn id="17" dur="1" fill="hold">
                                          <p:stCondLst>
                                            <p:cond delay="0"/>
                                          </p:stCondLst>
                                        </p:cTn>
                                        <p:tgtEl>
                                          <p:spTgt spid="102"/>
                                        </p:tgtEl>
                                        <p:attrNameLst>
                                          <p:attrName>style.visibility</p:attrName>
                                        </p:attrNameLst>
                                      </p:cBhvr>
                                      <p:to>
                                        <p:strVal val="visible"/>
                                      </p:to>
                                    </p:set>
                                    <p:animEffect transition="in" filter="wipe(down)">
                                      <p:cBhvr>
                                        <p:cTn id="18" dur="500"/>
                                        <p:tgtEl>
                                          <p:spTgt spid="102"/>
                                        </p:tgtEl>
                                      </p:cBhvr>
                                    </p:animEffect>
                                  </p:childTnLst>
                                </p:cTn>
                              </p:par>
                              <p:par>
                                <p:cTn id="19" presetID="22" presetClass="entr" presetSubtype="4" fill="hold" nodeType="with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wipe(down)">
                                      <p:cBhvr>
                                        <p:cTn id="21" dur="500"/>
                                        <p:tgtEl>
                                          <p:spTgt spid="103"/>
                                        </p:tgtEl>
                                      </p:cBhvr>
                                    </p:animEffect>
                                  </p:childTnLst>
                                </p:cTn>
                              </p:par>
                              <p:par>
                                <p:cTn id="22" presetID="22" presetClass="entr" presetSubtype="4" fill="hold" nodeType="with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wipe(down)">
                                      <p:cBhvr>
                                        <p:cTn id="24" dur="500"/>
                                        <p:tgtEl>
                                          <p:spTgt spid="104"/>
                                        </p:tgtEl>
                                      </p:cBhvr>
                                    </p:animEffect>
                                  </p:childTnLst>
                                </p:cTn>
                              </p:par>
                              <p:par>
                                <p:cTn id="25" presetID="22" presetClass="entr" presetSubtype="4" fill="hold"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down)">
                                      <p:cBhvr>
                                        <p:cTn id="27" dur="500"/>
                                        <p:tgtEl>
                                          <p:spTgt spid="105"/>
                                        </p:tgtEl>
                                      </p:cBhvr>
                                    </p:animEffect>
                                  </p:childTnLst>
                                </p:cTn>
                              </p:par>
                              <p:par>
                                <p:cTn id="28" presetID="22" presetClass="entr" presetSubtype="4" fill="hold"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wipe(down)">
                                      <p:cBhvr>
                                        <p:cTn id="30" dur="500"/>
                                        <p:tgtEl>
                                          <p:spTgt spid="106"/>
                                        </p:tgtEl>
                                      </p:cBhvr>
                                    </p:animEffect>
                                  </p:childTnLst>
                                </p:cTn>
                              </p:par>
                              <p:par>
                                <p:cTn id="31" presetID="22" presetClass="entr" presetSubtype="4" fill="hold" nodeType="with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wipe(down)">
                                      <p:cBhvr>
                                        <p:cTn id="33" dur="500"/>
                                        <p:tgtEl>
                                          <p:spTgt spid="109"/>
                                        </p:tgtEl>
                                      </p:cBhvr>
                                    </p:animEffect>
                                  </p:childTnLst>
                                </p:cTn>
                              </p:par>
                              <p:par>
                                <p:cTn id="34" presetID="22" presetClass="entr" presetSubtype="4" fill="hold"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down)">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wipe(left)">
                                      <p:cBhvr>
                                        <p:cTn id="41" dur="500"/>
                                        <p:tgtEl>
                                          <p:spTgt spid="117"/>
                                        </p:tgtEl>
                                      </p:cBhvr>
                                    </p:animEffect>
                                  </p:childTnLst>
                                </p:cTn>
                              </p:par>
                              <p:par>
                                <p:cTn id="42" presetID="22" presetClass="entr" presetSubtype="1" fill="hold" nodeType="with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wipe(up)">
                                      <p:cBhvr>
                                        <p:cTn id="44" dur="500"/>
                                        <p:tgtEl>
                                          <p:spTgt spid="122"/>
                                        </p:tgtEl>
                                      </p:cBhvr>
                                    </p:animEffect>
                                  </p:childTnLst>
                                </p:cTn>
                              </p:par>
                              <p:par>
                                <p:cTn id="45" presetID="22" presetClass="entr" presetSubtype="1" fill="hold" nodeType="with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wipe(up)">
                                      <p:cBhvr>
                                        <p:cTn id="47" dur="500"/>
                                        <p:tgtEl>
                                          <p:spTgt spid="111"/>
                                        </p:tgtEl>
                                      </p:cBhvr>
                                    </p:animEffect>
                                  </p:childTnLst>
                                </p:cTn>
                              </p:par>
                            </p:childTnLst>
                          </p:cTn>
                        </p:par>
                      </p:childTnLst>
                    </p:cTn>
                  </p:par>
                  <p:par>
                    <p:cTn id="48" fill="hold">
                      <p:stCondLst>
                        <p:cond delay="indefinite"/>
                      </p:stCondLst>
                      <p:childTnLst>
                        <p:par>
                          <p:cTn id="49" fill="hold">
                            <p:stCondLst>
                              <p:cond delay="0"/>
                            </p:stCondLst>
                            <p:childTnLst>
                              <p:par>
                                <p:cTn id="50" presetID="20" presetClass="entr" presetSubtype="0" fill="hold" nodeType="click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wedge">
                                      <p:cBhvr>
                                        <p:cTn id="52" dur="1000"/>
                                        <p:tgtEl>
                                          <p:spTgt spid="130"/>
                                        </p:tgtEl>
                                      </p:cBhvr>
                                    </p:animEffect>
                                  </p:childTnLst>
                                </p:cTn>
                              </p:par>
                            </p:childTnLst>
                          </p:cTn>
                        </p:par>
                        <p:par>
                          <p:cTn id="53" fill="hold">
                            <p:stCondLst>
                              <p:cond delay="1000"/>
                            </p:stCondLst>
                            <p:childTnLst>
                              <p:par>
                                <p:cTn id="54" presetID="20" presetClass="entr" presetSubtype="0" fill="hold" nodeType="afterEffect">
                                  <p:stCondLst>
                                    <p:cond delay="0"/>
                                  </p:stCondLst>
                                  <p:childTnLst>
                                    <p:set>
                                      <p:cBhvr>
                                        <p:cTn id="55" dur="1" fill="hold">
                                          <p:stCondLst>
                                            <p:cond delay="0"/>
                                          </p:stCondLst>
                                        </p:cTn>
                                        <p:tgtEl>
                                          <p:spTgt spid="131"/>
                                        </p:tgtEl>
                                        <p:attrNameLst>
                                          <p:attrName>style.visibility</p:attrName>
                                        </p:attrNameLst>
                                      </p:cBhvr>
                                      <p:to>
                                        <p:strVal val="visible"/>
                                      </p:to>
                                    </p:set>
                                    <p:animEffect transition="in" filter="wedge">
                                      <p:cBhvr>
                                        <p:cTn id="56" dur="1000"/>
                                        <p:tgtEl>
                                          <p:spTgt spid="131"/>
                                        </p:tgtEl>
                                      </p:cBhvr>
                                    </p:animEffect>
                                  </p:childTnLst>
                                </p:cTn>
                              </p:par>
                            </p:childTnLst>
                          </p:cTn>
                        </p:par>
                        <p:par>
                          <p:cTn id="57" fill="hold">
                            <p:stCondLst>
                              <p:cond delay="2000"/>
                            </p:stCondLst>
                            <p:childTnLst>
                              <p:par>
                                <p:cTn id="58" presetID="20" presetClass="entr" presetSubtype="0" fill="hold" nodeType="afterEffect">
                                  <p:stCondLst>
                                    <p:cond delay="0"/>
                                  </p:stCondLst>
                                  <p:childTnLst>
                                    <p:set>
                                      <p:cBhvr>
                                        <p:cTn id="59" dur="1" fill="hold">
                                          <p:stCondLst>
                                            <p:cond delay="0"/>
                                          </p:stCondLst>
                                        </p:cTn>
                                        <p:tgtEl>
                                          <p:spTgt spid="132"/>
                                        </p:tgtEl>
                                        <p:attrNameLst>
                                          <p:attrName>style.visibility</p:attrName>
                                        </p:attrNameLst>
                                      </p:cBhvr>
                                      <p:to>
                                        <p:strVal val="visible"/>
                                      </p:to>
                                    </p:set>
                                    <p:animEffect transition="in" filter="wedge">
                                      <p:cBhvr>
                                        <p:cTn id="60" dur="1000"/>
                                        <p:tgtEl>
                                          <p:spTgt spid="132"/>
                                        </p:tgtEl>
                                      </p:cBhvr>
                                    </p:animEffect>
                                  </p:childTnLst>
                                </p:cTn>
                              </p:par>
                            </p:childTnLst>
                          </p:cTn>
                        </p:par>
                        <p:par>
                          <p:cTn id="61" fill="hold">
                            <p:stCondLst>
                              <p:cond delay="3000"/>
                            </p:stCondLst>
                            <p:childTnLst>
                              <p:par>
                                <p:cTn id="62" presetID="12" presetClass="entr" presetSubtype="1" fill="hold" grpId="0" nodeType="afterEffect">
                                  <p:stCondLst>
                                    <p:cond delay="0"/>
                                  </p:stCondLst>
                                  <p:childTnLst>
                                    <p:set>
                                      <p:cBhvr>
                                        <p:cTn id="63" dur="1" fill="hold">
                                          <p:stCondLst>
                                            <p:cond delay="0"/>
                                          </p:stCondLst>
                                        </p:cTn>
                                        <p:tgtEl>
                                          <p:spTgt spid="89"/>
                                        </p:tgtEl>
                                        <p:attrNameLst>
                                          <p:attrName>style.visibility</p:attrName>
                                        </p:attrNameLst>
                                      </p:cBhvr>
                                      <p:to>
                                        <p:strVal val="visible"/>
                                      </p:to>
                                    </p:set>
                                    <p:animEffect transition="in" filter="slide(fromTop)">
                                      <p:cBhvr>
                                        <p:cTn id="6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3075" y="511936"/>
            <a:ext cx="5734050" cy="461962"/>
          </a:xfrm>
          <a:prstGeom prst="rect">
            <a:avLst/>
          </a:prstGeom>
          <a:noFill/>
          <a:effectLst>
            <a:outerShdw blurRad="50800" dist="38100" dir="5400000" algn="t" rotWithShape="0">
              <a:prstClr val="black">
                <a:alpha val="20000"/>
              </a:prstClr>
            </a:outerShdw>
          </a:effectLst>
        </p:spPr>
        <p:txBody>
          <a:bodyPr>
            <a:spAutoFit/>
          </a:bodyPr>
          <a:lstStyle/>
          <a:p>
            <a:pPr fontAlgn="auto">
              <a:spcBef>
                <a:spcPts val="0"/>
              </a:spcBef>
              <a:spcAft>
                <a:spcPts val="0"/>
              </a:spcAft>
              <a:defRPr/>
            </a:pPr>
            <a:r>
              <a:rPr lang="zh-CN" altLang="en-US" b="1" dirty="0">
                <a:latin typeface="+mn-lt"/>
                <a:ea typeface="+mn-ea"/>
              </a:rPr>
              <a:t>阳羡景区旅游产品供应</a:t>
            </a:r>
            <a:r>
              <a:rPr lang="zh-CN" altLang="en-US" b="1" dirty="0" smtClean="0">
                <a:latin typeface="+mn-lt"/>
                <a:ea typeface="+mn-ea"/>
              </a:rPr>
              <a:t>预期（现有规划）</a:t>
            </a:r>
            <a:endParaRPr lang="zh-CN" altLang="en-US" b="1" dirty="0">
              <a:latin typeface="+mn-lt"/>
              <a:ea typeface="+mn-ea"/>
            </a:endParaRPr>
          </a:p>
        </p:txBody>
      </p:sp>
      <p:sp>
        <p:nvSpPr>
          <p:cNvPr id="9" name="TextBox 8"/>
          <p:cNvSpPr txBox="1"/>
          <p:nvPr/>
        </p:nvSpPr>
        <p:spPr>
          <a:xfrm>
            <a:off x="461232" y="3359944"/>
            <a:ext cx="8106506" cy="1301767"/>
          </a:xfrm>
          <a:prstGeom prst="rect">
            <a:avLst/>
          </a:prstGeom>
          <a:noFill/>
        </p:spPr>
        <p:txBody>
          <a:bodyPr wrap="square" rtlCol="0">
            <a:spAutoFit/>
          </a:bodyPr>
          <a:lstStyle/>
          <a:p>
            <a:pPr>
              <a:lnSpc>
                <a:spcPts val="2200"/>
              </a:lnSpc>
              <a:spcBef>
                <a:spcPts val="400"/>
              </a:spcBef>
              <a:spcAft>
                <a:spcPts val="400"/>
              </a:spcAft>
            </a:pPr>
            <a:r>
              <a:rPr lang="zh-CN" altLang="en-US" sz="2000" b="1" dirty="0" smtClean="0">
                <a:solidFill>
                  <a:srgbClr val="003300"/>
                </a:solidFill>
                <a:latin typeface="+mn-ea"/>
                <a:ea typeface="+mn-ea"/>
              </a:rPr>
              <a:t>区域品牌</a:t>
            </a:r>
            <a:endParaRPr lang="en-US" altLang="zh-CN" sz="1600" b="1" dirty="0" smtClean="0">
              <a:solidFill>
                <a:srgbClr val="003300"/>
              </a:solidFill>
              <a:latin typeface="+mn-ea"/>
              <a:ea typeface="+mn-ea"/>
            </a:endParaRPr>
          </a:p>
          <a:p>
            <a:pPr>
              <a:lnSpc>
                <a:spcPts val="2200"/>
              </a:lnSpc>
              <a:spcBef>
                <a:spcPts val="400"/>
              </a:spcBef>
              <a:spcAft>
                <a:spcPts val="400"/>
              </a:spcAft>
            </a:pPr>
            <a:r>
              <a:rPr lang="zh-CN" altLang="en-US" sz="1600" b="1" dirty="0" smtClean="0">
                <a:solidFill>
                  <a:srgbClr val="003300"/>
                </a:solidFill>
                <a:latin typeface="+mn-ea"/>
                <a:ea typeface="+mn-ea"/>
              </a:rPr>
              <a:t>规划中未涉及品牌打造及推广，从其定位</a:t>
            </a:r>
            <a:r>
              <a:rPr lang="en-US" altLang="zh-CN" sz="1600" b="1" dirty="0" smtClean="0">
                <a:solidFill>
                  <a:srgbClr val="003300"/>
                </a:solidFill>
                <a:latin typeface="+mn-ea"/>
                <a:ea typeface="+mn-ea"/>
              </a:rPr>
              <a:t>——</a:t>
            </a:r>
            <a:r>
              <a:rPr lang="zh-CN" altLang="en-US" sz="1600" b="1" dirty="0" smtClean="0">
                <a:solidFill>
                  <a:srgbClr val="003300"/>
                </a:solidFill>
                <a:latin typeface="+mn-ea"/>
                <a:ea typeface="+mn-ea"/>
              </a:rPr>
              <a:t>“长三角核心圈层最佳山水生态旅游区和环太湖旅游圈的西太湖旅游度假中心”来看，面对长三角这样的世界级城市群即世界级的旅游市场，定位较低，而“山水生态”、“西太湖旅游度假中心”，无特色可言。</a:t>
            </a:r>
            <a:endParaRPr lang="zh-CN" altLang="en-US" sz="1600" b="1" dirty="0">
              <a:solidFill>
                <a:srgbClr val="003300"/>
              </a:solidFill>
              <a:latin typeface="+mn-ea"/>
              <a:ea typeface="+mn-ea"/>
            </a:endParaRPr>
          </a:p>
        </p:txBody>
      </p:sp>
      <p:sp>
        <p:nvSpPr>
          <p:cNvPr id="10" name="TextBox 9"/>
          <p:cNvSpPr txBox="1"/>
          <p:nvPr/>
        </p:nvSpPr>
        <p:spPr>
          <a:xfrm>
            <a:off x="461232" y="1083437"/>
            <a:ext cx="8106506" cy="2071208"/>
          </a:xfrm>
          <a:prstGeom prst="rect">
            <a:avLst/>
          </a:prstGeom>
          <a:noFill/>
        </p:spPr>
        <p:txBody>
          <a:bodyPr wrap="square" rtlCol="0">
            <a:spAutoFit/>
          </a:bodyPr>
          <a:lstStyle/>
          <a:p>
            <a:pPr>
              <a:lnSpc>
                <a:spcPts val="2200"/>
              </a:lnSpc>
              <a:spcBef>
                <a:spcPts val="400"/>
              </a:spcBef>
              <a:spcAft>
                <a:spcPts val="400"/>
              </a:spcAft>
            </a:pPr>
            <a:r>
              <a:rPr lang="zh-CN" altLang="en-US" sz="2000" b="1" dirty="0" smtClean="0">
                <a:solidFill>
                  <a:srgbClr val="003300"/>
                </a:solidFill>
                <a:latin typeface="+mn-ea"/>
                <a:ea typeface="+mn-ea"/>
              </a:rPr>
              <a:t>核心吸引物</a:t>
            </a:r>
            <a:endParaRPr lang="en-US" altLang="zh-CN" sz="2000" b="1" dirty="0" smtClean="0">
              <a:solidFill>
                <a:srgbClr val="003300"/>
              </a:solidFill>
              <a:latin typeface="+mn-ea"/>
              <a:ea typeface="+mn-ea"/>
            </a:endParaRPr>
          </a:p>
          <a:p>
            <a:pPr>
              <a:lnSpc>
                <a:spcPts val="2200"/>
              </a:lnSpc>
              <a:spcBef>
                <a:spcPts val="400"/>
              </a:spcBef>
              <a:spcAft>
                <a:spcPts val="400"/>
              </a:spcAft>
            </a:pPr>
            <a:r>
              <a:rPr lang="zh-CN" altLang="en-US" sz="1600" b="1" dirty="0" smtClean="0">
                <a:solidFill>
                  <a:srgbClr val="003300"/>
                </a:solidFill>
                <a:latin typeface="+mn-ea"/>
                <a:ea typeface="+mn-ea"/>
              </a:rPr>
              <a:t>所谓“一核四心”，一核应为其核心所在。其旅游产品如下：</a:t>
            </a:r>
            <a:endParaRPr lang="en-US" altLang="zh-CN" sz="1600" b="1" dirty="0" smtClean="0">
              <a:solidFill>
                <a:srgbClr val="003300"/>
              </a:solidFill>
              <a:latin typeface="+mn-ea"/>
              <a:ea typeface="+mn-ea"/>
            </a:endParaRPr>
          </a:p>
          <a:p>
            <a:pPr>
              <a:lnSpc>
                <a:spcPts val="2200"/>
              </a:lnSpc>
              <a:spcBef>
                <a:spcPts val="400"/>
              </a:spcBef>
              <a:spcAft>
                <a:spcPts val="400"/>
              </a:spcAft>
            </a:pPr>
            <a:r>
              <a:rPr lang="zh-CN" altLang="en-US" sz="1600" dirty="0" smtClean="0">
                <a:solidFill>
                  <a:srgbClr val="003300"/>
                </a:solidFill>
                <a:latin typeface="+mn-ea"/>
                <a:ea typeface="+mn-ea"/>
              </a:rPr>
              <a:t>湖山攀岩俱乐部、生态果岭、温室沙滩、太湖源湿地生态文化园、亲子中心景观高尔夫、山水别墅区、生态吧园。</a:t>
            </a:r>
            <a:endParaRPr lang="en-US" altLang="zh-CN" sz="1600" dirty="0" smtClean="0">
              <a:solidFill>
                <a:srgbClr val="003300"/>
              </a:solidFill>
              <a:latin typeface="+mn-ea"/>
              <a:ea typeface="+mn-ea"/>
            </a:endParaRPr>
          </a:p>
          <a:p>
            <a:pPr>
              <a:lnSpc>
                <a:spcPts val="2200"/>
              </a:lnSpc>
              <a:spcBef>
                <a:spcPts val="400"/>
              </a:spcBef>
              <a:spcAft>
                <a:spcPts val="400"/>
              </a:spcAft>
            </a:pPr>
            <a:r>
              <a:rPr lang="zh-CN" altLang="en-US" sz="1600" b="1" dirty="0" smtClean="0">
                <a:solidFill>
                  <a:srgbClr val="003300"/>
                </a:solidFill>
                <a:latin typeface="+mn-ea"/>
                <a:ea typeface="+mn-ea"/>
              </a:rPr>
              <a:t>纵观“核心”产品，没有核心吸引力，缺乏担得起标志品牌的“拳头”产品。而产品定位、布置皆显散漫，似“意识流”的随性铺排。</a:t>
            </a:r>
            <a:endParaRPr lang="en-US" altLang="zh-CN" sz="1600" b="1" dirty="0" smtClean="0">
              <a:solidFill>
                <a:srgbClr val="0033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7291" y="1084970"/>
            <a:ext cx="9359900" cy="400110"/>
          </a:xfrm>
          <a:prstGeom prst="rect">
            <a:avLst/>
          </a:prstGeom>
          <a:noFill/>
        </p:spPr>
        <p:txBody>
          <a:bodyPr wrap="square" rtlCol="0">
            <a:spAutoFit/>
          </a:bodyPr>
          <a:lstStyle/>
          <a:p>
            <a:r>
              <a:rPr lang="zh-CN" altLang="en-US" sz="2000" b="1" dirty="0" smtClean="0">
                <a:solidFill>
                  <a:srgbClr val="003300"/>
                </a:solidFill>
                <a:latin typeface="+mn-ea"/>
                <a:ea typeface="+mn-ea"/>
              </a:rPr>
              <a:t>产业配置</a:t>
            </a:r>
            <a:r>
              <a:rPr lang="en-US" altLang="zh-CN" sz="2000" b="1" dirty="0" smtClean="0">
                <a:solidFill>
                  <a:srgbClr val="003300"/>
                </a:solidFill>
                <a:latin typeface="+mn-ea"/>
                <a:ea typeface="+mn-ea"/>
              </a:rPr>
              <a:t>——</a:t>
            </a:r>
            <a:r>
              <a:rPr lang="zh-CN" altLang="en-US" sz="2000" b="1" dirty="0" smtClean="0">
                <a:solidFill>
                  <a:srgbClr val="003300"/>
                </a:solidFill>
                <a:latin typeface="+mn-ea"/>
                <a:ea typeface="+mn-ea"/>
              </a:rPr>
              <a:t>案例：天目湖</a:t>
            </a:r>
            <a:endParaRPr lang="en-US" altLang="zh-CN" sz="2000" b="1" dirty="0" smtClean="0">
              <a:solidFill>
                <a:srgbClr val="003300"/>
              </a:solidFill>
              <a:latin typeface="+mn-ea"/>
              <a:ea typeface="+mn-ea"/>
            </a:endParaRPr>
          </a:p>
        </p:txBody>
      </p:sp>
      <p:graphicFrame>
        <p:nvGraphicFramePr>
          <p:cNvPr id="8" name="表格 7"/>
          <p:cNvGraphicFramePr>
            <a:graphicFrameLocks noGrp="1"/>
          </p:cNvGraphicFramePr>
          <p:nvPr/>
        </p:nvGraphicFramePr>
        <p:xfrm>
          <a:off x="1" y="1521593"/>
          <a:ext cx="10440989" cy="2339975"/>
        </p:xfrm>
        <a:graphic>
          <a:graphicData uri="http://schemas.openxmlformats.org/drawingml/2006/table">
            <a:tbl>
              <a:tblPr/>
              <a:tblGrid>
                <a:gridCol w="618853"/>
                <a:gridCol w="950340"/>
                <a:gridCol w="3326345"/>
                <a:gridCol w="1276217"/>
                <a:gridCol w="1276217"/>
                <a:gridCol w="1276217"/>
                <a:gridCol w="1716800"/>
              </a:tblGrid>
              <a:tr h="174935">
                <a:tc gridSpan="7">
                  <a:txBody>
                    <a:bodyPr/>
                    <a:lstStyle/>
                    <a:p>
                      <a:pPr algn="ctr" rtl="0" fontAlgn="ctr">
                        <a:lnSpc>
                          <a:spcPts val="2600"/>
                        </a:lnSpc>
                      </a:pPr>
                      <a:r>
                        <a:rPr lang="zh-CN" altLang="en-US" sz="1800" b="1" i="0" u="none" strike="noStrike" baseline="0" dirty="0" smtClean="0">
                          <a:solidFill>
                            <a:schemeClr val="bg2"/>
                          </a:solidFill>
                          <a:latin typeface="Arial" pitchFamily="34" charset="0"/>
                          <a:ea typeface="微软雅黑" pitchFamily="34" charset="-122"/>
                        </a:rPr>
                        <a:t>天目湖旅游度假区周边业态状况 </a:t>
                      </a:r>
                      <a:endParaRPr lang="zh-CN" altLang="en-US" sz="1800" b="1" i="0" u="none" strike="noStrike" baseline="0" dirty="0">
                        <a:solidFill>
                          <a:schemeClr val="bg2"/>
                        </a:solidFill>
                        <a:latin typeface="Arial" pitchFamily="34" charset="0"/>
                        <a:ea typeface="微软雅黑" pitchFamily="34" charset="-122"/>
                      </a:endParaRP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60000"/>
                      </a:srgb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174935">
                <a:tc>
                  <a:txBody>
                    <a:bodyPr/>
                    <a:lstStyle/>
                    <a:p>
                      <a:pPr algn="ctr" fontAlgn="ctr">
                        <a:lnSpc>
                          <a:spcPts val="2600"/>
                        </a:lnSpc>
                      </a:pPr>
                      <a:r>
                        <a:rPr lang="zh-CN" altLang="en-US" sz="1600" b="1" i="0" u="none" strike="noStrike" baseline="0" dirty="0">
                          <a:solidFill>
                            <a:srgbClr val="003300"/>
                          </a:solidFill>
                          <a:latin typeface="Arial" pitchFamily="34" charset="0"/>
                          <a:ea typeface="微软雅黑" pitchFamily="34" charset="-122"/>
                        </a:rPr>
                        <a:t>　</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smtClean="0">
                          <a:solidFill>
                            <a:srgbClr val="003300"/>
                          </a:solidFill>
                          <a:latin typeface="Arial" pitchFamily="34" charset="0"/>
                          <a:ea typeface="微软雅黑" pitchFamily="34" charset="-122"/>
                        </a:rPr>
                        <a:t>食</a:t>
                      </a:r>
                      <a:endParaRPr lang="zh-CN" altLang="en-US" sz="1600" b="1" i="0" u="none" strike="noStrike" baseline="0" dirty="0">
                        <a:solidFill>
                          <a:srgbClr val="003300"/>
                        </a:solidFill>
                        <a:latin typeface="Arial" pitchFamily="34" charset="0"/>
                        <a:ea typeface="微软雅黑" pitchFamily="34" charset="-122"/>
                      </a:endParaRP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a:solidFill>
                            <a:srgbClr val="003300"/>
                          </a:solidFill>
                          <a:latin typeface="Arial" pitchFamily="34" charset="0"/>
                          <a:ea typeface="微软雅黑" pitchFamily="34" charset="-122"/>
                        </a:rPr>
                        <a:t>住 </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a:solidFill>
                            <a:srgbClr val="003300"/>
                          </a:solidFill>
                          <a:latin typeface="Arial" pitchFamily="34" charset="0"/>
                          <a:ea typeface="微软雅黑" pitchFamily="34" charset="-122"/>
                        </a:rPr>
                        <a:t>行 </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a:solidFill>
                            <a:srgbClr val="003300"/>
                          </a:solidFill>
                          <a:latin typeface="Arial" pitchFamily="34" charset="0"/>
                          <a:ea typeface="微软雅黑" pitchFamily="34" charset="-122"/>
                        </a:rPr>
                        <a:t>游 </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a:solidFill>
                            <a:srgbClr val="003300"/>
                          </a:solidFill>
                          <a:latin typeface="Arial" pitchFamily="34" charset="0"/>
                          <a:ea typeface="微软雅黑" pitchFamily="34" charset="-122"/>
                        </a:rPr>
                        <a:t>购</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a:solidFill>
                            <a:srgbClr val="003300"/>
                          </a:solidFill>
                          <a:latin typeface="Arial" pitchFamily="34" charset="0"/>
                          <a:ea typeface="微软雅黑" pitchFamily="34" charset="-122"/>
                        </a:rPr>
                        <a:t>娱 </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r>
              <a:tr h="855058">
                <a:tc>
                  <a:txBody>
                    <a:bodyPr/>
                    <a:lstStyle/>
                    <a:p>
                      <a:pPr algn="ctr" fontAlgn="ctr">
                        <a:lnSpc>
                          <a:spcPts val="2600"/>
                        </a:lnSpc>
                      </a:pPr>
                      <a:r>
                        <a:rPr lang="zh-CN" altLang="en-US" sz="1600" b="1" i="0" u="none" strike="noStrike" baseline="0" dirty="0">
                          <a:solidFill>
                            <a:srgbClr val="003300"/>
                          </a:solidFill>
                          <a:latin typeface="Arial" pitchFamily="34" charset="0"/>
                          <a:ea typeface="微软雅黑" pitchFamily="34" charset="-122"/>
                        </a:rPr>
                        <a:t>产品代表</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marL="90488" indent="0" algn="l" rtl="0" fontAlgn="ctr">
                        <a:lnSpc>
                          <a:spcPts val="2600"/>
                        </a:lnSpc>
                      </a:pPr>
                      <a:r>
                        <a:rPr lang="zh-CN" altLang="en-US" sz="1600" b="0" i="0" u="none" strike="noStrike" baseline="0" dirty="0">
                          <a:solidFill>
                            <a:srgbClr val="003300"/>
                          </a:solidFill>
                          <a:latin typeface="+mn-ea"/>
                          <a:ea typeface="+mn-ea"/>
                        </a:rPr>
                        <a:t>砂锅鱼头、乌米饭，竹笋等特色食品</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marL="90488" indent="0" algn="l" fontAlgn="ctr">
                        <a:lnSpc>
                          <a:spcPts val="2600"/>
                        </a:lnSpc>
                      </a:pPr>
                      <a:r>
                        <a:rPr lang="zh-CN" altLang="en-US" sz="1600" b="0" i="0" u="none" strike="noStrike" baseline="0" dirty="0" smtClean="0">
                          <a:solidFill>
                            <a:srgbClr val="003300"/>
                          </a:solidFill>
                          <a:latin typeface="+mn-ea"/>
                          <a:ea typeface="+mn-ea"/>
                        </a:rPr>
                        <a:t>高档型：五星</a:t>
                      </a:r>
                      <a:r>
                        <a:rPr lang="zh-CN" altLang="en-US" sz="1600" b="0" i="0" u="none" strike="noStrike" baseline="0" dirty="0">
                          <a:solidFill>
                            <a:srgbClr val="003300"/>
                          </a:solidFill>
                          <a:latin typeface="+mn-ea"/>
                          <a:ea typeface="+mn-ea"/>
                        </a:rPr>
                        <a:t>如天目湖贵宾会馆、天目湖涵田度假村、天目湖国际饭店</a:t>
                      </a:r>
                      <a:r>
                        <a:rPr lang="en-US" altLang="zh-CN" sz="1600" b="0" i="0" u="none" strike="noStrike" baseline="0" dirty="0">
                          <a:solidFill>
                            <a:srgbClr val="003300"/>
                          </a:solidFill>
                          <a:latin typeface="+mn-ea"/>
                          <a:ea typeface="+mn-ea"/>
                        </a:rPr>
                        <a:t>3</a:t>
                      </a:r>
                      <a:r>
                        <a:rPr lang="zh-CN" altLang="en-US" sz="1600" b="0" i="0" u="none" strike="noStrike" baseline="0" dirty="0">
                          <a:solidFill>
                            <a:srgbClr val="003300"/>
                          </a:solidFill>
                          <a:latin typeface="+mn-ea"/>
                          <a:ea typeface="+mn-ea"/>
                        </a:rPr>
                        <a:t>家 </a:t>
                      </a:r>
                      <a:endParaRPr lang="en-US" altLang="zh-CN" sz="1600" b="0" i="0" u="none" strike="noStrike" baseline="0" dirty="0" smtClean="0">
                        <a:solidFill>
                          <a:srgbClr val="003300"/>
                        </a:solidFill>
                        <a:latin typeface="+mn-ea"/>
                        <a:ea typeface="+mn-ea"/>
                      </a:endParaRPr>
                    </a:p>
                    <a:p>
                      <a:pPr marL="90488" indent="0" algn="l" fontAlgn="ctr">
                        <a:lnSpc>
                          <a:spcPts val="2600"/>
                        </a:lnSpc>
                      </a:pPr>
                      <a:r>
                        <a:rPr lang="zh-CN" altLang="en-US" sz="1600" b="0" i="0" u="none" strike="noStrike" baseline="0" dirty="0" smtClean="0">
                          <a:solidFill>
                            <a:srgbClr val="003300"/>
                          </a:solidFill>
                          <a:latin typeface="+mn-ea"/>
                          <a:ea typeface="+mn-ea"/>
                        </a:rPr>
                        <a:t>四</a:t>
                      </a:r>
                      <a:r>
                        <a:rPr lang="zh-CN" altLang="en-US" sz="1600" b="0" i="0" u="none" strike="noStrike" baseline="0" dirty="0">
                          <a:solidFill>
                            <a:srgbClr val="003300"/>
                          </a:solidFill>
                          <a:latin typeface="+mn-ea"/>
                          <a:ea typeface="+mn-ea"/>
                        </a:rPr>
                        <a:t>星如天目湖静泊山庄等</a:t>
                      </a:r>
                      <a:r>
                        <a:rPr lang="en-US" altLang="zh-CN" sz="1600" b="0" i="0" u="none" strike="noStrike" baseline="0" dirty="0">
                          <a:solidFill>
                            <a:srgbClr val="003300"/>
                          </a:solidFill>
                          <a:latin typeface="+mn-ea"/>
                          <a:ea typeface="+mn-ea"/>
                        </a:rPr>
                        <a:t>8</a:t>
                      </a:r>
                      <a:r>
                        <a:rPr lang="zh-CN" altLang="en-US" sz="1600" b="0" i="0" u="none" strike="noStrike" baseline="0" dirty="0">
                          <a:solidFill>
                            <a:srgbClr val="003300"/>
                          </a:solidFill>
                          <a:latin typeface="+mn-ea"/>
                          <a:ea typeface="+mn-ea"/>
                        </a:rPr>
                        <a:t>家 </a:t>
                      </a:r>
                      <a:endParaRPr lang="en-US" altLang="zh-CN" sz="1600" b="0" i="0" u="none" strike="noStrike" baseline="0" dirty="0" smtClean="0">
                        <a:solidFill>
                          <a:srgbClr val="003300"/>
                        </a:solidFill>
                        <a:latin typeface="+mn-ea"/>
                        <a:ea typeface="+mn-ea"/>
                      </a:endParaRPr>
                    </a:p>
                    <a:p>
                      <a:pPr marL="90488" indent="0" algn="l" fontAlgn="ctr">
                        <a:lnSpc>
                          <a:spcPts val="2600"/>
                        </a:lnSpc>
                      </a:pPr>
                      <a:r>
                        <a:rPr lang="zh-CN" altLang="en-US" sz="1600" b="0" i="0" u="none" strike="noStrike" baseline="0" dirty="0" smtClean="0">
                          <a:solidFill>
                            <a:srgbClr val="003300"/>
                          </a:solidFill>
                          <a:latin typeface="+mn-ea"/>
                          <a:ea typeface="+mn-ea"/>
                        </a:rPr>
                        <a:t>舒适型：三星</a:t>
                      </a:r>
                      <a:r>
                        <a:rPr lang="zh-CN" altLang="en-US" sz="1600" b="0" i="0" u="none" strike="noStrike" baseline="0" dirty="0">
                          <a:solidFill>
                            <a:srgbClr val="003300"/>
                          </a:solidFill>
                          <a:latin typeface="+mn-ea"/>
                          <a:ea typeface="+mn-ea"/>
                        </a:rPr>
                        <a:t>如翠谷庄园酒店等</a:t>
                      </a:r>
                      <a:r>
                        <a:rPr lang="en-US" altLang="zh-CN" sz="1600" b="0" i="0" u="none" strike="noStrike" baseline="0" dirty="0">
                          <a:solidFill>
                            <a:srgbClr val="003300"/>
                          </a:solidFill>
                          <a:latin typeface="+mn-ea"/>
                          <a:ea typeface="+mn-ea"/>
                        </a:rPr>
                        <a:t>8</a:t>
                      </a:r>
                      <a:r>
                        <a:rPr lang="zh-CN" altLang="en-US" sz="1600" b="0" i="0" u="none" strike="noStrike" baseline="0" dirty="0">
                          <a:solidFill>
                            <a:srgbClr val="003300"/>
                          </a:solidFill>
                          <a:latin typeface="+mn-ea"/>
                          <a:ea typeface="+mn-ea"/>
                        </a:rPr>
                        <a:t>家</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marL="90488" indent="0" algn="l" fontAlgn="ctr">
                        <a:lnSpc>
                          <a:spcPts val="2600"/>
                        </a:lnSpc>
                      </a:pPr>
                      <a:r>
                        <a:rPr lang="zh-CN" altLang="en-US" sz="1600" b="0" i="0" u="none" strike="noStrike" baseline="0" dirty="0">
                          <a:solidFill>
                            <a:srgbClr val="003300"/>
                          </a:solidFill>
                          <a:latin typeface="+mn-ea"/>
                          <a:ea typeface="+mn-ea"/>
                        </a:rPr>
                        <a:t>旅游专线车、</a:t>
                      </a:r>
                      <a:r>
                        <a:rPr lang="zh-CN" altLang="en-US" sz="1600" b="0" i="0" u="none" strike="noStrike" baseline="0" dirty="0" smtClean="0">
                          <a:solidFill>
                            <a:srgbClr val="003300"/>
                          </a:solidFill>
                          <a:latin typeface="+mn-ea"/>
                          <a:ea typeface="+mn-ea"/>
                        </a:rPr>
                        <a:t>游艇、周末有</a:t>
                      </a:r>
                      <a:r>
                        <a:rPr lang="zh-CN" altLang="en-US" sz="1600" b="0" i="0" u="none" strike="noStrike" baseline="0" dirty="0">
                          <a:solidFill>
                            <a:srgbClr val="003300"/>
                          </a:solidFill>
                          <a:latin typeface="+mn-ea"/>
                          <a:ea typeface="+mn-ea"/>
                        </a:rPr>
                        <a:t>往返旅游班车、公交大巴车等</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marL="90488" indent="0" algn="l" fontAlgn="ctr">
                        <a:lnSpc>
                          <a:spcPts val="2600"/>
                        </a:lnSpc>
                        <a:tabLst>
                          <a:tab pos="900113" algn="l"/>
                        </a:tabLst>
                      </a:pPr>
                      <a:r>
                        <a:rPr lang="zh-CN" altLang="en-US" sz="1600" b="0" i="0" u="none" strike="noStrike" baseline="0" dirty="0">
                          <a:solidFill>
                            <a:srgbClr val="003300"/>
                          </a:solidFill>
                          <a:latin typeface="+mn-ea"/>
                          <a:ea typeface="+mn-ea"/>
                        </a:rPr>
                        <a:t>太公山风景区、水上乐园、善庆公园、山水园等</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marL="90488" indent="0" algn="l" fontAlgn="ctr">
                        <a:lnSpc>
                          <a:spcPts val="2600"/>
                        </a:lnSpc>
                      </a:pPr>
                      <a:r>
                        <a:rPr lang="zh-CN" altLang="en-US" sz="1600" b="0" i="0" u="none" strike="noStrike" baseline="0" dirty="0" smtClean="0">
                          <a:solidFill>
                            <a:srgbClr val="003300"/>
                          </a:solidFill>
                          <a:latin typeface="+mn-ea"/>
                          <a:ea typeface="+mn-ea"/>
                        </a:rPr>
                        <a:t>高档型：</a:t>
                      </a:r>
                      <a:endParaRPr lang="en-US" altLang="zh-CN" sz="1600" b="0" i="0" u="none" strike="noStrike" baseline="0" dirty="0" smtClean="0">
                        <a:solidFill>
                          <a:srgbClr val="003300"/>
                        </a:solidFill>
                        <a:latin typeface="+mn-ea"/>
                        <a:ea typeface="+mn-ea"/>
                      </a:endParaRPr>
                    </a:p>
                    <a:p>
                      <a:pPr marL="90488" indent="0" algn="l" fontAlgn="ctr">
                        <a:lnSpc>
                          <a:spcPts val="2600"/>
                        </a:lnSpc>
                      </a:pPr>
                      <a:r>
                        <a:rPr lang="zh-CN" altLang="en-US" sz="1600" b="0" i="0" u="none" strike="noStrike" baseline="0" dirty="0" smtClean="0">
                          <a:solidFill>
                            <a:srgbClr val="003300"/>
                          </a:solidFill>
                          <a:latin typeface="+mn-ea"/>
                          <a:ea typeface="+mn-ea"/>
                        </a:rPr>
                        <a:t>购物中心</a:t>
                      </a:r>
                      <a:r>
                        <a:rPr lang="en-US" altLang="zh-CN" sz="1600" b="0" i="0" u="none" strike="noStrike" baseline="0" dirty="0">
                          <a:solidFill>
                            <a:srgbClr val="003300"/>
                          </a:solidFill>
                          <a:latin typeface="+mn-ea"/>
                          <a:ea typeface="+mn-ea"/>
                        </a:rPr>
                        <a:t>9</a:t>
                      </a:r>
                      <a:r>
                        <a:rPr lang="zh-CN" altLang="en-US" sz="1600" b="0" i="0" u="none" strike="noStrike" baseline="0" dirty="0" smtClean="0">
                          <a:solidFill>
                            <a:srgbClr val="003300"/>
                          </a:solidFill>
                          <a:latin typeface="+mn-ea"/>
                          <a:ea typeface="+mn-ea"/>
                        </a:rPr>
                        <a:t>家</a:t>
                      </a:r>
                      <a:endParaRPr lang="en-US" altLang="zh-CN" sz="1600" b="0" i="0" u="none" strike="noStrike" baseline="0" dirty="0" smtClean="0">
                        <a:solidFill>
                          <a:srgbClr val="003300"/>
                        </a:solidFill>
                        <a:latin typeface="+mn-ea"/>
                        <a:ea typeface="+mn-ea"/>
                      </a:endParaRPr>
                    </a:p>
                    <a:p>
                      <a:pPr marL="90488" indent="0" algn="l" fontAlgn="ctr">
                        <a:lnSpc>
                          <a:spcPts val="2600"/>
                        </a:lnSpc>
                      </a:pPr>
                      <a:r>
                        <a:rPr lang="zh-CN" altLang="en-US" sz="1600" b="0" i="0" u="none" strike="noStrike" baseline="0" dirty="0" smtClean="0">
                          <a:solidFill>
                            <a:srgbClr val="003300"/>
                          </a:solidFill>
                          <a:latin typeface="+mn-ea"/>
                          <a:ea typeface="+mn-ea"/>
                        </a:rPr>
                        <a:t>普通型：百货店</a:t>
                      </a:r>
                      <a:r>
                        <a:rPr lang="en-US" altLang="zh-CN" sz="1600" b="0" i="0" u="none" strike="noStrike" baseline="0" dirty="0">
                          <a:solidFill>
                            <a:srgbClr val="003300"/>
                          </a:solidFill>
                          <a:latin typeface="+mn-ea"/>
                          <a:ea typeface="+mn-ea"/>
                        </a:rPr>
                        <a:t>65</a:t>
                      </a:r>
                      <a:r>
                        <a:rPr lang="zh-CN" altLang="en-US" sz="1600" b="0" i="0" u="none" strike="noStrike" baseline="0" dirty="0">
                          <a:solidFill>
                            <a:srgbClr val="003300"/>
                          </a:solidFill>
                          <a:latin typeface="+mn-ea"/>
                          <a:ea typeface="+mn-ea"/>
                        </a:rPr>
                        <a:t>家</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marL="90488" indent="0" algn="l" fontAlgn="ctr">
                        <a:lnSpc>
                          <a:spcPts val="2600"/>
                        </a:lnSpc>
                      </a:pPr>
                      <a:r>
                        <a:rPr lang="zh-CN" altLang="en-US" sz="1600" b="0" i="0" u="none" strike="noStrike" baseline="0" dirty="0" smtClean="0">
                          <a:solidFill>
                            <a:srgbClr val="003300"/>
                          </a:solidFill>
                          <a:latin typeface="+mn-ea"/>
                          <a:ea typeface="+mn-ea"/>
                        </a:rPr>
                        <a:t>高档型：度假村</a:t>
                      </a:r>
                      <a:endParaRPr lang="en-US" altLang="zh-CN" sz="1600" b="0" i="0" u="none" strike="noStrike" baseline="0" dirty="0" smtClean="0">
                        <a:solidFill>
                          <a:srgbClr val="003300"/>
                        </a:solidFill>
                        <a:latin typeface="+mn-ea"/>
                        <a:ea typeface="+mn-ea"/>
                      </a:endParaRPr>
                    </a:p>
                    <a:p>
                      <a:pPr marL="90488" indent="0" algn="l" fontAlgn="ctr">
                        <a:lnSpc>
                          <a:spcPts val="2600"/>
                        </a:lnSpc>
                      </a:pPr>
                      <a:r>
                        <a:rPr lang="zh-CN" altLang="en-US" sz="1600" b="0" i="0" u="none" strike="noStrike" baseline="0" dirty="0" smtClean="0">
                          <a:solidFill>
                            <a:srgbClr val="003300"/>
                          </a:solidFill>
                          <a:latin typeface="+mn-ea"/>
                          <a:ea typeface="+mn-ea"/>
                        </a:rPr>
                        <a:t>普通型：夜总会</a:t>
                      </a:r>
                      <a:r>
                        <a:rPr lang="zh-CN" altLang="en-US" sz="1600" b="0" i="0" u="none" strike="noStrike" baseline="0" dirty="0">
                          <a:solidFill>
                            <a:srgbClr val="003300"/>
                          </a:solidFill>
                          <a:latin typeface="+mn-ea"/>
                          <a:ea typeface="+mn-ea"/>
                        </a:rPr>
                        <a:t>、桑拿、足疗、夜店、洗浴、</a:t>
                      </a:r>
                      <a:r>
                        <a:rPr lang="en-US" altLang="zh-CN" sz="1600" b="0" i="0" u="none" strike="noStrike" baseline="0" dirty="0" err="1">
                          <a:solidFill>
                            <a:srgbClr val="003300"/>
                          </a:solidFill>
                          <a:latin typeface="+mn-ea"/>
                          <a:ea typeface="+mn-ea"/>
                        </a:rPr>
                        <a:t>ktv</a:t>
                      </a:r>
                      <a:r>
                        <a:rPr lang="zh-CN" altLang="en-US" sz="1600" b="0" i="0" u="none" strike="noStrike" baseline="0" dirty="0">
                          <a:solidFill>
                            <a:srgbClr val="003300"/>
                          </a:solidFill>
                          <a:latin typeface="+mn-ea"/>
                          <a:ea typeface="+mn-ea"/>
                        </a:rPr>
                        <a:t>等上百家</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r>
            </a:tbl>
          </a:graphicData>
        </a:graphic>
      </p:graphicFrame>
      <p:sp>
        <p:nvSpPr>
          <p:cNvPr id="5" name="TextBox 4"/>
          <p:cNvSpPr txBox="1"/>
          <p:nvPr/>
        </p:nvSpPr>
        <p:spPr>
          <a:xfrm>
            <a:off x="473075" y="511936"/>
            <a:ext cx="5734050" cy="461962"/>
          </a:xfrm>
          <a:prstGeom prst="rect">
            <a:avLst/>
          </a:prstGeom>
          <a:noFill/>
          <a:effectLst>
            <a:outerShdw blurRad="50800" dist="38100" dir="5400000" algn="t" rotWithShape="0">
              <a:prstClr val="black">
                <a:alpha val="20000"/>
              </a:prstClr>
            </a:outerShdw>
          </a:effectLst>
        </p:spPr>
        <p:txBody>
          <a:bodyPr>
            <a:spAutoFit/>
          </a:bodyPr>
          <a:lstStyle/>
          <a:p>
            <a:pPr fontAlgn="auto">
              <a:spcBef>
                <a:spcPts val="0"/>
              </a:spcBef>
              <a:spcAft>
                <a:spcPts val="0"/>
              </a:spcAft>
              <a:defRPr/>
            </a:pPr>
            <a:r>
              <a:rPr lang="zh-CN" altLang="en-US" b="1" dirty="0">
                <a:latin typeface="+mn-lt"/>
                <a:ea typeface="+mn-ea"/>
              </a:rPr>
              <a:t>阳羡景区旅游产品供应</a:t>
            </a:r>
            <a:r>
              <a:rPr lang="zh-CN" altLang="en-US" b="1" dirty="0" smtClean="0">
                <a:latin typeface="+mn-lt"/>
                <a:ea typeface="+mn-ea"/>
              </a:rPr>
              <a:t>预期（现有规划）</a:t>
            </a:r>
            <a:endParaRPr lang="zh-CN" altLang="en-US" b="1" dirty="0">
              <a:latin typeface="+mn-lt"/>
              <a:ea typeface="+mn-ea"/>
            </a:endParaRPr>
          </a:p>
        </p:txBody>
      </p:sp>
      <p:sp>
        <p:nvSpPr>
          <p:cNvPr id="6" name="TextBox 5"/>
          <p:cNvSpPr txBox="1"/>
          <p:nvPr/>
        </p:nvSpPr>
        <p:spPr>
          <a:xfrm>
            <a:off x="437291" y="3967964"/>
            <a:ext cx="9462359" cy="634917"/>
          </a:xfrm>
          <a:prstGeom prst="rect">
            <a:avLst/>
          </a:prstGeom>
          <a:noFill/>
          <a:effectLst>
            <a:outerShdw blurRad="50800" dist="38100" dir="5400000" algn="t" rotWithShape="0">
              <a:prstClr val="black">
                <a:alpha val="20000"/>
              </a:prstClr>
            </a:outerShdw>
          </a:effectLst>
        </p:spPr>
        <p:txBody>
          <a:bodyPr wrap="square" rtlCol="0">
            <a:spAutoFit/>
          </a:bodyPr>
          <a:lstStyle/>
          <a:p>
            <a:pPr fontAlgn="auto">
              <a:lnSpc>
                <a:spcPts val="2200"/>
              </a:lnSpc>
              <a:spcBef>
                <a:spcPts val="0"/>
              </a:spcBef>
              <a:spcAft>
                <a:spcPts val="0"/>
              </a:spcAft>
              <a:defRPr/>
            </a:pPr>
            <a:r>
              <a:rPr lang="zh-CN" altLang="en-US" sz="1600" b="1" dirty="0" smtClean="0">
                <a:solidFill>
                  <a:srgbClr val="003300"/>
                </a:solidFill>
                <a:latin typeface="+mn-ea"/>
                <a:ea typeface="+mn-ea"/>
              </a:rPr>
              <a:t>天目湖作为长三角较为成功的休闲度假产品，其产业配套尚有不足，但已较为合理，特色餐饮、高中低档住宿供应、旅游交通完善、特色购物、生活补给类购物供应全面，各类娱乐设施满足不同人群需要。</a:t>
            </a:r>
            <a:endParaRPr lang="en-US" altLang="zh-CN" sz="1600" b="1" dirty="0" smtClean="0">
              <a:solidFill>
                <a:srgbClr val="0033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 y="3858425"/>
          <a:ext cx="10440986" cy="2991657"/>
        </p:xfrm>
        <a:graphic>
          <a:graphicData uri="http://schemas.openxmlformats.org/drawingml/2006/table">
            <a:tbl>
              <a:tblPr firstRow="1" bandRow="1">
                <a:tableStyleId>{5C22544A-7EE6-4342-B048-85BDC9FD1C3A}</a:tableStyleId>
              </a:tblPr>
              <a:tblGrid>
                <a:gridCol w="634653"/>
                <a:gridCol w="861514"/>
                <a:gridCol w="839799"/>
                <a:gridCol w="1277955"/>
                <a:gridCol w="3140118"/>
                <a:gridCol w="671635"/>
                <a:gridCol w="3015312"/>
              </a:tblGrid>
              <a:tr h="0">
                <a:tc gridSpan="7">
                  <a:txBody>
                    <a:bodyPr/>
                    <a:lstStyle/>
                    <a:p>
                      <a:pPr marL="0" marR="0" indent="0" algn="ctr" defTabSz="914400" rtl="0" eaLnBrk="1" fontAlgn="ctr" latinLnBrk="0" hangingPunct="1">
                        <a:lnSpc>
                          <a:spcPts val="2400"/>
                        </a:lnSpc>
                        <a:spcBef>
                          <a:spcPts val="0"/>
                        </a:spcBef>
                        <a:spcAft>
                          <a:spcPts val="0"/>
                        </a:spcAft>
                        <a:buClrTx/>
                        <a:buSzTx/>
                        <a:buFontTx/>
                        <a:buNone/>
                        <a:tabLst/>
                        <a:defRPr/>
                      </a:pPr>
                      <a:r>
                        <a:rPr lang="zh-CN" altLang="en-US" sz="1800" b="1" i="0" u="none" strike="noStrike" kern="1200" baseline="0" dirty="0" smtClean="0">
                          <a:solidFill>
                            <a:schemeClr val="bg2"/>
                          </a:solidFill>
                          <a:latin typeface="Arial" pitchFamily="34" charset="0"/>
                          <a:ea typeface="微软雅黑" pitchFamily="34" charset="-122"/>
                          <a:cs typeface="+mn-cs"/>
                        </a:rPr>
                        <a:t>阳羡景区旅游产品供应预期（现有规划）</a:t>
                      </a:r>
                    </a:p>
                  </a:txBody>
                  <a:tcP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60000"/>
                      </a:srgbClr>
                    </a:solidFill>
                  </a:tcPr>
                </a:tc>
                <a:tc hMerge="1">
                  <a:txBody>
                    <a:bodyPr/>
                    <a:lstStyle/>
                    <a:p>
                      <a:pPr marL="0" algn="ctr" defTabSz="914400" rtl="0" eaLnBrk="1" latinLnBrk="0" hangingPunct="1">
                        <a:lnSpc>
                          <a:spcPts val="2000"/>
                        </a:lnSpc>
                      </a:pPr>
                      <a:endParaRPr lang="zh-CN" altLang="en-US" sz="1800" b="1" kern="1200" dirty="0" smtClean="0">
                        <a:solidFill>
                          <a:srgbClr val="003300"/>
                        </a:solidFill>
                        <a:latin typeface="+mn-ea"/>
                        <a:ea typeface="+mn-ea"/>
                        <a:cs typeface="+mn-cs"/>
                      </a:endParaRPr>
                    </a:p>
                  </a:txBody>
                  <a:tcP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40000"/>
                      </a:srgbClr>
                    </a:solidFill>
                  </a:tcPr>
                </a:tc>
                <a:tc hMerge="1">
                  <a:txBody>
                    <a:bodyPr/>
                    <a:lstStyle/>
                    <a:p>
                      <a:pPr marL="0" algn="ctr" defTabSz="914400" rtl="0" eaLnBrk="1" latinLnBrk="0" hangingPunct="1">
                        <a:lnSpc>
                          <a:spcPts val="2000"/>
                        </a:lnSpc>
                      </a:pPr>
                      <a:endParaRPr lang="zh-CN" altLang="en-US" sz="1800" b="1" kern="1200" dirty="0" smtClean="0">
                        <a:solidFill>
                          <a:srgbClr val="003300"/>
                        </a:solidFill>
                        <a:latin typeface="+mn-ea"/>
                        <a:ea typeface="+mn-ea"/>
                        <a:cs typeface="+mn-cs"/>
                      </a:endParaRPr>
                    </a:p>
                  </a:txBody>
                  <a:tcP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40000"/>
                      </a:srgbClr>
                    </a:solidFill>
                  </a:tcPr>
                </a:tc>
                <a:tc hMerge="1">
                  <a:txBody>
                    <a:bodyPr/>
                    <a:lstStyle/>
                    <a:p>
                      <a:pPr marL="0" algn="ctr" defTabSz="914400" rtl="0" eaLnBrk="1" latinLnBrk="0" hangingPunct="1">
                        <a:lnSpc>
                          <a:spcPts val="2000"/>
                        </a:lnSpc>
                      </a:pPr>
                      <a:endParaRPr lang="zh-CN" altLang="en-US" sz="1800" b="1" kern="1200" dirty="0" smtClean="0">
                        <a:solidFill>
                          <a:srgbClr val="003300"/>
                        </a:solidFill>
                        <a:latin typeface="+mn-ea"/>
                        <a:ea typeface="+mn-ea"/>
                        <a:cs typeface="+mn-cs"/>
                      </a:endParaRPr>
                    </a:p>
                  </a:txBody>
                  <a:tcP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40000"/>
                      </a:srgbClr>
                    </a:solidFill>
                  </a:tcPr>
                </a:tc>
                <a:tc hMerge="1">
                  <a:txBody>
                    <a:bodyPr/>
                    <a:lstStyle/>
                    <a:p>
                      <a:pPr marL="0" algn="ctr" defTabSz="914400" rtl="0" eaLnBrk="1" latinLnBrk="0" hangingPunct="1">
                        <a:lnSpc>
                          <a:spcPts val="2000"/>
                        </a:lnSpc>
                      </a:pPr>
                      <a:endParaRPr lang="zh-CN" altLang="en-US" sz="1800" b="1" kern="1200" dirty="0" smtClean="0">
                        <a:solidFill>
                          <a:srgbClr val="003300"/>
                        </a:solidFill>
                        <a:latin typeface="+mn-ea"/>
                        <a:ea typeface="+mn-ea"/>
                        <a:cs typeface="+mn-cs"/>
                      </a:endParaRPr>
                    </a:p>
                  </a:txBody>
                  <a:tcP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40000"/>
                      </a:srgbClr>
                    </a:solidFill>
                  </a:tcPr>
                </a:tc>
                <a:tc hMerge="1">
                  <a:txBody>
                    <a:bodyPr/>
                    <a:lstStyle/>
                    <a:p>
                      <a:pPr marL="0" algn="ctr" defTabSz="914400" rtl="0" eaLnBrk="1" latinLnBrk="0" hangingPunct="1">
                        <a:lnSpc>
                          <a:spcPts val="2000"/>
                        </a:lnSpc>
                      </a:pPr>
                      <a:endParaRPr lang="zh-CN" altLang="en-US" sz="1800" b="1" kern="1200" dirty="0" smtClean="0">
                        <a:solidFill>
                          <a:srgbClr val="003300"/>
                        </a:solidFill>
                        <a:latin typeface="+mn-ea"/>
                        <a:ea typeface="+mn-ea"/>
                        <a:cs typeface="+mn-cs"/>
                      </a:endParaRPr>
                    </a:p>
                  </a:txBody>
                  <a:tcPr>
                    <a:lnL w="19050" cap="flat" cmpd="sng" algn="ctr">
                      <a:solidFill>
                        <a:srgbClr val="003300"/>
                      </a:solidFill>
                      <a:prstDash val="solid"/>
                      <a:round/>
                      <a:headEnd type="none" w="med" len="med"/>
                      <a:tailEnd type="none" w="med" len="med"/>
                    </a:lnL>
                    <a:lnR w="19050"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40000"/>
                      </a:srgbClr>
                    </a:solidFill>
                  </a:tcPr>
                </a:tc>
                <a:tc hMerge="1">
                  <a:txBody>
                    <a:bodyPr/>
                    <a:lstStyle/>
                    <a:p>
                      <a:pPr marL="0" algn="ctr" defTabSz="914400" rtl="0" eaLnBrk="1" latinLnBrk="0" hangingPunct="1">
                        <a:lnSpc>
                          <a:spcPts val="2000"/>
                        </a:lnSpc>
                      </a:pPr>
                      <a:endParaRPr lang="zh-CN" altLang="en-US" sz="1800" b="1" kern="1200" dirty="0" smtClean="0">
                        <a:solidFill>
                          <a:srgbClr val="003300"/>
                        </a:solidFill>
                        <a:latin typeface="+mn-ea"/>
                        <a:ea typeface="+mn-ea"/>
                        <a:cs typeface="+mn-cs"/>
                      </a:endParaRPr>
                    </a:p>
                  </a:txBody>
                  <a:tcPr>
                    <a:lnL w="19050" cap="flat" cmpd="sng" algn="ctr">
                      <a:solidFill>
                        <a:srgbClr val="003300"/>
                      </a:solidFill>
                      <a:prstDash val="solid"/>
                      <a:round/>
                      <a:headEnd type="none" w="med" len="med"/>
                      <a:tailEnd type="none" w="med" len="med"/>
                    </a:lnL>
                    <a:lnR w="28575" cap="flat" cmpd="sng" algn="ctr">
                      <a:solidFill>
                        <a:srgbClr val="003300"/>
                      </a:solidFill>
                      <a:prstDash val="solid"/>
                      <a:round/>
                      <a:headEnd type="none" w="med" len="med"/>
                      <a:tailEnd type="none" w="med" len="med"/>
                    </a:lnR>
                    <a:lnT w="28575" cap="flat" cmpd="sng" algn="ctr">
                      <a:solidFill>
                        <a:srgbClr val="003300"/>
                      </a:solidFill>
                      <a:prstDash val="solid"/>
                      <a:round/>
                      <a:headEnd type="none" w="med" len="med"/>
                      <a:tailEnd type="none" w="med" len="med"/>
                    </a:lnT>
                    <a:lnB w="19050" cap="flat" cmpd="sng" algn="ctr">
                      <a:solidFill>
                        <a:srgbClr val="003300"/>
                      </a:solidFill>
                      <a:prstDash val="solid"/>
                      <a:round/>
                      <a:headEnd type="none" w="med" len="med"/>
                      <a:tailEnd type="none" w="med" len="med"/>
                    </a:lnB>
                    <a:solidFill>
                      <a:srgbClr val="003300">
                        <a:alpha val="40000"/>
                      </a:srgbClr>
                    </a:solidFill>
                  </a:tcPr>
                </a:tc>
              </a:tr>
              <a:tr h="126055">
                <a:tc>
                  <a:txBody>
                    <a:bodyPr/>
                    <a:lstStyle/>
                    <a:p>
                      <a:pPr marL="0" algn="ctr" defTabSz="914400" rtl="0" eaLnBrk="1" latinLnBrk="0" hangingPunct="1">
                        <a:lnSpc>
                          <a:spcPts val="2400"/>
                        </a:lnSpc>
                      </a:pPr>
                      <a:endParaRPr lang="zh-CN" altLang="en-US" sz="1600" b="1" kern="1200" dirty="0" smtClean="0">
                        <a:solidFill>
                          <a:schemeClr val="tx1"/>
                        </a:solidFill>
                        <a:latin typeface="+mn-lt"/>
                        <a:ea typeface="+mn-ea"/>
                        <a:cs typeface="+mn-cs"/>
                      </a:endParaRPr>
                    </a:p>
                  </a:txBody>
                  <a:tcP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marL="0" algn="ctr" defTabSz="914400" rtl="0" eaLnBrk="1" latinLnBrk="0" hangingPunct="1">
                        <a:lnSpc>
                          <a:spcPts val="2400"/>
                        </a:lnSpc>
                      </a:pPr>
                      <a:r>
                        <a:rPr lang="zh-CN" altLang="en-US" sz="1600" b="1" kern="1200" dirty="0" smtClean="0">
                          <a:solidFill>
                            <a:srgbClr val="003300"/>
                          </a:solidFill>
                          <a:latin typeface="+mn-ea"/>
                          <a:ea typeface="+mn-ea"/>
                          <a:cs typeface="+mn-cs"/>
                        </a:rPr>
                        <a:t>食</a:t>
                      </a:r>
                    </a:p>
                  </a:txBody>
                  <a:tcP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marL="0" algn="ctr" defTabSz="914400" rtl="0" eaLnBrk="1" latinLnBrk="0" hangingPunct="1">
                        <a:lnSpc>
                          <a:spcPts val="2400"/>
                        </a:lnSpc>
                      </a:pPr>
                      <a:r>
                        <a:rPr lang="zh-CN" altLang="en-US" sz="1600" b="1" kern="1200" dirty="0" smtClean="0">
                          <a:solidFill>
                            <a:srgbClr val="003300"/>
                          </a:solidFill>
                          <a:latin typeface="+mn-ea"/>
                          <a:ea typeface="+mn-ea"/>
                          <a:cs typeface="+mn-cs"/>
                        </a:rPr>
                        <a:t>住</a:t>
                      </a:r>
                    </a:p>
                  </a:txBody>
                  <a:tcP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marL="0" algn="ctr" defTabSz="914400" rtl="0" eaLnBrk="1" latinLnBrk="0" hangingPunct="1">
                        <a:lnSpc>
                          <a:spcPts val="2400"/>
                        </a:lnSpc>
                      </a:pPr>
                      <a:r>
                        <a:rPr lang="zh-CN" altLang="en-US" sz="1600" b="1" kern="1200" dirty="0" smtClean="0">
                          <a:solidFill>
                            <a:srgbClr val="003300"/>
                          </a:solidFill>
                          <a:latin typeface="+mn-ea"/>
                          <a:ea typeface="+mn-ea"/>
                          <a:cs typeface="+mn-cs"/>
                        </a:rPr>
                        <a:t>行</a:t>
                      </a:r>
                    </a:p>
                  </a:txBody>
                  <a:tcP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marL="0" algn="ctr" defTabSz="914400" rtl="0" eaLnBrk="1" latinLnBrk="0" hangingPunct="1">
                        <a:lnSpc>
                          <a:spcPts val="2400"/>
                        </a:lnSpc>
                      </a:pPr>
                      <a:r>
                        <a:rPr lang="zh-CN" altLang="en-US" sz="1600" b="1" kern="1200" dirty="0" smtClean="0">
                          <a:solidFill>
                            <a:srgbClr val="003300"/>
                          </a:solidFill>
                          <a:latin typeface="+mn-ea"/>
                          <a:ea typeface="+mn-ea"/>
                          <a:cs typeface="+mn-cs"/>
                        </a:rPr>
                        <a:t>游</a:t>
                      </a:r>
                    </a:p>
                  </a:txBody>
                  <a:tcP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marL="0" algn="ctr" defTabSz="914400" rtl="0" eaLnBrk="1" latinLnBrk="0" hangingPunct="1">
                        <a:lnSpc>
                          <a:spcPts val="2400"/>
                        </a:lnSpc>
                      </a:pPr>
                      <a:r>
                        <a:rPr lang="zh-CN" altLang="en-US" sz="1600" b="1" kern="1200" dirty="0" smtClean="0">
                          <a:solidFill>
                            <a:srgbClr val="003300"/>
                          </a:solidFill>
                          <a:latin typeface="+mn-ea"/>
                          <a:ea typeface="+mn-ea"/>
                          <a:cs typeface="+mn-cs"/>
                        </a:rPr>
                        <a:t>购</a:t>
                      </a:r>
                    </a:p>
                  </a:txBody>
                  <a:tcP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marL="0" algn="ctr" defTabSz="914400" rtl="0" eaLnBrk="1" latinLnBrk="0" hangingPunct="1">
                        <a:lnSpc>
                          <a:spcPts val="2400"/>
                        </a:lnSpc>
                      </a:pPr>
                      <a:r>
                        <a:rPr lang="zh-CN" altLang="en-US" sz="1600" b="1" kern="1200" dirty="0" smtClean="0">
                          <a:solidFill>
                            <a:srgbClr val="003300"/>
                          </a:solidFill>
                          <a:latin typeface="+mn-ea"/>
                          <a:ea typeface="+mn-ea"/>
                          <a:cs typeface="+mn-cs"/>
                        </a:rPr>
                        <a:t>娱</a:t>
                      </a:r>
                    </a:p>
                  </a:txBody>
                  <a:tcP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r>
              <a:tr h="2199177">
                <a:tc>
                  <a:txBody>
                    <a:bodyPr/>
                    <a:lstStyle/>
                    <a:p>
                      <a:pPr algn="ctr">
                        <a:lnSpc>
                          <a:spcPts val="2400"/>
                        </a:lnSpc>
                      </a:pPr>
                      <a:r>
                        <a:rPr lang="zh-CN" altLang="en-US" sz="1600" b="1" kern="1200" dirty="0" smtClean="0">
                          <a:solidFill>
                            <a:srgbClr val="003300"/>
                          </a:solidFill>
                          <a:latin typeface="+mn-ea"/>
                          <a:ea typeface="+mn-ea"/>
                          <a:cs typeface="+mn-cs"/>
                        </a:rPr>
                        <a:t>规划预期</a:t>
                      </a:r>
                    </a:p>
                  </a:txBody>
                  <a:tcPr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nSpc>
                          <a:spcPts val="2400"/>
                        </a:lnSpc>
                      </a:pPr>
                      <a:r>
                        <a:rPr lang="zh-CN" altLang="en-US" sz="1600" b="0" kern="1200" dirty="0" smtClean="0">
                          <a:solidFill>
                            <a:srgbClr val="003300"/>
                          </a:solidFill>
                          <a:latin typeface="+mn-ea"/>
                          <a:ea typeface="+mn-ea"/>
                          <a:cs typeface="+mn-cs"/>
                        </a:rPr>
                        <a:t>竹艺美食城、烧烤俱乐部。</a:t>
                      </a:r>
                      <a:endParaRPr lang="zh-CN" altLang="en-US" sz="1600" b="0" kern="1200" dirty="0">
                        <a:solidFill>
                          <a:srgbClr val="003300"/>
                        </a:solidFill>
                        <a:latin typeface="+mn-ea"/>
                        <a:ea typeface="+mn-ea"/>
                        <a:cs typeface="+mn-cs"/>
                      </a:endParaRPr>
                    </a:p>
                  </a:txBody>
                  <a:tcPr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a:lnSpc>
                          <a:spcPts val="2400"/>
                        </a:lnSpc>
                      </a:pPr>
                      <a:r>
                        <a:rPr lang="zh-CN" altLang="en-US" sz="1600" b="0" kern="1200" dirty="0" smtClean="0">
                          <a:solidFill>
                            <a:srgbClr val="003300"/>
                          </a:solidFill>
                          <a:latin typeface="+mn-ea"/>
                          <a:ea typeface="+mn-ea"/>
                          <a:cs typeface="+mn-cs"/>
                        </a:rPr>
                        <a:t>山水景观别墅区、产权别墅。</a:t>
                      </a:r>
                      <a:endParaRPr lang="zh-CN" altLang="en-US" sz="1600" b="0" kern="1200" dirty="0">
                        <a:solidFill>
                          <a:srgbClr val="003300"/>
                        </a:solidFill>
                        <a:latin typeface="+mn-ea"/>
                        <a:ea typeface="+mn-ea"/>
                        <a:cs typeface="+mn-cs"/>
                      </a:endParaRPr>
                    </a:p>
                  </a:txBody>
                  <a:tcPr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a:lnSpc>
                          <a:spcPts val="2400"/>
                        </a:lnSpc>
                      </a:pPr>
                      <a:r>
                        <a:rPr lang="zh-CN" altLang="en-US" sz="1600" b="0" kern="1200" dirty="0" smtClean="0">
                          <a:solidFill>
                            <a:srgbClr val="003300"/>
                          </a:solidFill>
                          <a:latin typeface="+mn-ea"/>
                          <a:ea typeface="+mn-ea"/>
                          <a:cs typeface="+mn-cs"/>
                        </a:rPr>
                        <a:t>风景道，山地自行车道、徒步登山道、徒步休息站。</a:t>
                      </a:r>
                      <a:endParaRPr lang="en-US" altLang="zh-CN" sz="1600" b="0" kern="1200" dirty="0" smtClean="0">
                        <a:solidFill>
                          <a:srgbClr val="003300"/>
                        </a:solidFill>
                        <a:latin typeface="+mn-ea"/>
                        <a:ea typeface="+mn-ea"/>
                        <a:cs typeface="+mn-cs"/>
                      </a:endParaRPr>
                    </a:p>
                  </a:txBody>
                  <a:tcPr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a:lnSpc>
                          <a:spcPts val="2400"/>
                        </a:lnSpc>
                      </a:pPr>
                      <a:r>
                        <a:rPr lang="zh-CN" altLang="en-US" sz="1600" b="0" kern="1200" dirty="0" smtClean="0">
                          <a:solidFill>
                            <a:srgbClr val="003300"/>
                          </a:solidFill>
                          <a:latin typeface="+mn-ea"/>
                          <a:ea typeface="+mn-ea"/>
                          <a:cs typeface="+mn-cs"/>
                        </a:rPr>
                        <a:t>竹海森林公园、太湖源广场、竹木双塔园、陶祖圣境景区、吉祥纪念天地、太湖源文化艺术村、太湖湿地文化园、银海湾温室沙滩、灵谷景区、阳羡茶文化园、农业观光园、张公洞景区等。</a:t>
                      </a:r>
                      <a:endParaRPr lang="zh-CN" altLang="en-US" sz="1600" b="0" kern="1200" dirty="0">
                        <a:solidFill>
                          <a:srgbClr val="003300"/>
                        </a:solidFill>
                        <a:latin typeface="+mn-ea"/>
                        <a:ea typeface="+mn-ea"/>
                        <a:cs typeface="+mn-cs"/>
                      </a:endParaRPr>
                    </a:p>
                  </a:txBody>
                  <a:tcPr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a:lnSpc>
                          <a:spcPts val="2400"/>
                        </a:lnSpc>
                      </a:pPr>
                      <a:r>
                        <a:rPr lang="zh-CN" altLang="en-US" sz="1600" b="0" kern="1200" dirty="0" smtClean="0">
                          <a:solidFill>
                            <a:srgbClr val="003300"/>
                          </a:solidFill>
                          <a:latin typeface="+mn-ea"/>
                          <a:ea typeface="+mn-ea"/>
                          <a:cs typeface="+mn-cs"/>
                        </a:rPr>
                        <a:t>湖滏传统民俗街。</a:t>
                      </a:r>
                      <a:endParaRPr lang="zh-CN" altLang="en-US" sz="1600" b="0" kern="1200" dirty="0">
                        <a:solidFill>
                          <a:srgbClr val="003300"/>
                        </a:solidFill>
                        <a:latin typeface="+mn-ea"/>
                        <a:ea typeface="+mn-ea"/>
                        <a:cs typeface="+mn-cs"/>
                      </a:endParaRPr>
                    </a:p>
                  </a:txBody>
                  <a:tcPr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a:lnSpc>
                          <a:spcPts val="2400"/>
                        </a:lnSpc>
                      </a:pPr>
                      <a:r>
                        <a:rPr lang="zh-CN" altLang="en-US" sz="1600" b="0" kern="1200" dirty="0" smtClean="0">
                          <a:solidFill>
                            <a:srgbClr val="003300"/>
                          </a:solidFill>
                          <a:latin typeface="+mn-ea"/>
                          <a:ea typeface="+mn-ea"/>
                          <a:cs typeface="+mn-cs"/>
                        </a:rPr>
                        <a:t>竹海乐园、景观高尔夫、太湖乐亲子中心、生态果岭、国际会议中心、湖山攀岩俱乐部、森呼吸拓展训练度假村、生态嘉年华、矿址运动公园、百草养生俱乐部。</a:t>
                      </a:r>
                      <a:endParaRPr lang="zh-CN" altLang="en-US" sz="1600" b="0" kern="1200" dirty="0">
                        <a:solidFill>
                          <a:srgbClr val="003300"/>
                        </a:solidFill>
                        <a:latin typeface="+mn-ea"/>
                        <a:ea typeface="+mn-ea"/>
                        <a:cs typeface="+mn-cs"/>
                      </a:endParaRPr>
                    </a:p>
                  </a:txBody>
                  <a:tcPr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r>
            </a:tbl>
          </a:graphicData>
        </a:graphic>
      </p:graphicFrame>
      <p:sp>
        <p:nvSpPr>
          <p:cNvPr id="3" name="TextBox 2"/>
          <p:cNvSpPr txBox="1"/>
          <p:nvPr/>
        </p:nvSpPr>
        <p:spPr>
          <a:xfrm>
            <a:off x="437291" y="1083437"/>
            <a:ext cx="9359900" cy="400110"/>
          </a:xfrm>
          <a:prstGeom prst="rect">
            <a:avLst/>
          </a:prstGeom>
          <a:noFill/>
        </p:spPr>
        <p:txBody>
          <a:bodyPr wrap="square" rtlCol="0">
            <a:spAutoFit/>
          </a:bodyPr>
          <a:lstStyle/>
          <a:p>
            <a:r>
              <a:rPr lang="zh-CN" altLang="en-US" sz="2000" b="1" dirty="0" smtClean="0">
                <a:solidFill>
                  <a:srgbClr val="003300"/>
                </a:solidFill>
                <a:latin typeface="+mn-ea"/>
                <a:ea typeface="+mn-ea"/>
              </a:rPr>
              <a:t>产业配置</a:t>
            </a:r>
            <a:endParaRPr lang="en-US" altLang="zh-CN" sz="2000" b="1" dirty="0" smtClean="0">
              <a:solidFill>
                <a:srgbClr val="003300"/>
              </a:solidFill>
              <a:latin typeface="+mn-ea"/>
              <a:ea typeface="+mn-ea"/>
            </a:endParaRPr>
          </a:p>
        </p:txBody>
      </p:sp>
      <p:sp>
        <p:nvSpPr>
          <p:cNvPr id="4" name="TextBox 3"/>
          <p:cNvSpPr txBox="1"/>
          <p:nvPr/>
        </p:nvSpPr>
        <p:spPr>
          <a:xfrm>
            <a:off x="473075" y="511936"/>
            <a:ext cx="5734050" cy="461962"/>
          </a:xfrm>
          <a:prstGeom prst="rect">
            <a:avLst/>
          </a:prstGeom>
          <a:noFill/>
          <a:effectLst>
            <a:outerShdw blurRad="50800" dist="38100" dir="5400000" algn="t" rotWithShape="0">
              <a:prstClr val="black">
                <a:alpha val="20000"/>
              </a:prstClr>
            </a:outerShdw>
          </a:effectLst>
        </p:spPr>
        <p:txBody>
          <a:bodyPr>
            <a:spAutoFit/>
          </a:bodyPr>
          <a:lstStyle/>
          <a:p>
            <a:pPr fontAlgn="auto">
              <a:spcBef>
                <a:spcPts val="0"/>
              </a:spcBef>
              <a:spcAft>
                <a:spcPts val="0"/>
              </a:spcAft>
              <a:defRPr/>
            </a:pPr>
            <a:r>
              <a:rPr lang="zh-CN" altLang="en-US" b="1" dirty="0">
                <a:latin typeface="+mn-lt"/>
                <a:ea typeface="+mn-ea"/>
              </a:rPr>
              <a:t>阳羡景区旅游产品供应</a:t>
            </a:r>
            <a:r>
              <a:rPr lang="zh-CN" altLang="en-US" b="1" dirty="0" smtClean="0">
                <a:latin typeface="+mn-lt"/>
                <a:ea typeface="+mn-ea"/>
              </a:rPr>
              <a:t>预期（现有规划）</a:t>
            </a:r>
            <a:endParaRPr lang="zh-CN" altLang="en-US" b="1" dirty="0">
              <a:latin typeface="+mn-lt"/>
              <a:ea typeface="+mn-ea"/>
            </a:endParaRPr>
          </a:p>
        </p:txBody>
      </p:sp>
      <p:graphicFrame>
        <p:nvGraphicFramePr>
          <p:cNvPr id="8" name="表格 7"/>
          <p:cNvGraphicFramePr>
            <a:graphicFrameLocks noGrp="1"/>
          </p:cNvGraphicFramePr>
          <p:nvPr/>
        </p:nvGraphicFramePr>
        <p:xfrm>
          <a:off x="1" y="1521593"/>
          <a:ext cx="10440989" cy="2339975"/>
        </p:xfrm>
        <a:graphic>
          <a:graphicData uri="http://schemas.openxmlformats.org/drawingml/2006/table">
            <a:tbl>
              <a:tblPr/>
              <a:tblGrid>
                <a:gridCol w="618853"/>
                <a:gridCol w="950340"/>
                <a:gridCol w="3326345"/>
                <a:gridCol w="1276217"/>
                <a:gridCol w="1276217"/>
                <a:gridCol w="1276217"/>
                <a:gridCol w="1716800"/>
              </a:tblGrid>
              <a:tr h="174935">
                <a:tc gridSpan="7">
                  <a:txBody>
                    <a:bodyPr/>
                    <a:lstStyle/>
                    <a:p>
                      <a:pPr algn="ctr" rtl="0" fontAlgn="ctr">
                        <a:lnSpc>
                          <a:spcPts val="2600"/>
                        </a:lnSpc>
                      </a:pPr>
                      <a:r>
                        <a:rPr lang="zh-CN" altLang="en-US" sz="1800" b="1" i="0" u="none" strike="noStrike" baseline="0" dirty="0" smtClean="0">
                          <a:solidFill>
                            <a:schemeClr val="bg2"/>
                          </a:solidFill>
                          <a:latin typeface="Arial" pitchFamily="34" charset="0"/>
                          <a:ea typeface="微软雅黑" pitchFamily="34" charset="-122"/>
                        </a:rPr>
                        <a:t>天目湖旅游度假区周边业态状况 </a:t>
                      </a:r>
                      <a:endParaRPr lang="zh-CN" altLang="en-US" sz="1800" b="1" i="0" u="none" strike="noStrike" baseline="0" dirty="0">
                        <a:solidFill>
                          <a:schemeClr val="bg2"/>
                        </a:solidFill>
                        <a:latin typeface="Arial" pitchFamily="34" charset="0"/>
                        <a:ea typeface="微软雅黑" pitchFamily="34" charset="-122"/>
                      </a:endParaRP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60000"/>
                      </a:srgb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174935">
                <a:tc>
                  <a:txBody>
                    <a:bodyPr/>
                    <a:lstStyle/>
                    <a:p>
                      <a:pPr algn="ctr" fontAlgn="ctr">
                        <a:lnSpc>
                          <a:spcPts val="2600"/>
                        </a:lnSpc>
                      </a:pPr>
                      <a:r>
                        <a:rPr lang="zh-CN" altLang="en-US" sz="1600" b="1" i="0" u="none" strike="noStrike" baseline="0" dirty="0">
                          <a:solidFill>
                            <a:srgbClr val="003300"/>
                          </a:solidFill>
                          <a:latin typeface="Arial" pitchFamily="34" charset="0"/>
                          <a:ea typeface="微软雅黑" pitchFamily="34" charset="-122"/>
                        </a:rPr>
                        <a:t>　</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smtClean="0">
                          <a:solidFill>
                            <a:srgbClr val="003300"/>
                          </a:solidFill>
                          <a:latin typeface="Arial" pitchFamily="34" charset="0"/>
                          <a:ea typeface="微软雅黑" pitchFamily="34" charset="-122"/>
                        </a:rPr>
                        <a:t>食</a:t>
                      </a:r>
                      <a:endParaRPr lang="zh-CN" altLang="en-US" sz="1600" b="1" i="0" u="none" strike="noStrike" baseline="0" dirty="0">
                        <a:solidFill>
                          <a:srgbClr val="003300"/>
                        </a:solidFill>
                        <a:latin typeface="Arial" pitchFamily="34" charset="0"/>
                        <a:ea typeface="微软雅黑" pitchFamily="34" charset="-122"/>
                      </a:endParaRP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a:solidFill>
                            <a:srgbClr val="003300"/>
                          </a:solidFill>
                          <a:latin typeface="Arial" pitchFamily="34" charset="0"/>
                          <a:ea typeface="微软雅黑" pitchFamily="34" charset="-122"/>
                        </a:rPr>
                        <a:t>住 </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a:solidFill>
                            <a:srgbClr val="003300"/>
                          </a:solidFill>
                          <a:latin typeface="Arial" pitchFamily="34" charset="0"/>
                          <a:ea typeface="微软雅黑" pitchFamily="34" charset="-122"/>
                        </a:rPr>
                        <a:t>行 </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a:solidFill>
                            <a:srgbClr val="003300"/>
                          </a:solidFill>
                          <a:latin typeface="Arial" pitchFamily="34" charset="0"/>
                          <a:ea typeface="微软雅黑" pitchFamily="34" charset="-122"/>
                        </a:rPr>
                        <a:t>游 </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a:solidFill>
                            <a:srgbClr val="003300"/>
                          </a:solidFill>
                          <a:latin typeface="Arial" pitchFamily="34" charset="0"/>
                          <a:ea typeface="微软雅黑" pitchFamily="34" charset="-122"/>
                        </a:rPr>
                        <a:t>购</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algn="ctr" rtl="0" fontAlgn="ctr">
                        <a:lnSpc>
                          <a:spcPts val="2600"/>
                        </a:lnSpc>
                      </a:pPr>
                      <a:r>
                        <a:rPr lang="zh-CN" altLang="en-US" sz="1600" b="1" i="0" u="none" strike="noStrike" baseline="0" dirty="0">
                          <a:solidFill>
                            <a:srgbClr val="003300"/>
                          </a:solidFill>
                          <a:latin typeface="Arial" pitchFamily="34" charset="0"/>
                          <a:ea typeface="微软雅黑" pitchFamily="34" charset="-122"/>
                        </a:rPr>
                        <a:t>娱 </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r>
              <a:tr h="855058">
                <a:tc>
                  <a:txBody>
                    <a:bodyPr/>
                    <a:lstStyle/>
                    <a:p>
                      <a:pPr algn="ctr" fontAlgn="ctr">
                        <a:lnSpc>
                          <a:spcPts val="2600"/>
                        </a:lnSpc>
                      </a:pPr>
                      <a:r>
                        <a:rPr lang="zh-CN" altLang="en-US" sz="1600" b="1" i="0" u="none" strike="noStrike" baseline="0" dirty="0">
                          <a:solidFill>
                            <a:srgbClr val="003300"/>
                          </a:solidFill>
                          <a:latin typeface="Arial" pitchFamily="34" charset="0"/>
                          <a:ea typeface="微软雅黑" pitchFamily="34" charset="-122"/>
                        </a:rPr>
                        <a:t>产品代表</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rgbClr val="003300">
                        <a:alpha val="40000"/>
                      </a:srgbClr>
                    </a:solidFill>
                  </a:tcPr>
                </a:tc>
                <a:tc>
                  <a:txBody>
                    <a:bodyPr/>
                    <a:lstStyle/>
                    <a:p>
                      <a:pPr marL="90488" indent="0" algn="l" rtl="0" fontAlgn="ctr">
                        <a:lnSpc>
                          <a:spcPts val="2600"/>
                        </a:lnSpc>
                      </a:pPr>
                      <a:r>
                        <a:rPr lang="zh-CN" altLang="en-US" sz="1600" b="0" i="0" u="none" strike="noStrike" baseline="0" dirty="0">
                          <a:solidFill>
                            <a:srgbClr val="003300"/>
                          </a:solidFill>
                          <a:latin typeface="+mn-ea"/>
                          <a:ea typeface="+mn-ea"/>
                        </a:rPr>
                        <a:t>砂锅鱼头、乌米饭，竹笋等特色食品</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marL="90488" indent="0" algn="l" fontAlgn="ctr">
                        <a:lnSpc>
                          <a:spcPts val="2600"/>
                        </a:lnSpc>
                      </a:pPr>
                      <a:r>
                        <a:rPr lang="zh-CN" altLang="en-US" sz="1600" b="0" i="0" u="none" strike="noStrike" baseline="0" dirty="0" smtClean="0">
                          <a:solidFill>
                            <a:srgbClr val="003300"/>
                          </a:solidFill>
                          <a:latin typeface="+mn-ea"/>
                          <a:ea typeface="+mn-ea"/>
                        </a:rPr>
                        <a:t>高档型：五星</a:t>
                      </a:r>
                      <a:r>
                        <a:rPr lang="zh-CN" altLang="en-US" sz="1600" b="0" i="0" u="none" strike="noStrike" baseline="0" dirty="0">
                          <a:solidFill>
                            <a:srgbClr val="003300"/>
                          </a:solidFill>
                          <a:latin typeface="+mn-ea"/>
                          <a:ea typeface="+mn-ea"/>
                        </a:rPr>
                        <a:t>如天目湖贵宾会馆、天目湖涵田度假村、天目湖国际饭店</a:t>
                      </a:r>
                      <a:r>
                        <a:rPr lang="en-US" altLang="zh-CN" sz="1600" b="0" i="0" u="none" strike="noStrike" baseline="0" dirty="0">
                          <a:solidFill>
                            <a:srgbClr val="003300"/>
                          </a:solidFill>
                          <a:latin typeface="+mn-ea"/>
                          <a:ea typeface="+mn-ea"/>
                        </a:rPr>
                        <a:t>3</a:t>
                      </a:r>
                      <a:r>
                        <a:rPr lang="zh-CN" altLang="en-US" sz="1600" b="0" i="0" u="none" strike="noStrike" baseline="0" dirty="0">
                          <a:solidFill>
                            <a:srgbClr val="003300"/>
                          </a:solidFill>
                          <a:latin typeface="+mn-ea"/>
                          <a:ea typeface="+mn-ea"/>
                        </a:rPr>
                        <a:t>家 </a:t>
                      </a:r>
                      <a:endParaRPr lang="en-US" altLang="zh-CN" sz="1600" b="0" i="0" u="none" strike="noStrike" baseline="0" dirty="0" smtClean="0">
                        <a:solidFill>
                          <a:srgbClr val="003300"/>
                        </a:solidFill>
                        <a:latin typeface="+mn-ea"/>
                        <a:ea typeface="+mn-ea"/>
                      </a:endParaRPr>
                    </a:p>
                    <a:p>
                      <a:pPr marL="90488" indent="0" algn="l" fontAlgn="ctr">
                        <a:lnSpc>
                          <a:spcPts val="2600"/>
                        </a:lnSpc>
                      </a:pPr>
                      <a:r>
                        <a:rPr lang="zh-CN" altLang="en-US" sz="1600" b="0" i="0" u="none" strike="noStrike" baseline="0" dirty="0" smtClean="0">
                          <a:solidFill>
                            <a:srgbClr val="003300"/>
                          </a:solidFill>
                          <a:latin typeface="+mn-ea"/>
                          <a:ea typeface="+mn-ea"/>
                        </a:rPr>
                        <a:t>四</a:t>
                      </a:r>
                      <a:r>
                        <a:rPr lang="zh-CN" altLang="en-US" sz="1600" b="0" i="0" u="none" strike="noStrike" baseline="0" dirty="0">
                          <a:solidFill>
                            <a:srgbClr val="003300"/>
                          </a:solidFill>
                          <a:latin typeface="+mn-ea"/>
                          <a:ea typeface="+mn-ea"/>
                        </a:rPr>
                        <a:t>星如天目湖静泊山庄等</a:t>
                      </a:r>
                      <a:r>
                        <a:rPr lang="en-US" altLang="zh-CN" sz="1600" b="0" i="0" u="none" strike="noStrike" baseline="0" dirty="0">
                          <a:solidFill>
                            <a:srgbClr val="003300"/>
                          </a:solidFill>
                          <a:latin typeface="+mn-ea"/>
                          <a:ea typeface="+mn-ea"/>
                        </a:rPr>
                        <a:t>8</a:t>
                      </a:r>
                      <a:r>
                        <a:rPr lang="zh-CN" altLang="en-US" sz="1600" b="0" i="0" u="none" strike="noStrike" baseline="0" dirty="0">
                          <a:solidFill>
                            <a:srgbClr val="003300"/>
                          </a:solidFill>
                          <a:latin typeface="+mn-ea"/>
                          <a:ea typeface="+mn-ea"/>
                        </a:rPr>
                        <a:t>家 </a:t>
                      </a:r>
                      <a:endParaRPr lang="en-US" altLang="zh-CN" sz="1600" b="0" i="0" u="none" strike="noStrike" baseline="0" dirty="0" smtClean="0">
                        <a:solidFill>
                          <a:srgbClr val="003300"/>
                        </a:solidFill>
                        <a:latin typeface="+mn-ea"/>
                        <a:ea typeface="+mn-ea"/>
                      </a:endParaRPr>
                    </a:p>
                    <a:p>
                      <a:pPr marL="90488" indent="0" algn="l" fontAlgn="ctr">
                        <a:lnSpc>
                          <a:spcPts val="2600"/>
                        </a:lnSpc>
                      </a:pPr>
                      <a:r>
                        <a:rPr lang="zh-CN" altLang="en-US" sz="1600" b="0" i="0" u="none" strike="noStrike" baseline="0" dirty="0" smtClean="0">
                          <a:solidFill>
                            <a:srgbClr val="003300"/>
                          </a:solidFill>
                          <a:latin typeface="+mn-ea"/>
                          <a:ea typeface="+mn-ea"/>
                        </a:rPr>
                        <a:t>舒适型：三星</a:t>
                      </a:r>
                      <a:r>
                        <a:rPr lang="zh-CN" altLang="en-US" sz="1600" b="0" i="0" u="none" strike="noStrike" baseline="0" dirty="0">
                          <a:solidFill>
                            <a:srgbClr val="003300"/>
                          </a:solidFill>
                          <a:latin typeface="+mn-ea"/>
                          <a:ea typeface="+mn-ea"/>
                        </a:rPr>
                        <a:t>如翠谷庄园酒店等</a:t>
                      </a:r>
                      <a:r>
                        <a:rPr lang="en-US" altLang="zh-CN" sz="1600" b="0" i="0" u="none" strike="noStrike" baseline="0" dirty="0">
                          <a:solidFill>
                            <a:srgbClr val="003300"/>
                          </a:solidFill>
                          <a:latin typeface="+mn-ea"/>
                          <a:ea typeface="+mn-ea"/>
                        </a:rPr>
                        <a:t>8</a:t>
                      </a:r>
                      <a:r>
                        <a:rPr lang="zh-CN" altLang="en-US" sz="1600" b="0" i="0" u="none" strike="noStrike" baseline="0" dirty="0">
                          <a:solidFill>
                            <a:srgbClr val="003300"/>
                          </a:solidFill>
                          <a:latin typeface="+mn-ea"/>
                          <a:ea typeface="+mn-ea"/>
                        </a:rPr>
                        <a:t>家</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marL="90488" indent="0" algn="l" fontAlgn="ctr">
                        <a:lnSpc>
                          <a:spcPts val="2600"/>
                        </a:lnSpc>
                      </a:pPr>
                      <a:r>
                        <a:rPr lang="zh-CN" altLang="en-US" sz="1600" b="0" i="0" u="none" strike="noStrike" baseline="0" dirty="0">
                          <a:solidFill>
                            <a:srgbClr val="003300"/>
                          </a:solidFill>
                          <a:latin typeface="+mn-ea"/>
                          <a:ea typeface="+mn-ea"/>
                        </a:rPr>
                        <a:t>旅游专线车、</a:t>
                      </a:r>
                      <a:r>
                        <a:rPr lang="zh-CN" altLang="en-US" sz="1600" b="0" i="0" u="none" strike="noStrike" baseline="0" dirty="0" smtClean="0">
                          <a:solidFill>
                            <a:srgbClr val="003300"/>
                          </a:solidFill>
                          <a:latin typeface="+mn-ea"/>
                          <a:ea typeface="+mn-ea"/>
                        </a:rPr>
                        <a:t>游艇、周末有</a:t>
                      </a:r>
                      <a:r>
                        <a:rPr lang="zh-CN" altLang="en-US" sz="1600" b="0" i="0" u="none" strike="noStrike" baseline="0" dirty="0">
                          <a:solidFill>
                            <a:srgbClr val="003300"/>
                          </a:solidFill>
                          <a:latin typeface="+mn-ea"/>
                          <a:ea typeface="+mn-ea"/>
                        </a:rPr>
                        <a:t>往返旅游班车、公交大巴车等</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marL="90488" indent="0" algn="l" fontAlgn="ctr">
                        <a:lnSpc>
                          <a:spcPts val="2600"/>
                        </a:lnSpc>
                        <a:tabLst>
                          <a:tab pos="900113" algn="l"/>
                        </a:tabLst>
                      </a:pPr>
                      <a:r>
                        <a:rPr lang="zh-CN" altLang="en-US" sz="1600" b="0" i="0" u="none" strike="noStrike" baseline="0" dirty="0">
                          <a:solidFill>
                            <a:srgbClr val="003300"/>
                          </a:solidFill>
                          <a:latin typeface="+mn-ea"/>
                          <a:ea typeface="+mn-ea"/>
                        </a:rPr>
                        <a:t>太公山风景区、水上乐园、善庆公园、山水园等</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marL="90488" indent="0" algn="l" fontAlgn="ctr">
                        <a:lnSpc>
                          <a:spcPts val="2600"/>
                        </a:lnSpc>
                      </a:pPr>
                      <a:r>
                        <a:rPr lang="zh-CN" altLang="en-US" sz="1600" b="0" i="0" u="none" strike="noStrike" baseline="0" dirty="0" smtClean="0">
                          <a:solidFill>
                            <a:srgbClr val="003300"/>
                          </a:solidFill>
                          <a:latin typeface="+mn-ea"/>
                          <a:ea typeface="+mn-ea"/>
                        </a:rPr>
                        <a:t>高档型：</a:t>
                      </a:r>
                      <a:endParaRPr lang="en-US" altLang="zh-CN" sz="1600" b="0" i="0" u="none" strike="noStrike" baseline="0" dirty="0" smtClean="0">
                        <a:solidFill>
                          <a:srgbClr val="003300"/>
                        </a:solidFill>
                        <a:latin typeface="+mn-ea"/>
                        <a:ea typeface="+mn-ea"/>
                      </a:endParaRPr>
                    </a:p>
                    <a:p>
                      <a:pPr marL="90488" indent="0" algn="l" fontAlgn="ctr">
                        <a:lnSpc>
                          <a:spcPts val="2600"/>
                        </a:lnSpc>
                      </a:pPr>
                      <a:r>
                        <a:rPr lang="zh-CN" altLang="en-US" sz="1600" b="0" i="0" u="none" strike="noStrike" baseline="0" dirty="0" smtClean="0">
                          <a:solidFill>
                            <a:srgbClr val="003300"/>
                          </a:solidFill>
                          <a:latin typeface="+mn-ea"/>
                          <a:ea typeface="+mn-ea"/>
                        </a:rPr>
                        <a:t>购物中心</a:t>
                      </a:r>
                      <a:r>
                        <a:rPr lang="en-US" altLang="zh-CN" sz="1600" b="0" i="0" u="none" strike="noStrike" baseline="0" dirty="0">
                          <a:solidFill>
                            <a:srgbClr val="003300"/>
                          </a:solidFill>
                          <a:latin typeface="+mn-ea"/>
                          <a:ea typeface="+mn-ea"/>
                        </a:rPr>
                        <a:t>9</a:t>
                      </a:r>
                      <a:r>
                        <a:rPr lang="zh-CN" altLang="en-US" sz="1600" b="0" i="0" u="none" strike="noStrike" baseline="0" dirty="0" smtClean="0">
                          <a:solidFill>
                            <a:srgbClr val="003300"/>
                          </a:solidFill>
                          <a:latin typeface="+mn-ea"/>
                          <a:ea typeface="+mn-ea"/>
                        </a:rPr>
                        <a:t>家</a:t>
                      </a:r>
                      <a:endParaRPr lang="en-US" altLang="zh-CN" sz="1600" b="0" i="0" u="none" strike="noStrike" baseline="0" dirty="0" smtClean="0">
                        <a:solidFill>
                          <a:srgbClr val="003300"/>
                        </a:solidFill>
                        <a:latin typeface="+mn-ea"/>
                        <a:ea typeface="+mn-ea"/>
                      </a:endParaRPr>
                    </a:p>
                    <a:p>
                      <a:pPr marL="90488" indent="0" algn="l" fontAlgn="ctr">
                        <a:lnSpc>
                          <a:spcPts val="2600"/>
                        </a:lnSpc>
                      </a:pPr>
                      <a:r>
                        <a:rPr lang="zh-CN" altLang="en-US" sz="1600" b="0" i="0" u="none" strike="noStrike" baseline="0" dirty="0" smtClean="0">
                          <a:solidFill>
                            <a:srgbClr val="003300"/>
                          </a:solidFill>
                          <a:latin typeface="+mn-ea"/>
                          <a:ea typeface="+mn-ea"/>
                        </a:rPr>
                        <a:t>普通型：百货店</a:t>
                      </a:r>
                      <a:r>
                        <a:rPr lang="en-US" altLang="zh-CN" sz="1600" b="0" i="0" u="none" strike="noStrike" baseline="0" dirty="0">
                          <a:solidFill>
                            <a:srgbClr val="003300"/>
                          </a:solidFill>
                          <a:latin typeface="+mn-ea"/>
                          <a:ea typeface="+mn-ea"/>
                        </a:rPr>
                        <a:t>65</a:t>
                      </a:r>
                      <a:r>
                        <a:rPr lang="zh-CN" altLang="en-US" sz="1600" b="0" i="0" u="none" strike="noStrike" baseline="0" dirty="0">
                          <a:solidFill>
                            <a:srgbClr val="003300"/>
                          </a:solidFill>
                          <a:latin typeface="+mn-ea"/>
                          <a:ea typeface="+mn-ea"/>
                        </a:rPr>
                        <a:t>家</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c>
                  <a:txBody>
                    <a:bodyPr/>
                    <a:lstStyle/>
                    <a:p>
                      <a:pPr marL="90488" indent="0" algn="l" fontAlgn="ctr">
                        <a:lnSpc>
                          <a:spcPts val="2600"/>
                        </a:lnSpc>
                      </a:pPr>
                      <a:r>
                        <a:rPr lang="zh-CN" altLang="en-US" sz="1600" b="0" i="0" u="none" strike="noStrike" baseline="0" dirty="0" smtClean="0">
                          <a:solidFill>
                            <a:srgbClr val="003300"/>
                          </a:solidFill>
                          <a:latin typeface="+mn-ea"/>
                          <a:ea typeface="+mn-ea"/>
                        </a:rPr>
                        <a:t>高档型：度假村</a:t>
                      </a:r>
                      <a:endParaRPr lang="en-US" altLang="zh-CN" sz="1600" b="0" i="0" u="none" strike="noStrike" baseline="0" dirty="0" smtClean="0">
                        <a:solidFill>
                          <a:srgbClr val="003300"/>
                        </a:solidFill>
                        <a:latin typeface="+mn-ea"/>
                        <a:ea typeface="+mn-ea"/>
                      </a:endParaRPr>
                    </a:p>
                    <a:p>
                      <a:pPr marL="90488" indent="0" algn="l" fontAlgn="ctr">
                        <a:lnSpc>
                          <a:spcPts val="2600"/>
                        </a:lnSpc>
                      </a:pPr>
                      <a:r>
                        <a:rPr lang="zh-CN" altLang="en-US" sz="1600" b="0" i="0" u="none" strike="noStrike" baseline="0" dirty="0" smtClean="0">
                          <a:solidFill>
                            <a:srgbClr val="003300"/>
                          </a:solidFill>
                          <a:latin typeface="+mn-ea"/>
                          <a:ea typeface="+mn-ea"/>
                        </a:rPr>
                        <a:t>普通型：夜总会</a:t>
                      </a:r>
                      <a:r>
                        <a:rPr lang="zh-CN" altLang="en-US" sz="1600" b="0" i="0" u="none" strike="noStrike" baseline="0" dirty="0">
                          <a:solidFill>
                            <a:srgbClr val="003300"/>
                          </a:solidFill>
                          <a:latin typeface="+mn-ea"/>
                          <a:ea typeface="+mn-ea"/>
                        </a:rPr>
                        <a:t>、桑拿、足疗、夜店、洗浴、</a:t>
                      </a:r>
                      <a:r>
                        <a:rPr lang="en-US" altLang="zh-CN" sz="1600" b="0" i="0" u="none" strike="noStrike" baseline="0" dirty="0" err="1">
                          <a:solidFill>
                            <a:srgbClr val="003300"/>
                          </a:solidFill>
                          <a:latin typeface="+mn-ea"/>
                          <a:ea typeface="+mn-ea"/>
                        </a:rPr>
                        <a:t>ktv</a:t>
                      </a:r>
                      <a:r>
                        <a:rPr lang="zh-CN" altLang="en-US" sz="1600" b="0" i="0" u="none" strike="noStrike" baseline="0" dirty="0">
                          <a:solidFill>
                            <a:srgbClr val="003300"/>
                          </a:solidFill>
                          <a:latin typeface="+mn-ea"/>
                          <a:ea typeface="+mn-ea"/>
                        </a:rPr>
                        <a:t>等上百家</a:t>
                      </a:r>
                    </a:p>
                  </a:txBody>
                  <a:tcPr marL="9525" marR="9525" marT="9525" marB="0" anchor="ctr">
                    <a:lnL w="19050" cap="flat" cmpd="sng" algn="ctr">
                      <a:solidFill>
                        <a:srgbClr val="336600"/>
                      </a:solidFill>
                      <a:prstDash val="solid"/>
                      <a:round/>
                      <a:headEnd type="none" w="med" len="med"/>
                      <a:tailEnd type="none" w="med" len="med"/>
                    </a:lnL>
                    <a:lnR w="19050" cap="flat" cmpd="sng" algn="ctr">
                      <a:solidFill>
                        <a:srgbClr val="336600"/>
                      </a:solidFill>
                      <a:prstDash val="solid"/>
                      <a:round/>
                      <a:headEnd type="none" w="med" len="med"/>
                      <a:tailEnd type="none" w="med" len="med"/>
                    </a:lnR>
                    <a:lnT w="19050" cap="flat" cmpd="sng" algn="ctr">
                      <a:solidFill>
                        <a:srgbClr val="336600"/>
                      </a:solidFill>
                      <a:prstDash val="solid"/>
                      <a:round/>
                      <a:headEnd type="none" w="med" len="med"/>
                      <a:tailEnd type="none" w="med" len="med"/>
                    </a:lnT>
                    <a:lnB w="19050" cap="flat" cmpd="sng" algn="ctr">
                      <a:solidFill>
                        <a:srgbClr val="336600"/>
                      </a:solidFill>
                      <a:prstDash val="solid"/>
                      <a:round/>
                      <a:headEnd type="none" w="med" len="med"/>
                      <a:tailEnd type="none" w="med" len="med"/>
                    </a:lnB>
                    <a:solidFill>
                      <a:schemeClr val="bg2">
                        <a:lumMod val="90000"/>
                      </a:schemeClr>
                    </a:solidFill>
                  </a:tcPr>
                </a:tc>
              </a:tr>
            </a:tbl>
          </a:graphicData>
        </a:graphic>
      </p:graphicFrame>
      <p:sp>
        <p:nvSpPr>
          <p:cNvPr id="9" name="TextBox 8"/>
          <p:cNvSpPr txBox="1"/>
          <p:nvPr/>
        </p:nvSpPr>
        <p:spPr>
          <a:xfrm>
            <a:off x="1569194" y="4240592"/>
            <a:ext cx="2339466" cy="2246769"/>
          </a:xfrm>
          <a:prstGeom prst="rect">
            <a:avLst/>
          </a:prstGeom>
          <a:solidFill>
            <a:srgbClr val="003300">
              <a:alpha val="89804"/>
            </a:srgbClr>
          </a:solidFill>
        </p:spPr>
        <p:txBody>
          <a:bodyPr wrap="square" rtlCol="0">
            <a:spAutoFit/>
          </a:bodyPr>
          <a:lstStyle/>
          <a:p>
            <a:r>
              <a:rPr lang="zh-CN" altLang="en-US" sz="2800" b="1" dirty="0" smtClean="0">
                <a:solidFill>
                  <a:schemeClr val="bg2"/>
                </a:solidFill>
                <a:latin typeface="微软雅黑" pitchFamily="34" charset="-122"/>
                <a:ea typeface="微软雅黑" pitchFamily="34" charset="-122"/>
              </a:rPr>
              <a:t>吃 </a:t>
            </a:r>
            <a:r>
              <a:rPr lang="zh-CN" altLang="en-US" sz="1600" b="1" dirty="0" smtClean="0">
                <a:solidFill>
                  <a:schemeClr val="bg2"/>
                </a:solidFill>
                <a:latin typeface="微软雅黑" pitchFamily="34" charset="-122"/>
                <a:ea typeface="微软雅黑" pitchFamily="34" charset="-122"/>
              </a:rPr>
              <a:t>天</a:t>
            </a:r>
            <a:r>
              <a:rPr lang="zh-CN" altLang="en-US" sz="1600" b="1" dirty="0" smtClean="0">
                <a:solidFill>
                  <a:schemeClr val="bg2"/>
                </a:solidFill>
                <a:latin typeface="微软雅黑" pitchFamily="34" charset="-122"/>
                <a:ea typeface="微软雅黑" pitchFamily="34" charset="-122"/>
              </a:rPr>
              <a:t>目湖以砂锅鱼头最为有名，且号召力极强，很多人是冲着砂锅鱼头的名头前去一游。而各档次各类型的餐饮需求几乎都有提供。</a:t>
            </a:r>
            <a:endParaRPr lang="en-US" altLang="zh-CN" sz="1600" b="1" dirty="0" smtClean="0">
              <a:solidFill>
                <a:schemeClr val="bg2"/>
              </a:solidFill>
              <a:latin typeface="微软雅黑" pitchFamily="34" charset="-122"/>
              <a:ea typeface="微软雅黑" pitchFamily="34" charset="-122"/>
            </a:endParaRPr>
          </a:p>
          <a:p>
            <a:r>
              <a:rPr lang="zh-CN" altLang="en-US" sz="1600" b="1" dirty="0" smtClean="0">
                <a:solidFill>
                  <a:schemeClr val="bg2"/>
                </a:solidFill>
                <a:latin typeface="微软雅黑" pitchFamily="34" charset="-122"/>
                <a:ea typeface="微软雅黑" pitchFamily="34" charset="-122"/>
              </a:rPr>
              <a:t>阳羡预期餐饮供应单调，特色不突出。</a:t>
            </a:r>
          </a:p>
        </p:txBody>
      </p:sp>
      <p:sp>
        <p:nvSpPr>
          <p:cNvPr id="10" name="矩形 9"/>
          <p:cNvSpPr/>
          <p:nvPr/>
        </p:nvSpPr>
        <p:spPr>
          <a:xfrm>
            <a:off x="612776" y="1853514"/>
            <a:ext cx="956418" cy="2004911"/>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31766" y="4260068"/>
            <a:ext cx="864401" cy="2560862"/>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569193" y="1853514"/>
            <a:ext cx="3322683" cy="2004911"/>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491508" y="4260068"/>
            <a:ext cx="831562" cy="2560862"/>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372480" y="4260068"/>
            <a:ext cx="2555910" cy="1754326"/>
          </a:xfrm>
          <a:prstGeom prst="rect">
            <a:avLst/>
          </a:prstGeom>
          <a:solidFill>
            <a:srgbClr val="003300">
              <a:alpha val="89804"/>
            </a:srgbClr>
          </a:solidFill>
        </p:spPr>
        <p:txBody>
          <a:bodyPr wrap="square" rtlCol="0">
            <a:spAutoFit/>
          </a:bodyPr>
          <a:lstStyle/>
          <a:p>
            <a:r>
              <a:rPr lang="zh-CN" altLang="en-US" sz="2800" b="1" dirty="0" smtClean="0">
                <a:solidFill>
                  <a:schemeClr val="bg2"/>
                </a:solidFill>
                <a:latin typeface="微软雅黑" pitchFamily="34" charset="-122"/>
                <a:ea typeface="微软雅黑" pitchFamily="34" charset="-122"/>
              </a:rPr>
              <a:t>住 </a:t>
            </a:r>
            <a:r>
              <a:rPr lang="zh-CN" altLang="en-US" sz="1600" b="1" dirty="0" smtClean="0">
                <a:solidFill>
                  <a:schemeClr val="bg2"/>
                </a:solidFill>
                <a:latin typeface="微软雅黑" pitchFamily="34" charset="-122"/>
                <a:ea typeface="微软雅黑" pitchFamily="34" charset="-122"/>
              </a:rPr>
              <a:t>天</a:t>
            </a:r>
            <a:r>
              <a:rPr lang="zh-CN" altLang="en-US" sz="1600" b="1" dirty="0" smtClean="0">
                <a:solidFill>
                  <a:schemeClr val="bg2"/>
                </a:solidFill>
                <a:latin typeface="微软雅黑" pitchFamily="34" charset="-122"/>
                <a:ea typeface="微软雅黑" pitchFamily="34" charset="-122"/>
              </a:rPr>
              <a:t>目湖各档次住宿设施均有提供，产业供给充分。</a:t>
            </a:r>
            <a:endParaRPr lang="en-US" altLang="zh-CN" sz="1600" b="1" dirty="0" smtClean="0">
              <a:solidFill>
                <a:schemeClr val="bg2"/>
              </a:solidFill>
              <a:latin typeface="微软雅黑" pitchFamily="34" charset="-122"/>
              <a:ea typeface="微软雅黑" pitchFamily="34" charset="-122"/>
            </a:endParaRPr>
          </a:p>
          <a:p>
            <a:r>
              <a:rPr lang="zh-CN" altLang="en-US" sz="1600" b="1" dirty="0" smtClean="0">
                <a:solidFill>
                  <a:schemeClr val="bg2"/>
                </a:solidFill>
                <a:latin typeface="微软雅黑" pitchFamily="34" charset="-122"/>
                <a:ea typeface="微软雅黑" pitchFamily="34" charset="-122"/>
              </a:rPr>
              <a:t>阳羡预期仅针对高端别墅，消费受众少，对旅游业促进帮助不大。</a:t>
            </a:r>
          </a:p>
        </p:txBody>
      </p:sp>
      <p:sp>
        <p:nvSpPr>
          <p:cNvPr id="15" name="矩形 14"/>
          <p:cNvSpPr/>
          <p:nvPr/>
        </p:nvSpPr>
        <p:spPr>
          <a:xfrm>
            <a:off x="4891877" y="1854000"/>
            <a:ext cx="1273396" cy="2004911"/>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335966" y="4258800"/>
            <a:ext cx="1277955" cy="2560862"/>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3650434" y="4260068"/>
            <a:ext cx="2519397" cy="1261884"/>
          </a:xfrm>
          <a:prstGeom prst="rect">
            <a:avLst/>
          </a:prstGeom>
          <a:solidFill>
            <a:srgbClr val="003300">
              <a:alpha val="89804"/>
            </a:srgbClr>
          </a:solidFill>
        </p:spPr>
        <p:txBody>
          <a:bodyPr wrap="square" rtlCol="0">
            <a:spAutoFit/>
          </a:bodyPr>
          <a:lstStyle/>
          <a:p>
            <a:r>
              <a:rPr lang="zh-CN" altLang="en-US" sz="2800" b="1" dirty="0" smtClean="0">
                <a:solidFill>
                  <a:schemeClr val="bg2"/>
                </a:solidFill>
                <a:latin typeface="微软雅黑" pitchFamily="34" charset="-122"/>
                <a:ea typeface="微软雅黑" pitchFamily="34" charset="-122"/>
              </a:rPr>
              <a:t>行 </a:t>
            </a:r>
            <a:r>
              <a:rPr lang="zh-CN" altLang="en-US" sz="1600" b="1" dirty="0" smtClean="0">
                <a:solidFill>
                  <a:schemeClr val="bg2"/>
                </a:solidFill>
                <a:latin typeface="微软雅黑" pitchFamily="34" charset="-122"/>
                <a:ea typeface="微软雅黑" pitchFamily="34" charset="-122"/>
              </a:rPr>
              <a:t>天</a:t>
            </a:r>
            <a:r>
              <a:rPr lang="zh-CN" altLang="en-US" sz="1600" b="1" dirty="0" smtClean="0">
                <a:solidFill>
                  <a:schemeClr val="bg2"/>
                </a:solidFill>
                <a:latin typeface="微软雅黑" pitchFamily="34" charset="-122"/>
                <a:ea typeface="微软雅黑" pitchFamily="34" charset="-122"/>
              </a:rPr>
              <a:t>目湖景区交通便捷，各类交通设施均有提供。</a:t>
            </a:r>
            <a:endParaRPr lang="en-US" altLang="zh-CN" sz="1600" b="1" dirty="0" smtClean="0">
              <a:solidFill>
                <a:schemeClr val="bg2"/>
              </a:solidFill>
              <a:latin typeface="微软雅黑" pitchFamily="34" charset="-122"/>
              <a:ea typeface="微软雅黑" pitchFamily="34" charset="-122"/>
            </a:endParaRPr>
          </a:p>
          <a:p>
            <a:r>
              <a:rPr lang="zh-CN" altLang="en-US" sz="1600" b="1" dirty="0" smtClean="0">
                <a:solidFill>
                  <a:schemeClr val="bg2"/>
                </a:solidFill>
                <a:latin typeface="微软雅黑" pitchFamily="34" charset="-122"/>
                <a:ea typeface="微软雅黑" pitchFamily="34" charset="-122"/>
              </a:rPr>
              <a:t>阳羡预期有四条主要交通线路，交通设施有待完善。</a:t>
            </a:r>
          </a:p>
        </p:txBody>
      </p:sp>
      <p:sp>
        <p:nvSpPr>
          <p:cNvPr id="19" name="矩形 18"/>
          <p:cNvSpPr/>
          <p:nvPr/>
        </p:nvSpPr>
        <p:spPr>
          <a:xfrm>
            <a:off x="6169832" y="1853514"/>
            <a:ext cx="1273396" cy="2004911"/>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613922" y="4258800"/>
            <a:ext cx="3140118" cy="2560862"/>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6804819" y="4260068"/>
            <a:ext cx="1920923" cy="2000548"/>
          </a:xfrm>
          <a:prstGeom prst="rect">
            <a:avLst/>
          </a:prstGeom>
          <a:solidFill>
            <a:srgbClr val="003300">
              <a:alpha val="89804"/>
            </a:srgbClr>
          </a:solidFill>
        </p:spPr>
        <p:txBody>
          <a:bodyPr wrap="square" rtlCol="0">
            <a:spAutoFit/>
          </a:bodyPr>
          <a:lstStyle/>
          <a:p>
            <a:r>
              <a:rPr lang="zh-CN" altLang="en-US" sz="2800" b="1" dirty="0" smtClean="0">
                <a:solidFill>
                  <a:schemeClr val="bg2"/>
                </a:solidFill>
                <a:latin typeface="+mj-ea"/>
                <a:ea typeface="+mj-ea"/>
              </a:rPr>
              <a:t>游 </a:t>
            </a:r>
            <a:r>
              <a:rPr lang="zh-CN" altLang="en-US" sz="1600" b="1" dirty="0" smtClean="0">
                <a:solidFill>
                  <a:schemeClr val="bg2"/>
                </a:solidFill>
                <a:latin typeface="+mj-ea"/>
                <a:ea typeface="+mj-ea"/>
              </a:rPr>
              <a:t>天</a:t>
            </a:r>
            <a:r>
              <a:rPr lang="zh-CN" altLang="en-US" sz="1600" b="1" dirty="0" smtClean="0">
                <a:solidFill>
                  <a:schemeClr val="bg2"/>
                </a:solidFill>
                <a:latin typeface="+mj-ea"/>
                <a:ea typeface="+mj-ea"/>
              </a:rPr>
              <a:t>目湖景区景点特色鲜明，各区域吸引点塑造明确。</a:t>
            </a:r>
            <a:endParaRPr lang="en-US" altLang="zh-CN" sz="1600" b="1" dirty="0" smtClean="0">
              <a:solidFill>
                <a:schemeClr val="bg2"/>
              </a:solidFill>
              <a:latin typeface="+mj-ea"/>
              <a:ea typeface="+mj-ea"/>
            </a:endParaRPr>
          </a:p>
          <a:p>
            <a:r>
              <a:rPr lang="zh-CN" altLang="en-US" sz="1600" b="1" dirty="0" smtClean="0">
                <a:solidFill>
                  <a:schemeClr val="bg2"/>
                </a:solidFill>
                <a:latin typeface="+mj-ea"/>
                <a:ea typeface="+mj-ea"/>
              </a:rPr>
              <a:t>而阳羡预期则显结构松散，景区吸引点不突出，更缺乏核心吸引物。</a:t>
            </a:r>
            <a:endParaRPr lang="zh-CN" altLang="en-US" sz="1600" b="1" dirty="0">
              <a:solidFill>
                <a:schemeClr val="bg2"/>
              </a:solidFill>
              <a:latin typeface="+mj-ea"/>
              <a:ea typeface="+mj-ea"/>
            </a:endParaRPr>
          </a:p>
        </p:txBody>
      </p:sp>
      <p:sp>
        <p:nvSpPr>
          <p:cNvPr id="22" name="矩形 21"/>
          <p:cNvSpPr/>
          <p:nvPr/>
        </p:nvSpPr>
        <p:spPr>
          <a:xfrm>
            <a:off x="7452346" y="1853514"/>
            <a:ext cx="1273396" cy="2004911"/>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762277" y="4258800"/>
            <a:ext cx="648997" cy="2560862"/>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7487489" y="4260068"/>
            <a:ext cx="2808312" cy="2000548"/>
          </a:xfrm>
          <a:prstGeom prst="rect">
            <a:avLst/>
          </a:prstGeom>
          <a:solidFill>
            <a:srgbClr val="003300">
              <a:alpha val="89804"/>
            </a:srgbClr>
          </a:solidFill>
        </p:spPr>
        <p:txBody>
          <a:bodyPr wrap="square" rtlCol="0">
            <a:spAutoFit/>
          </a:bodyPr>
          <a:lstStyle/>
          <a:p>
            <a:r>
              <a:rPr lang="zh-CN" altLang="en-US" sz="2800" b="1" dirty="0" smtClean="0">
                <a:solidFill>
                  <a:schemeClr val="bg2"/>
                </a:solidFill>
                <a:latin typeface="微软雅黑" pitchFamily="34" charset="-122"/>
                <a:ea typeface="微软雅黑" pitchFamily="34" charset="-122"/>
              </a:rPr>
              <a:t>购 </a:t>
            </a:r>
            <a:r>
              <a:rPr lang="zh-CN" altLang="en-US" sz="1600" b="1" dirty="0" smtClean="0">
                <a:solidFill>
                  <a:schemeClr val="bg2"/>
                </a:solidFill>
                <a:latin typeface="微软雅黑" pitchFamily="34" charset="-122"/>
                <a:ea typeface="微软雅黑" pitchFamily="34" charset="-122"/>
              </a:rPr>
              <a:t>天</a:t>
            </a:r>
            <a:r>
              <a:rPr lang="zh-CN" altLang="en-US" sz="1600" b="1" dirty="0" smtClean="0">
                <a:solidFill>
                  <a:schemeClr val="bg2"/>
                </a:solidFill>
                <a:latin typeface="微软雅黑" pitchFamily="34" charset="-122"/>
                <a:ea typeface="微软雅黑" pitchFamily="34" charset="-122"/>
              </a:rPr>
              <a:t>目湖周边购物场所众多，尤其是“百货店”众多。全面支持游客生活用品供应，符合当下旅游消费结构发展方向。</a:t>
            </a:r>
            <a:endParaRPr lang="en-US" altLang="zh-CN" sz="1600" b="1" dirty="0" smtClean="0">
              <a:solidFill>
                <a:schemeClr val="bg2"/>
              </a:solidFill>
              <a:latin typeface="微软雅黑" pitchFamily="34" charset="-122"/>
              <a:ea typeface="微软雅黑" pitchFamily="34" charset="-122"/>
            </a:endParaRPr>
          </a:p>
          <a:p>
            <a:r>
              <a:rPr lang="zh-CN" altLang="en-US" sz="1600" b="1" dirty="0" smtClean="0">
                <a:solidFill>
                  <a:schemeClr val="bg2"/>
                </a:solidFill>
                <a:latin typeface="微软雅黑" pitchFamily="34" charset="-122"/>
                <a:ea typeface="微软雅黑" pitchFamily="34" charset="-122"/>
              </a:rPr>
              <a:t>阳羡预期：生活用品供应类购物缺失。</a:t>
            </a:r>
          </a:p>
        </p:txBody>
      </p:sp>
      <p:sp>
        <p:nvSpPr>
          <p:cNvPr id="25" name="矩形 24"/>
          <p:cNvSpPr/>
          <p:nvPr/>
        </p:nvSpPr>
        <p:spPr>
          <a:xfrm>
            <a:off x="8730301" y="1853514"/>
            <a:ext cx="1702172" cy="2004911"/>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411274" y="4260068"/>
            <a:ext cx="3007344" cy="2560862"/>
          </a:xfrm>
          <a:prstGeom prst="rect">
            <a:avLst/>
          </a:prstGeom>
          <a:noFill/>
          <a:ln w="38100">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6790553" y="1842655"/>
            <a:ext cx="1898676" cy="2246769"/>
          </a:xfrm>
          <a:prstGeom prst="rect">
            <a:avLst/>
          </a:prstGeom>
          <a:solidFill>
            <a:srgbClr val="003300">
              <a:alpha val="89804"/>
            </a:srgbClr>
          </a:solidFill>
        </p:spPr>
        <p:txBody>
          <a:bodyPr wrap="square" rtlCol="0">
            <a:spAutoFit/>
          </a:bodyPr>
          <a:lstStyle/>
          <a:p>
            <a:r>
              <a:rPr lang="zh-CN" altLang="en-US" sz="2800" b="1" dirty="0" smtClean="0">
                <a:solidFill>
                  <a:schemeClr val="bg2"/>
                </a:solidFill>
                <a:latin typeface="+mj-ea"/>
                <a:ea typeface="+mj-ea"/>
              </a:rPr>
              <a:t>娱 </a:t>
            </a:r>
            <a:r>
              <a:rPr lang="zh-CN" altLang="en-US" sz="1600" b="1" dirty="0" smtClean="0">
                <a:solidFill>
                  <a:schemeClr val="bg2"/>
                </a:solidFill>
                <a:latin typeface="+mj-ea"/>
                <a:ea typeface="+mj-ea"/>
              </a:rPr>
              <a:t>天</a:t>
            </a:r>
            <a:r>
              <a:rPr lang="zh-CN" altLang="en-US" sz="1600" b="1" dirty="0" smtClean="0">
                <a:solidFill>
                  <a:schemeClr val="bg2"/>
                </a:solidFill>
                <a:latin typeface="+mj-ea"/>
                <a:ea typeface="+mj-ea"/>
              </a:rPr>
              <a:t>目湖周边各类休闲产业完善，尤其夜间生活丰富，符合现代人的休闲取向</a:t>
            </a:r>
            <a:r>
              <a:rPr lang="zh-CN" altLang="en-US" sz="1600" b="1" dirty="0" smtClean="0">
                <a:solidFill>
                  <a:schemeClr val="bg2"/>
                </a:solidFill>
                <a:latin typeface="+mj-ea"/>
                <a:ea typeface="+mj-ea"/>
              </a:rPr>
              <a:t>。阳羡</a:t>
            </a:r>
            <a:r>
              <a:rPr lang="zh-CN" altLang="en-US" sz="1600" b="1" dirty="0" smtClean="0">
                <a:solidFill>
                  <a:schemeClr val="bg2"/>
                </a:solidFill>
                <a:latin typeface="+mj-ea"/>
                <a:ea typeface="+mj-ea"/>
              </a:rPr>
              <a:t>预期对消费需求研究不足，月光产业缺失，难以留客。</a:t>
            </a:r>
            <a:endParaRPr lang="zh-CN" altLang="en-US" sz="1600" b="1" dirty="0">
              <a:solidFill>
                <a:schemeClr val="bg2"/>
              </a:solidFill>
              <a:latin typeface="+mj-ea"/>
              <a:ea typeface="+mj-ea"/>
            </a:endParaRPr>
          </a:p>
        </p:txBody>
      </p:sp>
      <p:sp>
        <p:nvSpPr>
          <p:cNvPr id="7" name="矩形 6"/>
          <p:cNvSpPr/>
          <p:nvPr/>
        </p:nvSpPr>
        <p:spPr>
          <a:xfrm>
            <a:off x="0" y="1502086"/>
            <a:ext cx="10440988" cy="5350405"/>
          </a:xfrm>
          <a:prstGeom prst="rect">
            <a:avLst/>
          </a:prstGeom>
          <a:solidFill>
            <a:srgbClr val="DDD9C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794" y="3213144"/>
            <a:ext cx="10440988" cy="1426031"/>
          </a:xfrm>
          <a:prstGeom prst="rect">
            <a:avLst/>
          </a:prstGeom>
          <a:solidFill>
            <a:srgbClr val="003300">
              <a:alpha val="80000"/>
            </a:srgbClr>
          </a:solidFill>
          <a:effectLst>
            <a:outerShdw blurRad="50800" dist="38100" dir="5400000" algn="t" rotWithShape="0">
              <a:prstClr val="black">
                <a:alpha val="20000"/>
              </a:prstClr>
            </a:outerShdw>
          </a:effectLst>
        </p:spPr>
        <p:txBody>
          <a:bodyPr wrap="square" rtlCol="0">
            <a:spAutoFit/>
          </a:bodyPr>
          <a:lstStyle/>
          <a:p>
            <a:pPr>
              <a:lnSpc>
                <a:spcPts val="2600"/>
              </a:lnSpc>
            </a:pPr>
            <a:endParaRPr lang="en-US" altLang="zh-CN" sz="2000" b="1" dirty="0" smtClean="0">
              <a:solidFill>
                <a:schemeClr val="bg2"/>
              </a:solidFill>
              <a:latin typeface="+mn-ea"/>
              <a:ea typeface="+mn-ea"/>
            </a:endParaRPr>
          </a:p>
          <a:p>
            <a:pPr>
              <a:lnSpc>
                <a:spcPts val="2600"/>
              </a:lnSpc>
            </a:pPr>
            <a:r>
              <a:rPr lang="zh-CN" altLang="en-US" sz="2000" b="1" dirty="0" smtClean="0">
                <a:solidFill>
                  <a:schemeClr val="bg2"/>
                </a:solidFill>
                <a:latin typeface="+mn-ea"/>
                <a:ea typeface="+mn-ea"/>
              </a:rPr>
              <a:t>参照案例我们更易发现，阳羡景区旅游产品供应预期（现有规划）的产业配套与旅游市场中现存较好的旅游产品差距仍很大，其未来的旅游竞争力可想而知。</a:t>
            </a:r>
            <a:endParaRPr lang="en-US" altLang="zh-CN" sz="2000" b="1" dirty="0" smtClean="0">
              <a:solidFill>
                <a:schemeClr val="bg2"/>
              </a:solidFill>
              <a:latin typeface="+mn-ea"/>
              <a:ea typeface="+mn-ea"/>
            </a:endParaRPr>
          </a:p>
          <a:p>
            <a:pPr>
              <a:lnSpc>
                <a:spcPts val="2600"/>
              </a:lnSpc>
            </a:pPr>
            <a:endParaRPr lang="zh-CN" altLang="en-US" sz="2000" b="1" dirty="0" smtClean="0">
              <a:solidFill>
                <a:schemeClr val="bg2"/>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2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22" presetClass="entr" presetSubtype="8"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8"/>
                                        </p:tgtEl>
                                      </p:cBhvr>
                                    </p:animEffect>
                                    <p:set>
                                      <p:cBhvr>
                                        <p:cTn id="72" dur="1" fill="hold">
                                          <p:stCondLst>
                                            <p:cond delay="499"/>
                                          </p:stCondLst>
                                        </p:cTn>
                                        <p:tgtEl>
                                          <p:spTgt spid="18"/>
                                        </p:tgtEl>
                                        <p:attrNameLst>
                                          <p:attrName>style.visibility</p:attrName>
                                        </p:attrNameLst>
                                      </p:cBhvr>
                                      <p:to>
                                        <p:strVal val="hidden"/>
                                      </p:to>
                                    </p:set>
                                  </p:childTnLst>
                                </p:cTn>
                              </p:par>
                              <p:par>
                                <p:cTn id="73" presetID="22" presetClass="entr" presetSubtype="8"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left)">
                                      <p:cBhvr>
                                        <p:cTn id="75" dur="500"/>
                                        <p:tgtEl>
                                          <p:spTgt spid="1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left)">
                                      <p:cBhvr>
                                        <p:cTn id="78" dur="500"/>
                                        <p:tgtEl>
                                          <p:spTgt spid="20"/>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19"/>
                                        </p:tgtEl>
                                      </p:cBhvr>
                                    </p:animEffect>
                                    <p:set>
                                      <p:cBhvr>
                                        <p:cTn id="87" dur="1" fill="hold">
                                          <p:stCondLst>
                                            <p:cond delay="499"/>
                                          </p:stCondLst>
                                        </p:cTn>
                                        <p:tgtEl>
                                          <p:spTgt spid="19"/>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1"/>
                                        </p:tgtEl>
                                      </p:cBhvr>
                                    </p:animEffect>
                                    <p:set>
                                      <p:cBhvr>
                                        <p:cTn id="93" dur="1" fill="hold">
                                          <p:stCondLst>
                                            <p:cond delay="499"/>
                                          </p:stCondLst>
                                        </p:cTn>
                                        <p:tgtEl>
                                          <p:spTgt spid="21"/>
                                        </p:tgtEl>
                                        <p:attrNameLst>
                                          <p:attrName>style.visibility</p:attrName>
                                        </p:attrNameLst>
                                      </p:cBhvr>
                                      <p:to>
                                        <p:strVal val="hidden"/>
                                      </p:to>
                                    </p:set>
                                  </p:childTnLst>
                                </p:cTn>
                              </p:par>
                              <p:par>
                                <p:cTn id="94" presetID="22" presetClass="entr" presetSubtype="8"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left)">
                                      <p:cBhvr>
                                        <p:cTn id="96" dur="500"/>
                                        <p:tgtEl>
                                          <p:spTgt spid="22"/>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wipe(left)">
                                      <p:cBhvr>
                                        <p:cTn id="99" dur="500"/>
                                        <p:tgtEl>
                                          <p:spTgt spid="23"/>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wipe(left)">
                                      <p:cBhvr>
                                        <p:cTn id="103" dur="500"/>
                                        <p:tgtEl>
                                          <p:spTgt spid="2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22"/>
                                        </p:tgtEl>
                                      </p:cBhvr>
                                    </p:animEffect>
                                    <p:set>
                                      <p:cBhvr>
                                        <p:cTn id="108" dur="1" fill="hold">
                                          <p:stCondLst>
                                            <p:cond delay="499"/>
                                          </p:stCondLst>
                                        </p:cTn>
                                        <p:tgtEl>
                                          <p:spTgt spid="22"/>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23"/>
                                        </p:tgtEl>
                                      </p:cBhvr>
                                    </p:animEffect>
                                    <p:set>
                                      <p:cBhvr>
                                        <p:cTn id="111" dur="1" fill="hold">
                                          <p:stCondLst>
                                            <p:cond delay="499"/>
                                          </p:stCondLst>
                                        </p:cTn>
                                        <p:tgtEl>
                                          <p:spTgt spid="23"/>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4"/>
                                        </p:tgtEl>
                                      </p:cBhvr>
                                    </p:animEffect>
                                    <p:set>
                                      <p:cBhvr>
                                        <p:cTn id="114" dur="1" fill="hold">
                                          <p:stCondLst>
                                            <p:cond delay="499"/>
                                          </p:stCondLst>
                                        </p:cTn>
                                        <p:tgtEl>
                                          <p:spTgt spid="24"/>
                                        </p:tgtEl>
                                        <p:attrNameLst>
                                          <p:attrName>style.visibility</p:attrName>
                                        </p:attrNameLst>
                                      </p:cBhvr>
                                      <p:to>
                                        <p:strVal val="hidden"/>
                                      </p:to>
                                    </p:set>
                                  </p:childTnLst>
                                </p:cTn>
                              </p:par>
                              <p:par>
                                <p:cTn id="115" presetID="22" presetClass="entr" presetSubtype="2"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right)">
                                      <p:cBhvr>
                                        <p:cTn id="117" dur="500"/>
                                        <p:tgtEl>
                                          <p:spTgt spid="25"/>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wipe(right)">
                                      <p:cBhvr>
                                        <p:cTn id="120" dur="500"/>
                                        <p:tgtEl>
                                          <p:spTgt spid="26"/>
                                        </p:tgtEl>
                                      </p:cBhvr>
                                    </p:animEffect>
                                  </p:childTnLst>
                                </p:cTn>
                              </p:par>
                            </p:childTnLst>
                          </p:cTn>
                        </p:par>
                        <p:par>
                          <p:cTn id="121" fill="hold">
                            <p:stCondLst>
                              <p:cond delay="500"/>
                            </p:stCondLst>
                            <p:childTnLst>
                              <p:par>
                                <p:cTn id="122" presetID="22" presetClass="entr" presetSubtype="2" fill="hold" grpId="0" nodeType="after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wipe(right)">
                                      <p:cBhvr>
                                        <p:cTn id="124" dur="500"/>
                                        <p:tgtEl>
                                          <p:spTgt spid="27"/>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25"/>
                                        </p:tgtEl>
                                      </p:cBhvr>
                                    </p:animEffect>
                                    <p:set>
                                      <p:cBhvr>
                                        <p:cTn id="129" dur="1" fill="hold">
                                          <p:stCondLst>
                                            <p:cond delay="499"/>
                                          </p:stCondLst>
                                        </p:cTn>
                                        <p:tgtEl>
                                          <p:spTgt spid="25"/>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26"/>
                                        </p:tgtEl>
                                      </p:cBhvr>
                                    </p:animEffect>
                                    <p:set>
                                      <p:cBhvr>
                                        <p:cTn id="132" dur="1" fill="hold">
                                          <p:stCondLst>
                                            <p:cond delay="499"/>
                                          </p:stCondLst>
                                        </p:cTn>
                                        <p:tgtEl>
                                          <p:spTgt spid="26"/>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27"/>
                                        </p:tgtEl>
                                      </p:cBhvr>
                                    </p:animEffect>
                                    <p:set>
                                      <p:cBhvr>
                                        <p:cTn id="135" dur="1" fill="hold">
                                          <p:stCondLst>
                                            <p:cond delay="499"/>
                                          </p:stCondLst>
                                        </p:cTn>
                                        <p:tgtEl>
                                          <p:spTgt spid="27"/>
                                        </p:tgtEl>
                                        <p:attrNameLst>
                                          <p:attrName>style.visibility</p:attrName>
                                        </p:attrNameLst>
                                      </p:cBhvr>
                                      <p:to>
                                        <p:strVal val="hidden"/>
                                      </p:to>
                                    </p:set>
                                  </p:childTnLst>
                                </p:cTn>
                              </p:par>
                              <p:par>
                                <p:cTn id="136" presetID="10" presetClass="entr" presetSubtype="0" fill="hold" grpId="0" nodeType="withEffect">
                                  <p:stCondLst>
                                    <p:cond delay="0"/>
                                  </p:stCondLst>
                                  <p:childTnLst>
                                    <p:set>
                                      <p:cBhvr>
                                        <p:cTn id="137" dur="1" fill="hold">
                                          <p:stCondLst>
                                            <p:cond delay="0"/>
                                          </p:stCondLst>
                                        </p:cTn>
                                        <p:tgtEl>
                                          <p:spTgt spid="7"/>
                                        </p:tgtEl>
                                        <p:attrNameLst>
                                          <p:attrName>style.visibility</p:attrName>
                                        </p:attrNameLst>
                                      </p:cBhvr>
                                      <p:to>
                                        <p:strVal val="visible"/>
                                      </p:to>
                                    </p:set>
                                    <p:animEffect transition="in" filter="fade">
                                      <p:cBhvr>
                                        <p:cTn id="138" dur="500"/>
                                        <p:tgtEl>
                                          <p:spTgt spid="7"/>
                                        </p:tgtEl>
                                      </p:cBhvr>
                                    </p:animEffect>
                                  </p:childTnLst>
                                </p:cTn>
                              </p:par>
                              <p:par>
                                <p:cTn id="139" presetID="53" presetClass="entr" presetSubtype="0" fill="hold" grpId="0" nodeType="withEffect">
                                  <p:stCondLst>
                                    <p:cond delay="0"/>
                                  </p:stCondLst>
                                  <p:childTnLst>
                                    <p:set>
                                      <p:cBhvr>
                                        <p:cTn id="140" dur="1" fill="hold">
                                          <p:stCondLst>
                                            <p:cond delay="0"/>
                                          </p:stCondLst>
                                        </p:cTn>
                                        <p:tgtEl>
                                          <p:spTgt spid="6"/>
                                        </p:tgtEl>
                                        <p:attrNameLst>
                                          <p:attrName>style.visibility</p:attrName>
                                        </p:attrNameLst>
                                      </p:cBhvr>
                                      <p:to>
                                        <p:strVal val="visible"/>
                                      </p:to>
                                    </p:set>
                                    <p:anim calcmode="lin" valueType="num">
                                      <p:cBhvr>
                                        <p:cTn id="141" dur="500" fill="hold"/>
                                        <p:tgtEl>
                                          <p:spTgt spid="6"/>
                                        </p:tgtEl>
                                        <p:attrNameLst>
                                          <p:attrName>ppt_w</p:attrName>
                                        </p:attrNameLst>
                                      </p:cBhvr>
                                      <p:tavLst>
                                        <p:tav tm="0">
                                          <p:val>
                                            <p:fltVal val="0"/>
                                          </p:val>
                                        </p:tav>
                                        <p:tav tm="100000">
                                          <p:val>
                                            <p:strVal val="#ppt_w"/>
                                          </p:val>
                                        </p:tav>
                                      </p:tavLst>
                                    </p:anim>
                                    <p:anim calcmode="lin" valueType="num">
                                      <p:cBhvr>
                                        <p:cTn id="142" dur="500" fill="hold"/>
                                        <p:tgtEl>
                                          <p:spTgt spid="6"/>
                                        </p:tgtEl>
                                        <p:attrNameLst>
                                          <p:attrName>ppt_h</p:attrName>
                                        </p:attrNameLst>
                                      </p:cBhvr>
                                      <p:tavLst>
                                        <p:tav tm="0">
                                          <p:val>
                                            <p:fltVal val="0"/>
                                          </p:val>
                                        </p:tav>
                                        <p:tav tm="100000">
                                          <p:val>
                                            <p:strVal val="#ppt_h"/>
                                          </p:val>
                                        </p:tav>
                                      </p:tavLst>
                                    </p:anim>
                                    <p:animEffect transition="in" filter="fade">
                                      <p:cBhvr>
                                        <p:cTn id="1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7" grpId="0" animBg="1"/>
      <p:bldP spid="18" grpId="0" animBg="1"/>
      <p:bldP spid="18" grpId="1" animBg="1"/>
      <p:bldP spid="19" grpId="0" animBg="1"/>
      <p:bldP spid="20" grpId="0" animBg="1"/>
      <p:bldP spid="21" grpId="0" animBg="1"/>
      <p:bldP spid="21" grpId="1" animBg="1"/>
      <p:bldP spid="22" grpId="0" animBg="1"/>
      <p:bldP spid="23" grpId="0" animBg="1"/>
      <p:bldP spid="23" grpId="1" animBg="1"/>
      <p:bldP spid="24" grpId="0" animBg="1"/>
      <p:bldP spid="24" grpId="1" animBg="1"/>
      <p:bldP spid="25" grpId="0" animBg="1"/>
      <p:bldP spid="26" grpId="0" animBg="1"/>
      <p:bldP spid="27" grpId="0" animBg="1"/>
      <p:bldP spid="27" grpId="1" animBg="1"/>
      <p:bldP spid="7"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750" y="1521593"/>
            <a:ext cx="9359900" cy="2349361"/>
          </a:xfrm>
          <a:prstGeom prst="rect">
            <a:avLst/>
          </a:prstGeom>
          <a:solidFill>
            <a:srgbClr val="003300">
              <a:alpha val="69804"/>
            </a:srgbClr>
          </a:solidFill>
        </p:spPr>
        <p:txBody>
          <a:bodyPr wrap="square" rtlCol="0">
            <a:spAutoFit/>
          </a:bodyPr>
          <a:lstStyle/>
          <a:p>
            <a:pPr>
              <a:lnSpc>
                <a:spcPts val="2400"/>
              </a:lnSpc>
              <a:spcBef>
                <a:spcPts val="400"/>
              </a:spcBef>
              <a:spcAft>
                <a:spcPts val="400"/>
              </a:spcAft>
            </a:pPr>
            <a:endParaRPr lang="en-US" altLang="zh-CN" sz="1800" b="1" dirty="0" smtClean="0">
              <a:solidFill>
                <a:schemeClr val="bg2"/>
              </a:solidFill>
              <a:latin typeface="+mn-ea"/>
              <a:ea typeface="+mn-ea"/>
            </a:endParaRPr>
          </a:p>
          <a:p>
            <a:pPr>
              <a:lnSpc>
                <a:spcPts val="2400"/>
              </a:lnSpc>
              <a:spcBef>
                <a:spcPts val="400"/>
              </a:spcBef>
              <a:spcAft>
                <a:spcPts val="400"/>
              </a:spcAft>
            </a:pPr>
            <a:r>
              <a:rPr lang="zh-CN" altLang="en-US" sz="1800" b="1" dirty="0" smtClean="0">
                <a:solidFill>
                  <a:schemeClr val="bg2"/>
                </a:solidFill>
                <a:latin typeface="+mn-ea"/>
                <a:ea typeface="+mn-ea"/>
              </a:rPr>
              <a:t>从以上三大问题看来，阳羡旅游的供应预期（现有规划）并不能解决现存问题。</a:t>
            </a:r>
            <a:endParaRPr lang="en-US" altLang="zh-CN" sz="1800" b="1" dirty="0" smtClean="0">
              <a:solidFill>
                <a:schemeClr val="bg2"/>
              </a:solidFill>
              <a:latin typeface="+mn-ea"/>
              <a:ea typeface="+mn-ea"/>
            </a:endParaRPr>
          </a:p>
          <a:p>
            <a:pPr>
              <a:lnSpc>
                <a:spcPts val="2400"/>
              </a:lnSpc>
              <a:spcBef>
                <a:spcPts val="400"/>
              </a:spcBef>
              <a:spcAft>
                <a:spcPts val="400"/>
              </a:spcAft>
            </a:pPr>
            <a:r>
              <a:rPr lang="zh-CN" altLang="en-US" sz="1800" b="1" dirty="0" smtClean="0">
                <a:solidFill>
                  <a:schemeClr val="bg2"/>
                </a:solidFill>
                <a:latin typeface="+mn-ea"/>
                <a:ea typeface="+mn-ea"/>
              </a:rPr>
              <a:t>更无法符合阳羡打造“具有强势的核心吸引力，拥有较高品牌知名度，满足游客各方面休闲度假需要的旅游经济综合体”的迫切需求。</a:t>
            </a:r>
            <a:endParaRPr lang="en-US" altLang="zh-CN" sz="1800" b="1" dirty="0" smtClean="0">
              <a:solidFill>
                <a:srgbClr val="003300"/>
              </a:solidFill>
              <a:latin typeface="+mn-ea"/>
              <a:ea typeface="+mn-ea"/>
            </a:endParaRPr>
          </a:p>
          <a:p>
            <a:pPr>
              <a:lnSpc>
                <a:spcPts val="2400"/>
              </a:lnSpc>
              <a:spcBef>
                <a:spcPts val="400"/>
              </a:spcBef>
              <a:spcAft>
                <a:spcPts val="400"/>
              </a:spcAft>
            </a:pPr>
            <a:r>
              <a:rPr lang="zh-CN" altLang="en-US" sz="1800" b="1" dirty="0" smtClean="0">
                <a:solidFill>
                  <a:schemeClr val="bg2"/>
                </a:solidFill>
                <a:latin typeface="+mn-ea"/>
                <a:ea typeface="+mn-ea"/>
              </a:rPr>
              <a:t>那么，究竟该如何打造这个</a:t>
            </a:r>
            <a:r>
              <a:rPr lang="zh-CN" altLang="en-US" b="1" dirty="0" smtClean="0">
                <a:solidFill>
                  <a:srgbClr val="C5F123"/>
                </a:solidFill>
                <a:latin typeface="+mn-ea"/>
                <a:ea typeface="+mn-ea"/>
              </a:rPr>
              <a:t>“阳羡旅游经济综合体”</a:t>
            </a:r>
            <a:r>
              <a:rPr lang="zh-CN" altLang="en-US" sz="1800" b="1" dirty="0" smtClean="0">
                <a:solidFill>
                  <a:schemeClr val="bg2"/>
                </a:solidFill>
                <a:latin typeface="+mn-ea"/>
                <a:ea typeface="+mn-ea"/>
              </a:rPr>
              <a:t>呢？</a:t>
            </a:r>
            <a:endParaRPr lang="en-US" altLang="zh-CN" sz="1800" b="1" dirty="0" smtClean="0">
              <a:solidFill>
                <a:schemeClr val="bg2"/>
              </a:solidFill>
              <a:latin typeface="+mn-ea"/>
              <a:ea typeface="+mn-ea"/>
            </a:endParaRPr>
          </a:p>
          <a:p>
            <a:pPr>
              <a:lnSpc>
                <a:spcPts val="2400"/>
              </a:lnSpc>
              <a:spcBef>
                <a:spcPts val="400"/>
              </a:spcBef>
              <a:spcAft>
                <a:spcPts val="400"/>
              </a:spcAft>
            </a:pPr>
            <a:endParaRPr lang="zh-CN" altLang="en-US" sz="1800" b="1" dirty="0" smtClean="0">
              <a:solidFill>
                <a:srgbClr val="003300"/>
              </a:solidFill>
              <a:latin typeface="+mn-ea"/>
              <a:ea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 y="0"/>
            <a:ext cx="10440989" cy="6849293"/>
            <a:chOff x="-1" y="0"/>
            <a:chExt cx="10440989" cy="6849293"/>
          </a:xfrm>
        </p:grpSpPr>
        <p:pic>
          <p:nvPicPr>
            <p:cNvPr id="19458" name="Picture 2" descr="http://www.96123.com/UploadImg/Ticket/20070926160332441.gif"/>
            <p:cNvPicPr>
              <a:picLocks noChangeAspect="1" noChangeArrowheads="1"/>
            </p:cNvPicPr>
            <p:nvPr/>
          </p:nvPicPr>
          <p:blipFill>
            <a:blip r:embed="rId2"/>
            <a:srcRect/>
            <a:stretch>
              <a:fillRect/>
            </a:stretch>
          </p:blipFill>
          <p:spPr bwMode="auto">
            <a:xfrm>
              <a:off x="2720164" y="0"/>
              <a:ext cx="5009104" cy="6840538"/>
            </a:xfrm>
            <a:prstGeom prst="rect">
              <a:avLst/>
            </a:prstGeom>
            <a:noFill/>
          </p:spPr>
        </p:pic>
        <p:pic>
          <p:nvPicPr>
            <p:cNvPr id="19460" name="Picture 4" descr="http://www.yinxiangxihu.net/upload/DSCN3040.jpg"/>
            <p:cNvPicPr>
              <a:picLocks noChangeAspect="1" noChangeArrowheads="1"/>
            </p:cNvPicPr>
            <p:nvPr/>
          </p:nvPicPr>
          <p:blipFill>
            <a:blip r:embed="rId3"/>
            <a:srcRect/>
            <a:stretch>
              <a:fillRect/>
            </a:stretch>
          </p:blipFill>
          <p:spPr bwMode="auto">
            <a:xfrm>
              <a:off x="1" y="0"/>
              <a:ext cx="2725200" cy="3633600"/>
            </a:xfrm>
            <a:prstGeom prst="rect">
              <a:avLst/>
            </a:prstGeom>
            <a:noFill/>
          </p:spPr>
        </p:pic>
        <p:pic>
          <p:nvPicPr>
            <p:cNvPr id="19462" name="Picture 6" descr="http://pic.nipic.com/2008-05-10/200851021711917_2.jpg"/>
            <p:cNvPicPr>
              <a:picLocks noChangeAspect="1" noChangeArrowheads="1"/>
            </p:cNvPicPr>
            <p:nvPr/>
          </p:nvPicPr>
          <p:blipFill>
            <a:blip r:embed="rId4" cstate="print"/>
            <a:srcRect/>
            <a:stretch>
              <a:fillRect/>
            </a:stretch>
          </p:blipFill>
          <p:spPr bwMode="auto">
            <a:xfrm>
              <a:off x="0" y="5039639"/>
              <a:ext cx="2725200" cy="1809654"/>
            </a:xfrm>
            <a:prstGeom prst="rect">
              <a:avLst/>
            </a:prstGeom>
            <a:noFill/>
          </p:spPr>
        </p:pic>
        <p:pic>
          <p:nvPicPr>
            <p:cNvPr id="19464" name="Picture 8" descr="http://www.yinxiangxihu.net/upload/DSCN3038.jpg"/>
            <p:cNvPicPr>
              <a:picLocks noChangeAspect="1" noChangeArrowheads="1"/>
            </p:cNvPicPr>
            <p:nvPr/>
          </p:nvPicPr>
          <p:blipFill>
            <a:blip r:embed="rId5" cstate="print"/>
            <a:srcRect/>
            <a:stretch>
              <a:fillRect/>
            </a:stretch>
          </p:blipFill>
          <p:spPr bwMode="auto">
            <a:xfrm>
              <a:off x="-1" y="2974932"/>
              <a:ext cx="2725947" cy="2016973"/>
            </a:xfrm>
            <a:prstGeom prst="rect">
              <a:avLst/>
            </a:prstGeom>
            <a:noFill/>
          </p:spPr>
        </p:pic>
        <p:pic>
          <p:nvPicPr>
            <p:cNvPr id="19466" name="Picture 10" descr="http://pic.nipic.com/2008-05-07/20085720143164_2.jpg"/>
            <p:cNvPicPr>
              <a:picLocks noChangeAspect="1" noChangeArrowheads="1"/>
            </p:cNvPicPr>
            <p:nvPr/>
          </p:nvPicPr>
          <p:blipFill>
            <a:blip r:embed="rId6" cstate="print"/>
            <a:srcRect/>
            <a:stretch>
              <a:fillRect/>
            </a:stretch>
          </p:blipFill>
          <p:spPr bwMode="auto">
            <a:xfrm>
              <a:off x="7710268" y="0"/>
              <a:ext cx="2725200" cy="1817786"/>
            </a:xfrm>
            <a:prstGeom prst="rect">
              <a:avLst/>
            </a:prstGeom>
            <a:noFill/>
          </p:spPr>
        </p:pic>
        <p:pic>
          <p:nvPicPr>
            <p:cNvPr id="19470" name="Picture 14" descr="http://www.yzdsb.com.cn/pic/0/10/15/35/10153547_338939.jpg"/>
            <p:cNvPicPr>
              <a:picLocks noChangeAspect="1" noChangeArrowheads="1"/>
            </p:cNvPicPr>
            <p:nvPr/>
          </p:nvPicPr>
          <p:blipFill>
            <a:blip r:embed="rId7"/>
            <a:srcRect/>
            <a:stretch>
              <a:fillRect/>
            </a:stretch>
          </p:blipFill>
          <p:spPr bwMode="auto">
            <a:xfrm>
              <a:off x="7715788" y="1777195"/>
              <a:ext cx="2725200" cy="1885687"/>
            </a:xfrm>
            <a:prstGeom prst="rect">
              <a:avLst/>
            </a:prstGeom>
            <a:noFill/>
          </p:spPr>
        </p:pic>
        <p:pic>
          <p:nvPicPr>
            <p:cNvPr id="19472" name="Picture 16" descr="http://www.livelyidea.com/photo/content/journey/yinxiangxihu/DSC_0852.jpg"/>
            <p:cNvPicPr>
              <a:picLocks noChangeAspect="1" noChangeArrowheads="1"/>
            </p:cNvPicPr>
            <p:nvPr/>
          </p:nvPicPr>
          <p:blipFill>
            <a:blip r:embed="rId8" cstate="print"/>
            <a:srcRect/>
            <a:stretch>
              <a:fillRect/>
            </a:stretch>
          </p:blipFill>
          <p:spPr bwMode="auto">
            <a:xfrm>
              <a:off x="7715788" y="3634583"/>
              <a:ext cx="2725200" cy="1640419"/>
            </a:xfrm>
            <a:prstGeom prst="rect">
              <a:avLst/>
            </a:prstGeom>
            <a:noFill/>
          </p:spPr>
        </p:pic>
        <p:pic>
          <p:nvPicPr>
            <p:cNvPr id="19474" name="Picture 18" descr="http://www.lgbzj.com/dvbbs/UploadFile/2009-10/200910206392194646.jpg"/>
            <p:cNvPicPr>
              <a:picLocks noChangeAspect="1" noChangeArrowheads="1"/>
            </p:cNvPicPr>
            <p:nvPr/>
          </p:nvPicPr>
          <p:blipFill>
            <a:blip r:embed="rId9"/>
            <a:srcRect/>
            <a:stretch>
              <a:fillRect/>
            </a:stretch>
          </p:blipFill>
          <p:spPr bwMode="auto">
            <a:xfrm>
              <a:off x="7715788" y="5270157"/>
              <a:ext cx="2725200" cy="1570381"/>
            </a:xfrm>
            <a:prstGeom prst="rect">
              <a:avLst/>
            </a:prstGeom>
            <a:noFill/>
          </p:spPr>
        </p:pic>
      </p:grpSp>
      <p:grpSp>
        <p:nvGrpSpPr>
          <p:cNvPr id="15" name="组合 14"/>
          <p:cNvGrpSpPr/>
          <p:nvPr/>
        </p:nvGrpSpPr>
        <p:grpSpPr>
          <a:xfrm>
            <a:off x="-795" y="3198"/>
            <a:ext cx="10440989" cy="6849293"/>
            <a:chOff x="-1" y="0"/>
            <a:chExt cx="10440989" cy="6849293"/>
          </a:xfrm>
        </p:grpSpPr>
        <p:pic>
          <p:nvPicPr>
            <p:cNvPr id="16" name="Picture 2" descr="http://www.96123.com/UploadImg/Ticket/20070926160332441.gif"/>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2720164" y="0"/>
              <a:ext cx="5009104" cy="6840538"/>
            </a:xfrm>
            <a:prstGeom prst="rect">
              <a:avLst/>
            </a:prstGeom>
            <a:noFill/>
          </p:spPr>
        </p:pic>
        <p:pic>
          <p:nvPicPr>
            <p:cNvPr id="17" name="Picture 4" descr="http://www.yinxiangxihu.net/upload/DSCN3040.jpg"/>
            <p:cNvPicPr>
              <a:picLocks noChangeAspect="1" noChangeArrowheads="1"/>
            </p:cNvPicPr>
            <p:nvPr/>
          </p:nvPicPr>
          <p:blipFill>
            <a:blip r:embed="rId3">
              <a:duotone>
                <a:schemeClr val="bg2">
                  <a:shade val="45000"/>
                  <a:satMod val="135000"/>
                </a:schemeClr>
                <a:prstClr val="white"/>
              </a:duotone>
            </a:blip>
            <a:srcRect/>
            <a:stretch>
              <a:fillRect/>
            </a:stretch>
          </p:blipFill>
          <p:spPr bwMode="auto">
            <a:xfrm>
              <a:off x="1" y="0"/>
              <a:ext cx="2725200" cy="3633600"/>
            </a:xfrm>
            <a:prstGeom prst="rect">
              <a:avLst/>
            </a:prstGeom>
            <a:noFill/>
          </p:spPr>
        </p:pic>
        <p:pic>
          <p:nvPicPr>
            <p:cNvPr id="18" name="Picture 6" descr="http://pic.nipic.com/2008-05-10/200851021711917_2.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0" y="5039639"/>
              <a:ext cx="2725200" cy="1809654"/>
            </a:xfrm>
            <a:prstGeom prst="rect">
              <a:avLst/>
            </a:prstGeom>
            <a:noFill/>
          </p:spPr>
        </p:pic>
        <p:pic>
          <p:nvPicPr>
            <p:cNvPr id="19" name="Picture 8" descr="http://www.yinxiangxihu.net/upload/DSCN3038.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 y="2974932"/>
              <a:ext cx="2725947" cy="2016973"/>
            </a:xfrm>
            <a:prstGeom prst="rect">
              <a:avLst/>
            </a:prstGeom>
            <a:noFill/>
          </p:spPr>
        </p:pic>
        <p:pic>
          <p:nvPicPr>
            <p:cNvPr id="20" name="Picture 10" descr="http://pic.nipic.com/2008-05-07/20085720143164_2.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7710268" y="0"/>
              <a:ext cx="2725200" cy="1817786"/>
            </a:xfrm>
            <a:prstGeom prst="rect">
              <a:avLst/>
            </a:prstGeom>
            <a:noFill/>
          </p:spPr>
        </p:pic>
        <p:pic>
          <p:nvPicPr>
            <p:cNvPr id="21" name="Picture 14" descr="http://www.yzdsb.com.cn/pic/0/10/15/35/10153547_338939.jpg"/>
            <p:cNvPicPr>
              <a:picLocks noChangeAspect="1" noChangeArrowheads="1"/>
            </p:cNvPicPr>
            <p:nvPr/>
          </p:nvPicPr>
          <p:blipFill>
            <a:blip r:embed="rId7">
              <a:duotone>
                <a:schemeClr val="bg2">
                  <a:shade val="45000"/>
                  <a:satMod val="135000"/>
                </a:schemeClr>
                <a:prstClr val="white"/>
              </a:duotone>
            </a:blip>
            <a:srcRect/>
            <a:stretch>
              <a:fillRect/>
            </a:stretch>
          </p:blipFill>
          <p:spPr bwMode="auto">
            <a:xfrm>
              <a:off x="7715788" y="1777195"/>
              <a:ext cx="2725200" cy="1885687"/>
            </a:xfrm>
            <a:prstGeom prst="rect">
              <a:avLst/>
            </a:prstGeom>
            <a:noFill/>
          </p:spPr>
        </p:pic>
        <p:pic>
          <p:nvPicPr>
            <p:cNvPr id="22" name="Picture 16" descr="http://www.livelyidea.com/photo/content/journey/yinxiangxihu/DSC_0852.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7715788" y="3634583"/>
              <a:ext cx="2725200" cy="1640419"/>
            </a:xfrm>
            <a:prstGeom prst="rect">
              <a:avLst/>
            </a:prstGeom>
            <a:noFill/>
          </p:spPr>
        </p:pic>
        <p:pic>
          <p:nvPicPr>
            <p:cNvPr id="23" name="Picture 18" descr="http://www.lgbzj.com/dvbbs/UploadFile/2009-10/200910206392194646.jpg"/>
            <p:cNvPicPr>
              <a:picLocks noChangeAspect="1" noChangeArrowheads="1"/>
            </p:cNvPicPr>
            <p:nvPr/>
          </p:nvPicPr>
          <p:blipFill>
            <a:blip r:embed="rId9">
              <a:duotone>
                <a:schemeClr val="bg2">
                  <a:shade val="45000"/>
                  <a:satMod val="135000"/>
                </a:schemeClr>
                <a:prstClr val="white"/>
              </a:duotone>
            </a:blip>
            <a:srcRect/>
            <a:stretch>
              <a:fillRect/>
            </a:stretch>
          </p:blipFill>
          <p:spPr bwMode="auto">
            <a:xfrm>
              <a:off x="7715788" y="5270157"/>
              <a:ext cx="2725200" cy="1570381"/>
            </a:xfrm>
            <a:prstGeom prst="rect">
              <a:avLst/>
            </a:prstGeom>
            <a:noFill/>
          </p:spPr>
        </p:pic>
      </p:grpSp>
      <p:sp>
        <p:nvSpPr>
          <p:cNvPr id="14" name="TextBox 13"/>
          <p:cNvSpPr txBox="1"/>
          <p:nvPr/>
        </p:nvSpPr>
        <p:spPr>
          <a:xfrm>
            <a:off x="0" y="2430615"/>
            <a:ext cx="10469123" cy="1938992"/>
          </a:xfrm>
          <a:prstGeom prst="rect">
            <a:avLst/>
          </a:prstGeom>
          <a:solidFill>
            <a:srgbClr val="003300">
              <a:alpha val="80000"/>
            </a:srgbClr>
          </a:solidFill>
        </p:spPr>
        <p:txBody>
          <a:bodyPr wrap="square" rtlCol="0">
            <a:spAutoFit/>
          </a:bodyPr>
          <a:lstStyle/>
          <a:p>
            <a:pPr algn="ctr"/>
            <a:endParaRPr lang="en-US" altLang="zh-CN" sz="4000" b="1" dirty="0" smtClean="0">
              <a:solidFill>
                <a:schemeClr val="bg2"/>
              </a:solidFill>
              <a:latin typeface="微软雅黑" pitchFamily="34" charset="-122"/>
              <a:ea typeface="微软雅黑" pitchFamily="34" charset="-122"/>
            </a:endParaRPr>
          </a:p>
          <a:p>
            <a:pPr algn="ctr"/>
            <a:r>
              <a:rPr lang="en-US" altLang="zh-CN" sz="4000" b="1" dirty="0" smtClean="0">
                <a:solidFill>
                  <a:schemeClr val="bg2"/>
                </a:solidFill>
                <a:latin typeface="微软雅黑" pitchFamily="34" charset="-122"/>
                <a:ea typeface="微软雅黑" pitchFamily="34" charset="-122"/>
              </a:rPr>
              <a:t>《</a:t>
            </a:r>
            <a:r>
              <a:rPr lang="zh-CN" altLang="en-US" sz="4000" b="1" dirty="0" smtClean="0">
                <a:solidFill>
                  <a:schemeClr val="bg2"/>
                </a:solidFill>
                <a:latin typeface="微软雅黑" pitchFamily="34" charset="-122"/>
                <a:ea typeface="微软雅黑" pitchFamily="34" charset="-122"/>
              </a:rPr>
              <a:t>印象西湖</a:t>
            </a:r>
            <a:r>
              <a:rPr lang="en-US" altLang="zh-CN" sz="4000" b="1" dirty="0" smtClean="0">
                <a:solidFill>
                  <a:schemeClr val="bg2"/>
                </a:solidFill>
                <a:latin typeface="微软雅黑" pitchFamily="34" charset="-122"/>
                <a:ea typeface="微软雅黑" pitchFamily="34" charset="-122"/>
              </a:rPr>
              <a:t>》</a:t>
            </a:r>
          </a:p>
          <a:p>
            <a:pPr algn="ctr"/>
            <a:endParaRPr lang="zh-CN" altLang="en-US" sz="4000" b="1" dirty="0">
              <a:solidFill>
                <a:schemeClr val="bg2"/>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53"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1000" fill="hold"/>
                                        <p:tgtEl>
                                          <p:spTgt spid="14"/>
                                        </p:tgtEl>
                                        <p:attrNameLst>
                                          <p:attrName>ppt_w</p:attrName>
                                        </p:attrNameLst>
                                      </p:cBhvr>
                                      <p:tavLst>
                                        <p:tav tm="0">
                                          <p:val>
                                            <p:fltVal val="0"/>
                                          </p:val>
                                        </p:tav>
                                        <p:tav tm="100000">
                                          <p:val>
                                            <p:strVal val="#ppt_w"/>
                                          </p:val>
                                        </p:tav>
                                      </p:tavLst>
                                    </p:anim>
                                    <p:anim calcmode="lin" valueType="num">
                                      <p:cBhvr>
                                        <p:cTn id="11" dur="1000" fill="hold"/>
                                        <p:tgtEl>
                                          <p:spTgt spid="14"/>
                                        </p:tgtEl>
                                        <p:attrNameLst>
                                          <p:attrName>ppt_h</p:attrName>
                                        </p:attrNameLst>
                                      </p:cBhvr>
                                      <p:tavLst>
                                        <p:tav tm="0">
                                          <p:val>
                                            <p:fltVal val="0"/>
                                          </p:val>
                                        </p:tav>
                                        <p:tav tm="100000">
                                          <p:val>
                                            <p:strVal val="#ppt_h"/>
                                          </p:val>
                                        </p:tav>
                                      </p:tavLst>
                                    </p:anim>
                                    <p:animEffect transition="in" filter="fade">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92753" y="1754188"/>
            <a:ext cx="1836031" cy="1711501"/>
          </a:xfrm>
          <a:prstGeom prst="rect">
            <a:avLst/>
          </a:prstGeom>
          <a:solidFill>
            <a:srgbClr val="003300"/>
          </a:solidFill>
          <a:ln>
            <a:solidFill>
              <a:srgbClr val="0033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2"/>
          <p:cNvGrpSpPr/>
          <p:nvPr/>
        </p:nvGrpSpPr>
        <p:grpSpPr>
          <a:xfrm>
            <a:off x="4176313" y="1700191"/>
            <a:ext cx="3571900" cy="1791516"/>
            <a:chOff x="4176313" y="1700191"/>
            <a:chExt cx="3571900" cy="1791516"/>
          </a:xfrm>
        </p:grpSpPr>
        <p:sp>
          <p:nvSpPr>
            <p:cNvPr id="11" name="矩形 10"/>
            <p:cNvSpPr/>
            <p:nvPr/>
          </p:nvSpPr>
          <p:spPr>
            <a:xfrm>
              <a:off x="4176313" y="1754188"/>
              <a:ext cx="3571900" cy="1711501"/>
            </a:xfrm>
            <a:prstGeom prst="rect">
              <a:avLst/>
            </a:prstGeom>
            <a:solidFill>
              <a:schemeClr val="bg2"/>
            </a:solidFill>
            <a:ln>
              <a:solidFill>
                <a:srgbClr val="0033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Rectangle 2"/>
            <p:cNvSpPr>
              <a:spLocks noChangeArrowheads="1"/>
            </p:cNvSpPr>
            <p:nvPr/>
          </p:nvSpPr>
          <p:spPr bwMode="auto">
            <a:xfrm>
              <a:off x="4205978" y="1700191"/>
              <a:ext cx="3042169" cy="1791516"/>
            </a:xfrm>
            <a:prstGeom prst="rect">
              <a:avLst/>
            </a:prstGeom>
            <a:noFill/>
            <a:ln w="9525">
              <a:noFill/>
              <a:miter lim="800000"/>
              <a:headEnd/>
              <a:tailEnd/>
            </a:ln>
            <a:effectLst>
              <a:outerShdw blurRad="50800" dist="38100" dir="5400000" algn="t"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pPr marL="342900" indent="-342900" fontAlgn="base">
                <a:lnSpc>
                  <a:spcPts val="2550"/>
                </a:lnSpc>
                <a:buAutoNum type="arabicPeriod"/>
              </a:pPr>
              <a:r>
                <a:rPr kumimoji="0" lang="zh-CN" altLang="en-US" b="1" i="0" u="none" strike="noStrike" cap="none" spc="600" normalizeH="0" dirty="0" smtClean="0">
                  <a:ln>
                    <a:noFill/>
                  </a:ln>
                  <a:solidFill>
                    <a:srgbClr val="003300"/>
                  </a:solidFill>
                  <a:effectLst/>
                  <a:latin typeface="Arial" pitchFamily="34" charset="0"/>
                  <a:ea typeface="微软雅黑" pitchFamily="34" charset="-122"/>
                  <a:cs typeface="微软雅黑" pitchFamily="34" charset="-122"/>
                </a:rPr>
                <a:t>概念定位</a:t>
              </a:r>
              <a:endParaRPr kumimoji="0" lang="en-US" altLang="zh-CN" b="1" i="0" u="none" strike="noStrike" cap="none" spc="600" normalizeH="0" dirty="0" smtClean="0">
                <a:ln>
                  <a:noFill/>
                </a:ln>
                <a:solidFill>
                  <a:srgbClr val="003300"/>
                </a:solidFill>
                <a:effectLst/>
                <a:latin typeface="Arial" pitchFamily="34" charset="0"/>
                <a:ea typeface="微软雅黑" pitchFamily="34" charset="-122"/>
                <a:cs typeface="微软雅黑" pitchFamily="34" charset="-122"/>
              </a:endParaRPr>
            </a:p>
            <a:p>
              <a:pPr marL="342900" indent="-342900" fontAlgn="base">
                <a:lnSpc>
                  <a:spcPts val="2550"/>
                </a:lnSpc>
                <a:buFontTx/>
                <a:buAutoNum type="arabicPeriod"/>
              </a:pPr>
              <a:r>
                <a:rPr lang="zh-CN" altLang="en-US" b="1" spc="600" dirty="0" smtClean="0">
                  <a:solidFill>
                    <a:srgbClr val="003300"/>
                  </a:solidFill>
                  <a:latin typeface="Arial" pitchFamily="34" charset="0"/>
                  <a:ea typeface="微软雅黑" pitchFamily="34" charset="-122"/>
                  <a:cs typeface="微软雅黑" pitchFamily="34" charset="-122"/>
                </a:rPr>
                <a:t>文化体系</a:t>
              </a:r>
              <a:endParaRPr lang="en-US" altLang="zh-CN" b="1" spc="600" dirty="0" smtClean="0">
                <a:solidFill>
                  <a:srgbClr val="003300"/>
                </a:solidFill>
                <a:latin typeface="Arial" pitchFamily="34" charset="0"/>
                <a:ea typeface="微软雅黑" pitchFamily="34" charset="-122"/>
                <a:cs typeface="微软雅黑" pitchFamily="34" charset="-122"/>
              </a:endParaRPr>
            </a:p>
            <a:p>
              <a:pPr marL="342900" indent="-342900" fontAlgn="base">
                <a:lnSpc>
                  <a:spcPts val="2550"/>
                </a:lnSpc>
                <a:buFontTx/>
                <a:buAutoNum type="arabicPeriod"/>
              </a:pPr>
              <a:r>
                <a:rPr lang="zh-CN" altLang="en-US" b="1" spc="600" dirty="0" smtClean="0">
                  <a:solidFill>
                    <a:srgbClr val="003300"/>
                  </a:solidFill>
                  <a:latin typeface="Arial" pitchFamily="34" charset="0"/>
                  <a:ea typeface="微软雅黑" pitchFamily="34" charset="-122"/>
                  <a:cs typeface="微软雅黑" pitchFamily="34" charset="-122"/>
                </a:rPr>
                <a:t>产品分类</a:t>
              </a:r>
              <a:endParaRPr lang="en-US" altLang="zh-CN" b="1" spc="600" dirty="0" smtClean="0">
                <a:solidFill>
                  <a:srgbClr val="003300"/>
                </a:solidFill>
                <a:latin typeface="Arial" pitchFamily="34" charset="0"/>
                <a:ea typeface="微软雅黑" pitchFamily="34" charset="-122"/>
                <a:cs typeface="微软雅黑" pitchFamily="34" charset="-122"/>
              </a:endParaRPr>
            </a:p>
            <a:p>
              <a:pPr marL="342900" lvl="0" indent="-342900" fontAlgn="base">
                <a:lnSpc>
                  <a:spcPts val="2550"/>
                </a:lnSpc>
                <a:buFontTx/>
                <a:buAutoNum type="arabicPeriod"/>
              </a:pPr>
              <a:r>
                <a:rPr lang="zh-CN" altLang="en-US" b="1" spc="600" dirty="0" smtClean="0">
                  <a:solidFill>
                    <a:srgbClr val="003300"/>
                  </a:solidFill>
                  <a:latin typeface="Arial" pitchFamily="34" charset="0"/>
                  <a:ea typeface="微软雅黑" pitchFamily="34" charset="-122"/>
                  <a:cs typeface="微软雅黑" pitchFamily="34" charset="-122"/>
                </a:rPr>
                <a:t>产品体系</a:t>
              </a:r>
              <a:endParaRPr lang="en-US" altLang="zh-CN" b="1" spc="600" dirty="0" smtClean="0">
                <a:solidFill>
                  <a:srgbClr val="003300"/>
                </a:solidFill>
                <a:latin typeface="Arial" pitchFamily="34" charset="0"/>
                <a:ea typeface="微软雅黑" pitchFamily="34" charset="-122"/>
                <a:cs typeface="微软雅黑" pitchFamily="34" charset="-122"/>
              </a:endParaRPr>
            </a:p>
            <a:p>
              <a:pPr marL="342900" lvl="0" indent="-342900" fontAlgn="base">
                <a:lnSpc>
                  <a:spcPts val="2550"/>
                </a:lnSpc>
                <a:buFontTx/>
                <a:buAutoNum type="arabicPeriod"/>
              </a:pPr>
              <a:r>
                <a:rPr lang="zh-CN" altLang="en-US" b="1" spc="600" dirty="0" smtClean="0">
                  <a:solidFill>
                    <a:srgbClr val="003300"/>
                  </a:solidFill>
                  <a:latin typeface="Arial" pitchFamily="34" charset="0"/>
                  <a:ea typeface="微软雅黑" pitchFamily="34" charset="-122"/>
                  <a:cs typeface="微软雅黑" pitchFamily="34" charset="-122"/>
                </a:rPr>
                <a:t>产品组合</a:t>
              </a:r>
              <a:r>
                <a:rPr lang="en-US" altLang="zh-CN" b="1" spc="600" dirty="0" smtClean="0">
                  <a:solidFill>
                    <a:srgbClr val="003300"/>
                  </a:solidFill>
                  <a:latin typeface="Arial" pitchFamily="34" charset="0"/>
                  <a:ea typeface="微软雅黑" pitchFamily="34" charset="-122"/>
                </a:rPr>
                <a:t>……</a:t>
              </a:r>
              <a:endParaRPr lang="zh-CN" altLang="en-US" spc="600" dirty="0" smtClean="0">
                <a:solidFill>
                  <a:srgbClr val="003300"/>
                </a:solidFill>
                <a:latin typeface="Arial" pitchFamily="34" charset="0"/>
                <a:ea typeface="微软雅黑" pitchFamily="34" charset="-122"/>
              </a:endParaRPr>
            </a:p>
          </p:txBody>
        </p:sp>
      </p:grpSp>
      <p:sp>
        <p:nvSpPr>
          <p:cNvPr id="9" name="矩形 8"/>
          <p:cNvSpPr/>
          <p:nvPr/>
        </p:nvSpPr>
        <p:spPr>
          <a:xfrm>
            <a:off x="2292754" y="1754188"/>
            <a:ext cx="1812121" cy="1746632"/>
          </a:xfrm>
          <a:prstGeom prst="rect">
            <a:avLst/>
          </a:prstGeom>
          <a:ln>
            <a:noFill/>
          </a:ln>
          <a:effectLst/>
        </p:spPr>
        <p:txBody>
          <a:bodyPr wrap="square">
            <a:spAutoFit/>
          </a:bodyPr>
          <a:lstStyle/>
          <a:p>
            <a:pPr algn="dist">
              <a:lnSpc>
                <a:spcPts val="3450"/>
              </a:lnSpc>
              <a:spcBef>
                <a:spcPts val="600"/>
              </a:spcBef>
              <a:spcAft>
                <a:spcPts val="600"/>
              </a:spcAft>
            </a:pPr>
            <a:r>
              <a:rPr lang="zh-CN" altLang="en-US" sz="2800" b="1" dirty="0" smtClean="0">
                <a:solidFill>
                  <a:schemeClr val="bg2"/>
                </a:solidFill>
                <a:latin typeface="Arial" pitchFamily="34" charset="0"/>
                <a:ea typeface="微软雅黑" pitchFamily="34" charset="-122"/>
                <a:cs typeface="微软雅黑" pitchFamily="34" charset="-122"/>
              </a:rPr>
              <a:t>中国阳羡</a:t>
            </a:r>
            <a:endParaRPr lang="en-US" altLang="zh-CN" sz="2800" b="1" dirty="0" smtClean="0">
              <a:solidFill>
                <a:schemeClr val="bg2"/>
              </a:solidFill>
              <a:latin typeface="Arial" pitchFamily="34" charset="0"/>
              <a:ea typeface="微软雅黑" pitchFamily="34" charset="-122"/>
              <a:cs typeface="微软雅黑" pitchFamily="34" charset="-122"/>
            </a:endParaRPr>
          </a:p>
          <a:p>
            <a:pPr algn="dist">
              <a:lnSpc>
                <a:spcPts val="3450"/>
              </a:lnSpc>
              <a:spcBef>
                <a:spcPts val="600"/>
              </a:spcBef>
              <a:spcAft>
                <a:spcPts val="600"/>
              </a:spcAft>
            </a:pPr>
            <a:r>
              <a:rPr lang="zh-CN" altLang="en-US" sz="2800" b="1" dirty="0" smtClean="0">
                <a:solidFill>
                  <a:schemeClr val="bg2"/>
                </a:solidFill>
                <a:latin typeface="Arial" pitchFamily="34" charset="0"/>
                <a:ea typeface="微软雅黑" pitchFamily="34" charset="-122"/>
                <a:cs typeface="微软雅黑" pitchFamily="34" charset="-122"/>
              </a:rPr>
              <a:t>旅游产业</a:t>
            </a:r>
            <a:endParaRPr lang="en-US" altLang="zh-CN" sz="2800" b="1" dirty="0" smtClean="0">
              <a:solidFill>
                <a:schemeClr val="bg2"/>
              </a:solidFill>
              <a:latin typeface="Arial" pitchFamily="34" charset="0"/>
              <a:ea typeface="微软雅黑" pitchFamily="34" charset="-122"/>
              <a:cs typeface="微软雅黑" pitchFamily="34" charset="-122"/>
            </a:endParaRPr>
          </a:p>
          <a:p>
            <a:pPr algn="dist">
              <a:lnSpc>
                <a:spcPts val="3450"/>
              </a:lnSpc>
              <a:spcBef>
                <a:spcPts val="600"/>
              </a:spcBef>
              <a:spcAft>
                <a:spcPts val="600"/>
              </a:spcAft>
            </a:pPr>
            <a:r>
              <a:rPr lang="zh-CN" altLang="en-US" sz="2800" b="1" dirty="0" smtClean="0">
                <a:solidFill>
                  <a:schemeClr val="bg2"/>
                </a:solidFill>
                <a:latin typeface="Arial" pitchFamily="34" charset="0"/>
                <a:ea typeface="微软雅黑" pitchFamily="34" charset="-122"/>
                <a:cs typeface="微软雅黑" pitchFamily="34" charset="-122"/>
              </a:rPr>
              <a:t>解决方案</a:t>
            </a:r>
            <a:endParaRPr lang="zh-CN" altLang="en-US" sz="2800" dirty="0">
              <a:solidFill>
                <a:schemeClr val="bg2"/>
              </a:solidFill>
            </a:endParaRPr>
          </a:p>
        </p:txBody>
      </p:sp>
      <p:sp>
        <p:nvSpPr>
          <p:cNvPr id="12" name="TextBox 11"/>
          <p:cNvSpPr txBox="1"/>
          <p:nvPr/>
        </p:nvSpPr>
        <p:spPr>
          <a:xfrm>
            <a:off x="7748213" y="1699446"/>
            <a:ext cx="615553" cy="1833261"/>
          </a:xfrm>
          <a:prstGeom prst="rect">
            <a:avLst/>
          </a:prstGeom>
          <a:noFill/>
          <a:effectLst>
            <a:outerShdw blurRad="50800" dist="38100" dir="5400000" algn="t" rotWithShape="0">
              <a:prstClr val="black">
                <a:alpha val="40000"/>
              </a:prstClr>
            </a:outerShdw>
          </a:effectLst>
        </p:spPr>
        <p:txBody>
          <a:bodyPr vert="eaVert" wrap="square" rtlCol="0">
            <a:spAutoFit/>
          </a:bodyPr>
          <a:lstStyle/>
          <a:p>
            <a:pPr algn="dist"/>
            <a:r>
              <a:rPr lang="zh-CN" altLang="en-US" sz="2800" b="1" dirty="0" smtClean="0">
                <a:solidFill>
                  <a:srgbClr val="003300"/>
                </a:solidFill>
                <a:latin typeface="微软雅黑" pitchFamily="34" charset="-122"/>
                <a:ea typeface="微软雅黑" pitchFamily="34" charset="-122"/>
              </a:rPr>
              <a:t>敬请期待</a:t>
            </a:r>
            <a:endParaRPr lang="zh-CN" altLang="en-US" sz="2800" b="1" dirty="0">
              <a:solidFill>
                <a:srgbClr val="0033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lide(from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0" name="Picture 14" descr="http://pic3.nipic.com/20090619/389213_122306073_2.jpg"/>
          <p:cNvPicPr>
            <a:picLocks noChangeAspect="1" noChangeArrowheads="1"/>
          </p:cNvPicPr>
          <p:nvPr/>
        </p:nvPicPr>
        <p:blipFill>
          <a:blip r:embed="rId3">
            <a:lum bright="52000" contrast="-46000"/>
          </a:blip>
          <a:srcRect/>
          <a:stretch>
            <a:fillRect/>
          </a:stretch>
        </p:blipFill>
        <p:spPr bwMode="auto">
          <a:xfrm>
            <a:off x="0" y="-8755"/>
            <a:ext cx="10440988" cy="68490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3" name="组合 23"/>
          <p:cNvGrpSpPr>
            <a:grpSpLocks/>
          </p:cNvGrpSpPr>
          <p:nvPr/>
        </p:nvGrpSpPr>
        <p:grpSpPr bwMode="auto">
          <a:xfrm>
            <a:off x="4340225" y="5194300"/>
            <a:ext cx="1738313" cy="604838"/>
            <a:chOff x="4339988" y="5194077"/>
            <a:chExt cx="1737763" cy="605294"/>
          </a:xfrm>
        </p:grpSpPr>
        <p:sp>
          <p:nvSpPr>
            <p:cNvPr id="15366" name="TextBox 18"/>
            <p:cNvSpPr txBox="1">
              <a:spLocks noChangeArrowheads="1"/>
            </p:cNvSpPr>
            <p:nvPr/>
          </p:nvSpPr>
          <p:spPr bwMode="auto">
            <a:xfrm>
              <a:off x="4339988" y="5194077"/>
              <a:ext cx="1737763" cy="605294"/>
            </a:xfrm>
            <a:prstGeom prst="rect">
              <a:avLst/>
            </a:prstGeom>
            <a:noFill/>
            <a:ln w="9525">
              <a:noFill/>
              <a:miter lim="800000"/>
              <a:headEnd/>
              <a:tailEnd/>
            </a:ln>
          </p:spPr>
          <p:txBody>
            <a:bodyPr>
              <a:spAutoFit/>
            </a:bodyPr>
            <a:lstStyle/>
            <a:p>
              <a:pPr algn="ctr">
                <a:lnSpc>
                  <a:spcPts val="2000"/>
                </a:lnSpc>
              </a:pPr>
              <a:r>
                <a:rPr lang="zh-CN" altLang="en-US" sz="1600" b="1" dirty="0">
                  <a:solidFill>
                    <a:srgbClr val="003300"/>
                  </a:solidFill>
                  <a:latin typeface="微软雅黑" pitchFamily="34" charset="-122"/>
                  <a:ea typeface="微软雅黑" pitchFamily="34" charset="-122"/>
                </a:rPr>
                <a:t>江 苏 智 德 商 旅</a:t>
              </a:r>
              <a:endParaRPr lang="en-US" altLang="zh-CN" sz="1600" b="1" dirty="0">
                <a:solidFill>
                  <a:srgbClr val="003300"/>
                </a:solidFill>
                <a:latin typeface="微软雅黑" pitchFamily="34" charset="-122"/>
                <a:ea typeface="微软雅黑" pitchFamily="34" charset="-122"/>
              </a:endParaRPr>
            </a:p>
            <a:p>
              <a:pPr algn="ctr">
                <a:lnSpc>
                  <a:spcPts val="2000"/>
                </a:lnSpc>
              </a:pPr>
              <a:r>
                <a:rPr lang="en-US" altLang="zh-CN" sz="1600" b="1" dirty="0">
                  <a:solidFill>
                    <a:srgbClr val="003300"/>
                  </a:solidFill>
                  <a:latin typeface="微软雅黑" pitchFamily="34" charset="-122"/>
                  <a:ea typeface="微软雅黑" pitchFamily="34" charset="-122"/>
                </a:rPr>
                <a:t>2010      </a:t>
              </a:r>
              <a:r>
                <a:rPr lang="en-US" altLang="zh-CN" sz="1600" b="1" dirty="0" smtClean="0">
                  <a:solidFill>
                    <a:srgbClr val="003300"/>
                  </a:solidFill>
                  <a:latin typeface="微软雅黑" pitchFamily="34" charset="-122"/>
                  <a:ea typeface="微软雅黑" pitchFamily="34" charset="-122"/>
                </a:rPr>
                <a:t>09    </a:t>
              </a:r>
              <a:endParaRPr lang="zh-CN" altLang="en-US" sz="2800" b="1" dirty="0">
                <a:solidFill>
                  <a:srgbClr val="003300"/>
                </a:solidFill>
                <a:latin typeface="微软雅黑" pitchFamily="34" charset="-122"/>
                <a:ea typeface="微软雅黑" pitchFamily="34" charset="-122"/>
              </a:endParaRPr>
            </a:p>
          </p:txBody>
        </p:sp>
        <p:sp>
          <p:nvSpPr>
            <p:cNvPr id="20" name="矩形 19"/>
            <p:cNvSpPr/>
            <p:nvPr/>
          </p:nvSpPr>
          <p:spPr>
            <a:xfrm>
              <a:off x="4463774" y="5526115"/>
              <a:ext cx="74589" cy="15728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solidFill>
                  <a:srgbClr val="003300"/>
                </a:solidFill>
              </a:endParaRPr>
            </a:p>
          </p:txBody>
        </p:sp>
        <p:sp>
          <p:nvSpPr>
            <p:cNvPr id="21" name="矩形 20"/>
            <p:cNvSpPr/>
            <p:nvPr/>
          </p:nvSpPr>
          <p:spPr>
            <a:xfrm>
              <a:off x="5876202" y="5526115"/>
              <a:ext cx="74589" cy="15728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solidFill>
                  <a:srgbClr val="003300"/>
                </a:solidFill>
              </a:endParaRPr>
            </a:p>
          </p:txBody>
        </p:sp>
        <p:sp>
          <p:nvSpPr>
            <p:cNvPr id="22" name="矩形 21"/>
            <p:cNvSpPr/>
            <p:nvPr/>
          </p:nvSpPr>
          <p:spPr>
            <a:xfrm>
              <a:off x="5311231" y="5526115"/>
              <a:ext cx="76176" cy="15728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solidFill>
                  <a:srgbClr val="003300"/>
                </a:solidFill>
              </a:endParaRPr>
            </a:p>
          </p:txBody>
        </p:sp>
      </p:grpSp>
      <p:sp>
        <p:nvSpPr>
          <p:cNvPr id="16" name="TextBox 15"/>
          <p:cNvSpPr txBox="1"/>
          <p:nvPr/>
        </p:nvSpPr>
        <p:spPr>
          <a:xfrm>
            <a:off x="2043069" y="1667645"/>
            <a:ext cx="2228087" cy="1138773"/>
          </a:xfrm>
          <a:prstGeom prst="rect">
            <a:avLst/>
          </a:prstGeom>
          <a:noFill/>
        </p:spPr>
        <p:txBody>
          <a:bodyPr wrap="square" rtlCol="0">
            <a:spAutoFit/>
          </a:bodyPr>
          <a:lstStyle/>
          <a:p>
            <a:pPr algn="ctr"/>
            <a:r>
              <a:rPr lang="zh-CN" altLang="en-US" sz="6800" b="1" dirty="0" smtClean="0">
                <a:ln w="19050">
                  <a:solidFill>
                    <a:schemeClr val="tx2">
                      <a:tint val="1000"/>
                    </a:schemeClr>
                  </a:solidFill>
                  <a:prstDash val="solid"/>
                </a:ln>
                <a:solidFill>
                  <a:srgbClr val="003300"/>
                </a:solidFill>
                <a:effectLst>
                  <a:outerShdw blurRad="50000" dist="50800" dir="7500000" algn="tl">
                    <a:srgbClr val="000000">
                      <a:shade val="5000"/>
                      <a:alpha val="35000"/>
                    </a:srgbClr>
                  </a:outerShdw>
                </a:effectLst>
                <a:latin typeface="+mn-ea"/>
                <a:ea typeface="+mn-ea"/>
              </a:rPr>
              <a:t>谢 谢</a:t>
            </a:r>
            <a:endParaRPr lang="zh-CN" altLang="en-US" sz="6800" b="1" dirty="0">
              <a:ln w="19050">
                <a:solidFill>
                  <a:schemeClr val="tx2">
                    <a:tint val="1000"/>
                  </a:schemeClr>
                </a:solidFill>
                <a:prstDash val="solid"/>
              </a:ln>
              <a:solidFill>
                <a:srgbClr val="003300"/>
              </a:solidFill>
              <a:effectLst>
                <a:outerShdw blurRad="50000" dist="50800" dir="7500000" algn="tl">
                  <a:srgbClr val="000000">
                    <a:shade val="5000"/>
                    <a:alpha val="35000"/>
                  </a:srgbClr>
                </a:outerShdw>
              </a:effectLst>
              <a:latin typeface="+mn-ea"/>
              <a:ea typeface="+mn-ea"/>
            </a:endParaRPr>
          </a:p>
        </p:txBody>
      </p:sp>
      <p:grpSp>
        <p:nvGrpSpPr>
          <p:cNvPr id="17" name="组合 33"/>
          <p:cNvGrpSpPr>
            <a:grpSpLocks/>
          </p:cNvGrpSpPr>
          <p:nvPr/>
        </p:nvGrpSpPr>
        <p:grpSpPr bwMode="auto">
          <a:xfrm>
            <a:off x="2184400" y="2841625"/>
            <a:ext cx="6046788" cy="865188"/>
            <a:chOff x="2200759" y="2348699"/>
            <a:chExt cx="6045531" cy="864000"/>
          </a:xfrm>
        </p:grpSpPr>
        <p:pic>
          <p:nvPicPr>
            <p:cNvPr id="18" name="Picture 6" descr="http://pic.nipic.com/2008-07-08/20087881631255_2.jpg"/>
            <p:cNvPicPr>
              <a:picLocks noChangeAspect="1" noChangeArrowheads="1"/>
            </p:cNvPicPr>
            <p:nvPr/>
          </p:nvPicPr>
          <p:blipFill>
            <a:blip r:embed="rId4"/>
            <a:srcRect/>
            <a:stretch>
              <a:fillRect/>
            </a:stretch>
          </p:blipFill>
          <p:spPr bwMode="auto">
            <a:xfrm>
              <a:off x="2200759" y="2348699"/>
              <a:ext cx="1317330" cy="863065"/>
            </a:xfrm>
            <a:prstGeom prst="rect">
              <a:avLst/>
            </a:prstGeom>
            <a:noFill/>
            <a:ln w="9525">
              <a:noFill/>
              <a:miter lim="800000"/>
              <a:headEnd/>
              <a:tailEnd/>
            </a:ln>
          </p:spPr>
        </p:pic>
        <p:pic>
          <p:nvPicPr>
            <p:cNvPr id="19" name="Picture 9" descr="喀斯特,古代,化石,历史,古代史_创意图片_Getty Images China"/>
            <p:cNvPicPr>
              <a:picLocks noChangeArrowheads="1"/>
            </p:cNvPicPr>
            <p:nvPr/>
          </p:nvPicPr>
          <p:blipFill>
            <a:blip r:embed="rId5"/>
            <a:srcRect/>
            <a:stretch>
              <a:fillRect/>
            </a:stretch>
          </p:blipFill>
          <p:spPr bwMode="auto">
            <a:xfrm>
              <a:off x="4197800" y="2348699"/>
              <a:ext cx="1317212" cy="863001"/>
            </a:xfrm>
            <a:prstGeom prst="rect">
              <a:avLst/>
            </a:prstGeom>
            <a:noFill/>
            <a:ln w="9525">
              <a:noFill/>
              <a:miter lim="800000"/>
              <a:headEnd/>
              <a:tailEnd/>
            </a:ln>
          </p:spPr>
        </p:pic>
        <p:pic>
          <p:nvPicPr>
            <p:cNvPr id="23" name="Picture 11" descr="自然,运输,旅游目的地,户外,乡村路_创意图片_Getty Images China"/>
            <p:cNvPicPr>
              <a:picLocks noChangeArrowheads="1"/>
            </p:cNvPicPr>
            <p:nvPr/>
          </p:nvPicPr>
          <p:blipFill>
            <a:blip r:embed="rId6">
              <a:lum contrast="20000"/>
            </a:blip>
            <a:srcRect/>
            <a:stretch>
              <a:fillRect/>
            </a:stretch>
          </p:blipFill>
          <p:spPr bwMode="auto">
            <a:xfrm>
              <a:off x="5558600" y="2348699"/>
              <a:ext cx="1380900" cy="863001"/>
            </a:xfrm>
            <a:prstGeom prst="rect">
              <a:avLst/>
            </a:prstGeom>
            <a:noFill/>
            <a:ln w="9525">
              <a:noFill/>
              <a:miter lim="800000"/>
              <a:headEnd/>
              <a:tailEnd/>
            </a:ln>
          </p:spPr>
        </p:pic>
        <p:pic>
          <p:nvPicPr>
            <p:cNvPr id="24" name="Picture 8" descr="http://cache4.gicpic.cn/smallimg/newsmlimg1/2177000/200540031-001.jpg">
              <a:hlinkClick r:id="rId7" tooltip="查看详细"/>
            </p:cNvPr>
            <p:cNvPicPr>
              <a:picLocks noChangeAspect="1" noChangeArrowheads="1"/>
            </p:cNvPicPr>
            <p:nvPr/>
          </p:nvPicPr>
          <p:blipFill>
            <a:blip r:embed="rId8"/>
            <a:srcRect/>
            <a:stretch>
              <a:fillRect/>
            </a:stretch>
          </p:blipFill>
          <p:spPr bwMode="auto">
            <a:xfrm>
              <a:off x="3564200" y="2348699"/>
              <a:ext cx="583794" cy="863001"/>
            </a:xfrm>
            <a:prstGeom prst="rect">
              <a:avLst/>
            </a:prstGeom>
            <a:noFill/>
            <a:ln w="9525">
              <a:noFill/>
              <a:miter lim="800000"/>
              <a:headEnd/>
              <a:tailEnd/>
            </a:ln>
          </p:spPr>
        </p:pic>
        <p:pic>
          <p:nvPicPr>
            <p:cNvPr id="25" name="Picture 10" descr="http://www.four-thirds.cn/forum/attachments/month_0906/20090607_d799beb56ad15423ac4ewKmS9lfwSDi6.jpg"/>
            <p:cNvPicPr>
              <a:picLocks noChangeAspect="1" noChangeArrowheads="1"/>
            </p:cNvPicPr>
            <p:nvPr/>
          </p:nvPicPr>
          <p:blipFill>
            <a:blip r:embed="rId9"/>
            <a:srcRect/>
            <a:stretch>
              <a:fillRect/>
            </a:stretch>
          </p:blipFill>
          <p:spPr bwMode="auto">
            <a:xfrm>
              <a:off x="6987800" y="2348699"/>
              <a:ext cx="644771" cy="863001"/>
            </a:xfrm>
            <a:prstGeom prst="rect">
              <a:avLst/>
            </a:prstGeom>
            <a:noFill/>
            <a:ln w="9525">
              <a:noFill/>
              <a:miter lim="800000"/>
              <a:headEnd/>
              <a:tailEnd/>
            </a:ln>
          </p:spPr>
        </p:pic>
        <p:pic>
          <p:nvPicPr>
            <p:cNvPr id="26" name="Picture 12" descr="http://cache2.gicpic.cn/smallimg/newsmlimg1/3008000/gic3008190.jpg">
              <a:hlinkClick r:id="rId10" tooltip="查看详细"/>
            </p:cNvPr>
            <p:cNvPicPr>
              <a:picLocks noChangeAspect="1" noChangeArrowheads="1"/>
            </p:cNvPicPr>
            <p:nvPr/>
          </p:nvPicPr>
          <p:blipFill>
            <a:blip r:embed="rId11"/>
            <a:srcRect/>
            <a:stretch>
              <a:fillRect/>
            </a:stretch>
          </p:blipFill>
          <p:spPr bwMode="auto">
            <a:xfrm>
              <a:off x="7682290" y="2348699"/>
              <a:ext cx="564000" cy="864000"/>
            </a:xfrm>
            <a:prstGeom prst="rect">
              <a:avLst/>
            </a:prstGeom>
            <a:noFill/>
            <a:ln w="9525">
              <a:noFill/>
              <a:miter lim="800000"/>
              <a:headEnd/>
              <a:tailEnd/>
            </a:ln>
          </p:spPr>
        </p:pic>
      </p:grpSp>
      <p:sp>
        <p:nvSpPr>
          <p:cNvPr id="28" name="TextBox 27"/>
          <p:cNvSpPr txBox="1"/>
          <p:nvPr/>
        </p:nvSpPr>
        <p:spPr>
          <a:xfrm>
            <a:off x="4161617" y="1704158"/>
            <a:ext cx="4162482" cy="1077218"/>
          </a:xfrm>
          <a:prstGeom prst="rect">
            <a:avLst/>
          </a:prstGeom>
          <a:noFill/>
          <a:ln>
            <a:noFill/>
          </a:ln>
          <a:effectLst>
            <a:outerShdw blurRad="50800" dist="38100" dir="5400000" algn="t" rotWithShape="0">
              <a:schemeClr val="bg1">
                <a:alpha val="40000"/>
              </a:schemeClr>
            </a:outerShdw>
          </a:effectLst>
        </p:spPr>
        <p:txBody>
          <a:bodyPr>
            <a:spAutoFit/>
          </a:bodyPr>
          <a:lstStyle/>
          <a:p>
            <a:pPr algn="dist" fontAlgn="auto">
              <a:spcBef>
                <a:spcPts val="0"/>
              </a:spcBef>
              <a:spcAft>
                <a:spcPts val="0"/>
              </a:spcAft>
              <a:defRPr/>
            </a:pPr>
            <a:r>
              <a:rPr lang="zh-CN" altLang="en-US" sz="3200" b="1" dirty="0">
                <a:ln w="12700">
                  <a:solidFill>
                    <a:schemeClr val="tx2">
                      <a:tint val="1000"/>
                    </a:schemeClr>
                  </a:solidFill>
                  <a:prstDash val="solid"/>
                </a:ln>
                <a:solidFill>
                  <a:srgbClr val="003300"/>
                </a:solidFill>
                <a:effectLst>
                  <a:outerShdw blurRad="50000" dist="50800" dir="7500000" algn="tl">
                    <a:srgbClr val="000000">
                      <a:shade val="5000"/>
                      <a:alpha val="35000"/>
                    </a:srgbClr>
                  </a:outerShdw>
                </a:effectLst>
                <a:latin typeface="微软雅黑" pitchFamily="34" charset="-122"/>
                <a:ea typeface="微软雅黑" pitchFamily="34" charset="-122"/>
              </a:rPr>
              <a:t>宜兴</a:t>
            </a:r>
            <a:r>
              <a:rPr lang="zh-CN" altLang="en-US" sz="3200" b="1" dirty="0" smtClean="0">
                <a:ln w="12700">
                  <a:solidFill>
                    <a:schemeClr val="tx2">
                      <a:tint val="1000"/>
                    </a:schemeClr>
                  </a:solidFill>
                  <a:prstDash val="solid"/>
                </a:ln>
                <a:solidFill>
                  <a:srgbClr val="003300"/>
                </a:solidFill>
                <a:effectLst>
                  <a:outerShdw blurRad="50000" dist="50800" dir="7500000" algn="tl">
                    <a:srgbClr val="000000">
                      <a:shade val="5000"/>
                      <a:alpha val="35000"/>
                    </a:srgbClr>
                  </a:outerShdw>
                </a:effectLst>
                <a:latin typeface="微软雅黑" pitchFamily="34" charset="-122"/>
                <a:ea typeface="微软雅黑" pitchFamily="34" charset="-122"/>
              </a:rPr>
              <a:t>阳羡</a:t>
            </a:r>
            <a:endParaRPr lang="en-US" altLang="zh-CN" sz="3200" b="1" dirty="0">
              <a:ln w="12700">
                <a:solidFill>
                  <a:schemeClr val="tx2">
                    <a:tint val="1000"/>
                  </a:schemeClr>
                </a:solidFill>
                <a:prstDash val="solid"/>
              </a:ln>
              <a:solidFill>
                <a:srgbClr val="003300"/>
              </a:solidFill>
              <a:effectLst>
                <a:outerShdw blurRad="50000" dist="50800" dir="7500000" algn="tl">
                  <a:srgbClr val="000000">
                    <a:shade val="5000"/>
                    <a:alpha val="35000"/>
                  </a:srgbClr>
                </a:outerShdw>
              </a:effectLst>
              <a:latin typeface="微软雅黑" pitchFamily="34" charset="-122"/>
              <a:ea typeface="微软雅黑" pitchFamily="34" charset="-122"/>
            </a:endParaRPr>
          </a:p>
          <a:p>
            <a:pPr algn="dist" fontAlgn="auto">
              <a:spcBef>
                <a:spcPts val="0"/>
              </a:spcBef>
              <a:spcAft>
                <a:spcPts val="0"/>
              </a:spcAft>
              <a:defRPr/>
            </a:pPr>
            <a:r>
              <a:rPr lang="zh-CN" altLang="en-US" sz="3200" b="1" dirty="0">
                <a:ln w="12700">
                  <a:solidFill>
                    <a:schemeClr val="tx2">
                      <a:tint val="1000"/>
                    </a:schemeClr>
                  </a:solidFill>
                  <a:prstDash val="solid"/>
                </a:ln>
                <a:solidFill>
                  <a:srgbClr val="003300"/>
                </a:solidFill>
                <a:effectLst>
                  <a:outerShdw blurRad="50000" dist="50800" dir="7500000" algn="tl">
                    <a:srgbClr val="000000">
                      <a:shade val="5000"/>
                      <a:alpha val="35000"/>
                    </a:srgbClr>
                  </a:outerShdw>
                </a:effectLst>
                <a:latin typeface="微软雅黑" pitchFamily="34" charset="-122"/>
                <a:ea typeface="微软雅黑" pitchFamily="34" charset="-122"/>
              </a:rPr>
              <a:t>旅游概念策划沟通</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0" y="91835"/>
            <a:ext cx="8435204" cy="4606389"/>
          </a:xfrm>
          <a:prstGeom prst="rect">
            <a:avLst/>
          </a:prstGeom>
          <a:noFill/>
          <a:ln w="9525">
            <a:noFill/>
            <a:miter lim="800000"/>
            <a:headEnd/>
            <a:tailEnd/>
          </a:ln>
          <a:effectLst>
            <a:outerShdw blurRad="50800" dist="38100" dir="5400000" algn="t" rotWithShape="0">
              <a:prstClr val="black">
                <a:alpha val="20000"/>
              </a:prst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ts val="2000"/>
              </a:lnSpc>
              <a:spcBef>
                <a:spcPts val="400"/>
              </a:spcBef>
              <a:spcAft>
                <a:spcPts val="400"/>
              </a:spcAft>
              <a:buClrTx/>
              <a:buSzTx/>
              <a:buFontTx/>
              <a:buNone/>
              <a:tabLst/>
            </a:pPr>
            <a:r>
              <a:rPr kumimoji="0" lang="zh-CN" b="1" u="none" strike="noStrike" cap="none" normalizeH="0" dirty="0" smtClean="0">
                <a:ln>
                  <a:noFill/>
                </a:ln>
                <a:solidFill>
                  <a:srgbClr val="003300"/>
                </a:solidFill>
                <a:effectLst/>
                <a:latin typeface="Arial" pitchFamily="34" charset="0"/>
                <a:ea typeface="微软雅黑" pitchFamily="34" charset="-122"/>
                <a:cs typeface="Arial" pitchFamily="34" charset="0"/>
              </a:rPr>
              <a:t>西湖杜鹃节： </a:t>
            </a:r>
            <a:endParaRPr kumimoji="0" lang="zh-CN" b="1" u="none" strike="noStrike" cap="none" normalizeH="0" dirty="0" smtClean="0">
              <a:ln>
                <a:noFill/>
              </a:ln>
              <a:solidFill>
                <a:srgbClr val="003300"/>
              </a:solidFill>
              <a:effectLst/>
              <a:latin typeface="Arial" pitchFamily="34" charset="0"/>
              <a:ea typeface="微软雅黑" pitchFamily="34" charset="-122"/>
            </a:endParaRPr>
          </a:p>
          <a:p>
            <a:pPr marL="0" marR="0" lvl="0" indent="0" algn="l" defTabSz="914400" rtl="0" eaLnBrk="0" fontAlgn="base" latinLnBrk="0" hangingPunct="0">
              <a:lnSpc>
                <a:spcPts val="2000"/>
              </a:lnSpc>
              <a:spcBef>
                <a:spcPts val="400"/>
              </a:spcBef>
              <a:spcAft>
                <a:spcPts val="400"/>
              </a:spcAft>
              <a:buClrTx/>
              <a:buSzTx/>
              <a:buFontTx/>
              <a:buNone/>
              <a:tabLst/>
            </a:pPr>
            <a:r>
              <a:rPr lang="en-US" altLang="zh-CN" sz="1600" dirty="0">
                <a:solidFill>
                  <a:srgbClr val="003300"/>
                </a:solidFill>
                <a:latin typeface="Arial" pitchFamily="34" charset="0"/>
                <a:ea typeface="微软雅黑" pitchFamily="34" charset="-122"/>
                <a:cs typeface="Arial" pitchFamily="34" charset="0"/>
              </a:rPr>
              <a:t>4</a:t>
            </a:r>
            <a:r>
              <a:rPr lang="zh-CN" altLang="en-US" sz="1600" dirty="0">
                <a:solidFill>
                  <a:srgbClr val="003300"/>
                </a:solidFill>
                <a:latin typeface="Arial" pitchFamily="34" charset="0"/>
                <a:ea typeface="微软雅黑" pitchFamily="34" charset="-122"/>
                <a:cs typeface="Arial" pitchFamily="34" charset="0"/>
              </a:rPr>
              <a:t>月</a:t>
            </a:r>
            <a:r>
              <a:rPr lang="en-US" altLang="zh-CN" sz="1600" dirty="0">
                <a:solidFill>
                  <a:srgbClr val="003300"/>
                </a:solidFill>
                <a:latin typeface="Arial" pitchFamily="34" charset="0"/>
                <a:ea typeface="微软雅黑" pitchFamily="34" charset="-122"/>
                <a:cs typeface="Arial" pitchFamily="34" charset="0"/>
              </a:rPr>
              <a:t>20-5</a:t>
            </a:r>
            <a:r>
              <a:rPr lang="zh-CN" altLang="en-US" sz="1600" dirty="0">
                <a:solidFill>
                  <a:srgbClr val="003300"/>
                </a:solidFill>
                <a:latin typeface="Arial" pitchFamily="34" charset="0"/>
                <a:ea typeface="微软雅黑" pitchFamily="34" charset="-122"/>
                <a:cs typeface="Arial" pitchFamily="34" charset="0"/>
              </a:rPr>
              <a:t>月</a:t>
            </a:r>
            <a:r>
              <a:rPr lang="en-US" altLang="zh-CN" sz="1600" dirty="0">
                <a:solidFill>
                  <a:srgbClr val="003300"/>
                </a:solidFill>
                <a:latin typeface="Arial" pitchFamily="34" charset="0"/>
                <a:ea typeface="微软雅黑" pitchFamily="34" charset="-122"/>
                <a:cs typeface="Arial" pitchFamily="34" charset="0"/>
              </a:rPr>
              <a:t>20</a:t>
            </a:r>
            <a:r>
              <a:rPr lang="zh-CN" altLang="en-US" sz="1600" dirty="0">
                <a:solidFill>
                  <a:srgbClr val="003300"/>
                </a:solidFill>
                <a:latin typeface="Arial" pitchFamily="34" charset="0"/>
                <a:ea typeface="微软雅黑" pitchFamily="34" charset="-122"/>
                <a:cs typeface="Arial" pitchFamily="34" charset="0"/>
              </a:rPr>
              <a:t>日 ，举办地在满陇桂雨公园。 </a:t>
            </a:r>
          </a:p>
          <a:p>
            <a:pPr fontAlgn="base">
              <a:lnSpc>
                <a:spcPts val="2000"/>
              </a:lnSpc>
              <a:spcBef>
                <a:spcPts val="400"/>
              </a:spcBef>
              <a:spcAft>
                <a:spcPts val="400"/>
              </a:spcAft>
            </a:pPr>
            <a:r>
              <a:rPr lang="zh-CN" altLang="en-US" b="1" dirty="0">
                <a:solidFill>
                  <a:srgbClr val="003300"/>
                </a:solidFill>
                <a:latin typeface="Arial" pitchFamily="34" charset="0"/>
                <a:ea typeface="微软雅黑" pitchFamily="34" charset="-122"/>
                <a:cs typeface="Arial" pitchFamily="34" charset="0"/>
              </a:rPr>
              <a:t>西湖荷花节： </a:t>
            </a:r>
          </a:p>
          <a:p>
            <a:pPr marL="0" marR="0" lvl="0" indent="0" algn="l" defTabSz="914400" rtl="0" eaLnBrk="0" fontAlgn="base" latinLnBrk="0" hangingPunct="0">
              <a:lnSpc>
                <a:spcPts val="2000"/>
              </a:lnSpc>
              <a:spcBef>
                <a:spcPts val="400"/>
              </a:spcBef>
              <a:spcAft>
                <a:spcPts val="400"/>
              </a:spcAft>
              <a:buClrTx/>
              <a:buSzTx/>
              <a:buFontTx/>
              <a:buNone/>
              <a:tabLst/>
            </a:pPr>
            <a:r>
              <a:rPr kumimoji="0" lang="en-US" altLang="zh-CN" sz="1600" u="none" strike="noStrike" cap="none" normalizeH="0" dirty="0" smtClean="0">
                <a:ln>
                  <a:noFill/>
                </a:ln>
                <a:solidFill>
                  <a:srgbClr val="003300"/>
                </a:solidFill>
                <a:effectLst/>
                <a:latin typeface="Arial" pitchFamily="34" charset="0"/>
                <a:ea typeface="微软雅黑" pitchFamily="34" charset="-122"/>
                <a:cs typeface="Arial" pitchFamily="34" charset="0"/>
              </a:rPr>
              <a:t>7</a:t>
            </a:r>
            <a:r>
              <a:rPr kumimoji="0" lang="zh-CN" altLang="en-US" sz="1600" u="none" strike="noStrike" cap="none" normalizeH="0" dirty="0" smtClean="0">
                <a:ln>
                  <a:noFill/>
                </a:ln>
                <a:solidFill>
                  <a:srgbClr val="003300"/>
                </a:solidFill>
                <a:effectLst/>
                <a:latin typeface="Arial" pitchFamily="34" charset="0"/>
                <a:ea typeface="微软雅黑" pitchFamily="34" charset="-122"/>
                <a:cs typeface="Arial" pitchFamily="34" charset="0"/>
              </a:rPr>
              <a:t>月</a:t>
            </a:r>
            <a:r>
              <a:rPr kumimoji="0" lang="en-US" altLang="zh-CN" sz="1600" u="none" strike="noStrike" cap="none" normalizeH="0" dirty="0" smtClean="0">
                <a:ln>
                  <a:noFill/>
                </a:ln>
                <a:solidFill>
                  <a:srgbClr val="003300"/>
                </a:solidFill>
                <a:effectLst/>
                <a:latin typeface="Arial" pitchFamily="34" charset="0"/>
                <a:ea typeface="微软雅黑" pitchFamily="34" charset="-122"/>
                <a:cs typeface="Arial" pitchFamily="34" charset="0"/>
              </a:rPr>
              <a:t>-8</a:t>
            </a:r>
            <a:r>
              <a:rPr kumimoji="0" lang="zh-CN" altLang="en-US" sz="1600" u="none" strike="noStrike" cap="none" normalizeH="0" dirty="0" smtClean="0">
                <a:ln>
                  <a:noFill/>
                </a:ln>
                <a:solidFill>
                  <a:srgbClr val="003300"/>
                </a:solidFill>
                <a:effectLst/>
                <a:latin typeface="Arial" pitchFamily="34" charset="0"/>
                <a:ea typeface="微软雅黑" pitchFamily="34" charset="-122"/>
                <a:cs typeface="Arial" pitchFamily="34" charset="0"/>
              </a:rPr>
              <a:t>月 ，举办地在曲院风荷，主要活动有：赏荷花，采莲蓬，剥莲子，做荷花餐，听民间戏曲，放荷花灯祈福，荷花交易会、西湖荷花小姐摄影模特大赛、中国荷花品种展览会等。</a:t>
            </a:r>
            <a:r>
              <a:rPr kumimoji="0" lang="zh-CN" altLang="en-US" sz="1600" b="1" u="none" strike="noStrike" cap="none" normalizeH="0" dirty="0" smtClean="0">
                <a:ln>
                  <a:noFill/>
                </a:ln>
                <a:solidFill>
                  <a:srgbClr val="003300"/>
                </a:solidFill>
                <a:effectLst/>
                <a:latin typeface="Arial" pitchFamily="34" charset="0"/>
                <a:ea typeface="微软雅黑" pitchFamily="34" charset="-122"/>
                <a:cs typeface="Arial" pitchFamily="34" charset="0"/>
              </a:rPr>
              <a:t> </a:t>
            </a:r>
            <a:endParaRPr kumimoji="0" lang="zh-CN" altLang="en-US" sz="1600" b="1" u="none" strike="noStrike" cap="none" normalizeH="0" dirty="0" smtClean="0">
              <a:ln>
                <a:noFill/>
              </a:ln>
              <a:solidFill>
                <a:srgbClr val="003300"/>
              </a:solidFill>
              <a:effectLst/>
              <a:latin typeface="Arial" pitchFamily="34" charset="0"/>
              <a:ea typeface="微软雅黑" pitchFamily="34" charset="-122"/>
            </a:endParaRPr>
          </a:p>
          <a:p>
            <a:pPr fontAlgn="base">
              <a:lnSpc>
                <a:spcPts val="2000"/>
              </a:lnSpc>
              <a:spcBef>
                <a:spcPts val="400"/>
              </a:spcBef>
              <a:spcAft>
                <a:spcPts val="400"/>
              </a:spcAft>
            </a:pPr>
            <a:r>
              <a:rPr lang="zh-CN" altLang="en-US" b="1" dirty="0" smtClean="0">
                <a:solidFill>
                  <a:srgbClr val="003300"/>
                </a:solidFill>
                <a:latin typeface="Arial" pitchFamily="34" charset="0"/>
                <a:ea typeface="微软雅黑" pitchFamily="34" charset="-122"/>
                <a:cs typeface="Arial" pitchFamily="34" charset="0"/>
              </a:rPr>
              <a:t>西湖</a:t>
            </a:r>
            <a:r>
              <a:rPr lang="zh-CN" altLang="en-US" b="1" dirty="0">
                <a:solidFill>
                  <a:srgbClr val="003300"/>
                </a:solidFill>
                <a:latin typeface="Arial" pitchFamily="34" charset="0"/>
                <a:ea typeface="微软雅黑" pitchFamily="34" charset="-122"/>
                <a:cs typeface="Arial" pitchFamily="34" charset="0"/>
              </a:rPr>
              <a:t>中秋赏月晚会： </a:t>
            </a:r>
          </a:p>
          <a:p>
            <a:pPr marL="0" marR="0" lvl="0" indent="0" algn="l" defTabSz="914400" rtl="0" eaLnBrk="0" fontAlgn="base" latinLnBrk="0" hangingPunct="0">
              <a:lnSpc>
                <a:spcPts val="2000"/>
              </a:lnSpc>
              <a:spcBef>
                <a:spcPts val="400"/>
              </a:spcBef>
              <a:spcAft>
                <a:spcPts val="400"/>
              </a:spcAft>
              <a:buClrTx/>
              <a:buSzTx/>
              <a:buFontTx/>
              <a:buNone/>
              <a:tabLst/>
            </a:pPr>
            <a:r>
              <a:rPr lang="zh-CN" altLang="en-US" sz="1600" dirty="0">
                <a:solidFill>
                  <a:srgbClr val="003300"/>
                </a:solidFill>
                <a:latin typeface="Arial" pitchFamily="34" charset="0"/>
                <a:ea typeface="微软雅黑" pitchFamily="34" charset="-122"/>
                <a:cs typeface="Arial" pitchFamily="34" charset="0"/>
              </a:rPr>
              <a:t>农历</a:t>
            </a:r>
            <a:r>
              <a:rPr lang="en-US" altLang="zh-CN" sz="1600" dirty="0">
                <a:solidFill>
                  <a:srgbClr val="003300"/>
                </a:solidFill>
                <a:latin typeface="Arial" pitchFamily="34" charset="0"/>
                <a:ea typeface="微软雅黑" pitchFamily="34" charset="-122"/>
                <a:cs typeface="Arial" pitchFamily="34" charset="0"/>
              </a:rPr>
              <a:t>8</a:t>
            </a:r>
            <a:r>
              <a:rPr lang="zh-CN" altLang="en-US" sz="1600" dirty="0">
                <a:solidFill>
                  <a:srgbClr val="003300"/>
                </a:solidFill>
                <a:latin typeface="Arial" pitchFamily="34" charset="0"/>
                <a:ea typeface="微软雅黑" pitchFamily="34" charset="-122"/>
                <a:cs typeface="Arial" pitchFamily="34" charset="0"/>
              </a:rPr>
              <a:t>月</a:t>
            </a:r>
            <a:r>
              <a:rPr lang="en-US" altLang="zh-CN" sz="1600" dirty="0">
                <a:solidFill>
                  <a:srgbClr val="003300"/>
                </a:solidFill>
                <a:latin typeface="Arial" pitchFamily="34" charset="0"/>
                <a:ea typeface="微软雅黑" pitchFamily="34" charset="-122"/>
                <a:cs typeface="Arial" pitchFamily="34" charset="0"/>
              </a:rPr>
              <a:t>14</a:t>
            </a:r>
            <a:r>
              <a:rPr lang="zh-CN" altLang="en-US" sz="1600" dirty="0">
                <a:solidFill>
                  <a:srgbClr val="003300"/>
                </a:solidFill>
                <a:latin typeface="Arial" pitchFamily="34" charset="0"/>
                <a:ea typeface="微软雅黑" pitchFamily="34" charset="-122"/>
                <a:cs typeface="Arial" pitchFamily="34" charset="0"/>
              </a:rPr>
              <a:t>日</a:t>
            </a:r>
            <a:r>
              <a:rPr lang="en-US" altLang="zh-CN" sz="1600" dirty="0">
                <a:solidFill>
                  <a:srgbClr val="003300"/>
                </a:solidFill>
                <a:latin typeface="Arial" pitchFamily="34" charset="0"/>
                <a:ea typeface="微软雅黑" pitchFamily="34" charset="-122"/>
                <a:cs typeface="Arial" pitchFamily="34" charset="0"/>
              </a:rPr>
              <a:t>-16</a:t>
            </a:r>
            <a:r>
              <a:rPr lang="zh-CN" altLang="en-US" sz="1600" dirty="0">
                <a:solidFill>
                  <a:srgbClr val="003300"/>
                </a:solidFill>
                <a:latin typeface="Arial" pitchFamily="34" charset="0"/>
                <a:ea typeface="微软雅黑" pitchFamily="34" charset="-122"/>
                <a:cs typeface="Arial" pitchFamily="34" charset="0"/>
              </a:rPr>
              <a:t>日 ，举办地在平湖秋月，主要活动有：歌舞杂技、民乐表演、风味晚餐、夜游西湖等。 </a:t>
            </a:r>
          </a:p>
          <a:p>
            <a:pPr fontAlgn="base">
              <a:lnSpc>
                <a:spcPts val="2000"/>
              </a:lnSpc>
              <a:spcBef>
                <a:spcPts val="400"/>
              </a:spcBef>
              <a:spcAft>
                <a:spcPts val="400"/>
              </a:spcAft>
            </a:pPr>
            <a:r>
              <a:rPr lang="zh-CN" altLang="en-US" b="1" dirty="0">
                <a:solidFill>
                  <a:srgbClr val="003300"/>
                </a:solidFill>
                <a:latin typeface="Arial" pitchFamily="34" charset="0"/>
                <a:ea typeface="微软雅黑" pitchFamily="34" charset="-122"/>
                <a:cs typeface="Arial" pitchFamily="34" charset="0"/>
              </a:rPr>
              <a:t>西湖国际桂花节 ： </a:t>
            </a:r>
          </a:p>
          <a:p>
            <a:pPr marL="0" marR="0" lvl="0" indent="0" algn="l" defTabSz="914400" rtl="0" eaLnBrk="0" fontAlgn="base" latinLnBrk="0" hangingPunct="0">
              <a:lnSpc>
                <a:spcPts val="2000"/>
              </a:lnSpc>
              <a:spcBef>
                <a:spcPts val="400"/>
              </a:spcBef>
              <a:spcAft>
                <a:spcPts val="400"/>
              </a:spcAft>
              <a:buClrTx/>
              <a:buSzTx/>
              <a:buFontTx/>
              <a:buNone/>
              <a:tabLst/>
            </a:pPr>
            <a:r>
              <a:rPr lang="en-US" altLang="zh-CN" sz="1600" dirty="0">
                <a:solidFill>
                  <a:srgbClr val="003300"/>
                </a:solidFill>
                <a:latin typeface="Arial" pitchFamily="34" charset="0"/>
                <a:ea typeface="微软雅黑" pitchFamily="34" charset="-122"/>
                <a:cs typeface="Arial" pitchFamily="34" charset="0"/>
              </a:rPr>
              <a:t>9</a:t>
            </a:r>
            <a:r>
              <a:rPr lang="zh-CN" altLang="en-US" sz="1600" dirty="0">
                <a:solidFill>
                  <a:srgbClr val="003300"/>
                </a:solidFill>
                <a:latin typeface="Arial" pitchFamily="34" charset="0"/>
                <a:ea typeface="微软雅黑" pitchFamily="34" charset="-122"/>
                <a:cs typeface="Arial" pitchFamily="34" charset="0"/>
              </a:rPr>
              <a:t>月</a:t>
            </a:r>
            <a:r>
              <a:rPr lang="en-US" altLang="zh-CN" sz="1600" dirty="0">
                <a:solidFill>
                  <a:srgbClr val="003300"/>
                </a:solidFill>
                <a:latin typeface="Arial" pitchFamily="34" charset="0"/>
                <a:ea typeface="微软雅黑" pitchFamily="34" charset="-122"/>
                <a:cs typeface="Arial" pitchFamily="34" charset="0"/>
              </a:rPr>
              <a:t>16</a:t>
            </a:r>
            <a:r>
              <a:rPr lang="zh-CN" altLang="en-US" sz="1600" dirty="0">
                <a:solidFill>
                  <a:srgbClr val="003300"/>
                </a:solidFill>
                <a:latin typeface="Arial" pitchFamily="34" charset="0"/>
                <a:ea typeface="微软雅黑" pitchFamily="34" charset="-122"/>
                <a:cs typeface="Arial" pitchFamily="34" charset="0"/>
              </a:rPr>
              <a:t>日</a:t>
            </a:r>
            <a:r>
              <a:rPr lang="en-US" altLang="zh-CN" sz="1600" dirty="0">
                <a:solidFill>
                  <a:srgbClr val="003300"/>
                </a:solidFill>
                <a:latin typeface="Arial" pitchFamily="34" charset="0"/>
                <a:ea typeface="微软雅黑" pitchFamily="34" charset="-122"/>
                <a:cs typeface="Arial" pitchFamily="34" charset="0"/>
              </a:rPr>
              <a:t>-10</a:t>
            </a:r>
            <a:r>
              <a:rPr lang="zh-CN" altLang="en-US" sz="1600" dirty="0">
                <a:solidFill>
                  <a:srgbClr val="003300"/>
                </a:solidFill>
                <a:latin typeface="Arial" pitchFamily="34" charset="0"/>
                <a:ea typeface="微软雅黑" pitchFamily="34" charset="-122"/>
                <a:cs typeface="Arial" pitchFamily="34" charset="0"/>
              </a:rPr>
              <a:t>月</a:t>
            </a:r>
            <a:r>
              <a:rPr lang="en-US" altLang="zh-CN" sz="1600" dirty="0">
                <a:solidFill>
                  <a:srgbClr val="003300"/>
                </a:solidFill>
                <a:latin typeface="Arial" pitchFamily="34" charset="0"/>
                <a:ea typeface="微软雅黑" pitchFamily="34" charset="-122"/>
                <a:cs typeface="Arial" pitchFamily="34" charset="0"/>
              </a:rPr>
              <a:t>31</a:t>
            </a:r>
            <a:r>
              <a:rPr lang="zh-CN" altLang="en-US" sz="1600" dirty="0">
                <a:solidFill>
                  <a:srgbClr val="003300"/>
                </a:solidFill>
                <a:latin typeface="Arial" pitchFamily="34" charset="0"/>
                <a:ea typeface="微软雅黑" pitchFamily="34" charset="-122"/>
                <a:cs typeface="Arial" pitchFamily="34" charset="0"/>
              </a:rPr>
              <a:t>日 ，举办地在满陇桂雨，主要活动有：赏桂、品桂、桂香、桂雨、桂文化。每当金秋季节，这里珠英琼树，百花争艳，香飘数里，沁人肺腑。在金粟世界里，用桂花制作的桂花粟子羹和糖桂花等佳点，香甜可口，深受游者欢迎。 </a:t>
            </a:r>
          </a:p>
          <a:p>
            <a:pPr fontAlgn="base">
              <a:lnSpc>
                <a:spcPts val="2000"/>
              </a:lnSpc>
              <a:spcBef>
                <a:spcPts val="400"/>
              </a:spcBef>
              <a:spcAft>
                <a:spcPts val="400"/>
              </a:spcAft>
            </a:pPr>
            <a:r>
              <a:rPr lang="zh-CN" altLang="en-US" b="1" dirty="0">
                <a:solidFill>
                  <a:srgbClr val="003300"/>
                </a:solidFill>
                <a:latin typeface="Arial" pitchFamily="34" charset="0"/>
                <a:ea typeface="微软雅黑" pitchFamily="34" charset="-122"/>
                <a:cs typeface="Arial" pitchFamily="34" charset="0"/>
              </a:rPr>
              <a:t>西湖国际烟花大会： </a:t>
            </a:r>
          </a:p>
          <a:p>
            <a:pPr marL="0" marR="0" lvl="0" indent="0" algn="l" defTabSz="914400" rtl="0" eaLnBrk="0" fontAlgn="base" latinLnBrk="0" hangingPunct="0">
              <a:lnSpc>
                <a:spcPts val="2000"/>
              </a:lnSpc>
              <a:spcBef>
                <a:spcPts val="400"/>
              </a:spcBef>
              <a:spcAft>
                <a:spcPts val="400"/>
              </a:spcAft>
              <a:buClrTx/>
              <a:buSzTx/>
              <a:buFontTx/>
              <a:buNone/>
              <a:tabLst/>
            </a:pPr>
            <a:r>
              <a:rPr lang="en-US" altLang="zh-CN" sz="1600" dirty="0">
                <a:solidFill>
                  <a:srgbClr val="003300"/>
                </a:solidFill>
                <a:latin typeface="Arial" pitchFamily="34" charset="0"/>
                <a:ea typeface="微软雅黑" pitchFamily="34" charset="-122"/>
                <a:cs typeface="Arial" pitchFamily="34" charset="0"/>
              </a:rPr>
              <a:t>10</a:t>
            </a:r>
            <a:r>
              <a:rPr lang="zh-CN" altLang="en-US" sz="1600" dirty="0">
                <a:solidFill>
                  <a:srgbClr val="003300"/>
                </a:solidFill>
                <a:latin typeface="Arial" pitchFamily="34" charset="0"/>
                <a:ea typeface="微软雅黑" pitchFamily="34" charset="-122"/>
                <a:cs typeface="Arial" pitchFamily="34" charset="0"/>
              </a:rPr>
              <a:t>月中旬 ，主要活动有：烟花怒放，辉映钱江美景，令人叹为观止。 </a:t>
            </a:r>
          </a:p>
        </p:txBody>
      </p:sp>
      <p:grpSp>
        <p:nvGrpSpPr>
          <p:cNvPr id="10" name="组合 9"/>
          <p:cNvGrpSpPr/>
          <p:nvPr/>
        </p:nvGrpSpPr>
        <p:grpSpPr>
          <a:xfrm>
            <a:off x="8435204" y="0"/>
            <a:ext cx="2008396" cy="6840538"/>
            <a:chOff x="8435204" y="0"/>
            <a:chExt cx="2008396" cy="6840538"/>
          </a:xfrm>
        </p:grpSpPr>
        <p:pic>
          <p:nvPicPr>
            <p:cNvPr id="3075" name="Picture 3" descr="杭州举办2009西湖国际烟花大会(组图)"/>
            <p:cNvPicPr>
              <a:picLocks noChangeAspect="1" noChangeArrowheads="1"/>
            </p:cNvPicPr>
            <p:nvPr/>
          </p:nvPicPr>
          <p:blipFill>
            <a:blip r:embed="rId2" cstate="print"/>
            <a:srcRect/>
            <a:stretch>
              <a:fillRect/>
            </a:stretch>
          </p:blipFill>
          <p:spPr bwMode="auto">
            <a:xfrm>
              <a:off x="8437696" y="5467575"/>
              <a:ext cx="2003292" cy="1372963"/>
            </a:xfrm>
            <a:prstGeom prst="rect">
              <a:avLst/>
            </a:prstGeom>
            <a:noFill/>
          </p:spPr>
        </p:pic>
        <p:pic>
          <p:nvPicPr>
            <p:cNvPr id="11266" name="Picture 2" descr="http://flower.aweb.com.cn/upfile/1/1/20071016/94058115.jpg"/>
            <p:cNvPicPr>
              <a:picLocks noChangeAspect="1" noChangeArrowheads="1"/>
            </p:cNvPicPr>
            <p:nvPr/>
          </p:nvPicPr>
          <p:blipFill>
            <a:blip r:embed="rId3"/>
            <a:srcRect/>
            <a:stretch>
              <a:fillRect/>
            </a:stretch>
          </p:blipFill>
          <p:spPr bwMode="auto">
            <a:xfrm>
              <a:off x="8438400" y="4063211"/>
              <a:ext cx="2005200" cy="1400298"/>
            </a:xfrm>
            <a:prstGeom prst="rect">
              <a:avLst/>
            </a:prstGeom>
            <a:noFill/>
          </p:spPr>
        </p:pic>
        <p:pic>
          <p:nvPicPr>
            <p:cNvPr id="11268" name="Picture 4" descr="http://www.yingzhou.gov.cn/UploadFile/1/2009/7/13/200971316244197.jpg"/>
            <p:cNvPicPr>
              <a:picLocks noChangeAspect="1" noChangeArrowheads="1"/>
            </p:cNvPicPr>
            <p:nvPr/>
          </p:nvPicPr>
          <p:blipFill>
            <a:blip r:embed="rId4"/>
            <a:srcRect l="15625" t="15069"/>
            <a:stretch>
              <a:fillRect/>
            </a:stretch>
          </p:blipFill>
          <p:spPr bwMode="auto">
            <a:xfrm>
              <a:off x="8438400" y="2692271"/>
              <a:ext cx="2005200" cy="1513816"/>
            </a:xfrm>
            <a:prstGeom prst="rect">
              <a:avLst/>
            </a:prstGeom>
            <a:noFill/>
          </p:spPr>
        </p:pic>
        <p:pic>
          <p:nvPicPr>
            <p:cNvPr id="11270" name="Picture 6" descr="http://img.bimg.126.net/photo/MzwJdNoC4lWZ7DCMoWuXLg==/4803651952544501134.jpg"/>
            <p:cNvPicPr>
              <a:picLocks noChangeAspect="1" noChangeArrowheads="1"/>
            </p:cNvPicPr>
            <p:nvPr/>
          </p:nvPicPr>
          <p:blipFill>
            <a:blip r:embed="rId5"/>
            <a:srcRect l="4464" t="7210" r="4627" b="6002"/>
            <a:stretch>
              <a:fillRect/>
            </a:stretch>
          </p:blipFill>
          <p:spPr bwMode="auto">
            <a:xfrm>
              <a:off x="8435788" y="0"/>
              <a:ext cx="2005200" cy="1435723"/>
            </a:xfrm>
            <a:prstGeom prst="rect">
              <a:avLst/>
            </a:prstGeom>
            <a:noFill/>
          </p:spPr>
        </p:pic>
        <p:pic>
          <p:nvPicPr>
            <p:cNvPr id="11272" name="Picture 8" descr="http://mini.tingso.com/attachment/200907/4/13887_1246697967CZ4f.jpg"/>
            <p:cNvPicPr>
              <a:picLocks noChangeAspect="1" noChangeArrowheads="1"/>
            </p:cNvPicPr>
            <p:nvPr/>
          </p:nvPicPr>
          <p:blipFill>
            <a:blip r:embed="rId6" cstate="print"/>
            <a:srcRect/>
            <a:stretch>
              <a:fillRect/>
            </a:stretch>
          </p:blipFill>
          <p:spPr bwMode="auto">
            <a:xfrm>
              <a:off x="8435204" y="1403350"/>
              <a:ext cx="2005200" cy="1503900"/>
            </a:xfrm>
            <a:prstGeom prst="rect">
              <a:avLst/>
            </a:prstGeom>
            <a:noFill/>
          </p:spPr>
        </p:pic>
      </p:grpSp>
      <p:grpSp>
        <p:nvGrpSpPr>
          <p:cNvPr id="11" name="组合 10"/>
          <p:cNvGrpSpPr/>
          <p:nvPr/>
        </p:nvGrpSpPr>
        <p:grpSpPr>
          <a:xfrm>
            <a:off x="8434800" y="0"/>
            <a:ext cx="2008396" cy="6840538"/>
            <a:chOff x="8435204" y="0"/>
            <a:chExt cx="2008396" cy="6840538"/>
          </a:xfrm>
        </p:grpSpPr>
        <p:pic>
          <p:nvPicPr>
            <p:cNvPr id="12" name="Picture 3" descr="杭州举办2009西湖国际烟花大会(组图)"/>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8437696" y="5467575"/>
              <a:ext cx="2003292" cy="1372963"/>
            </a:xfrm>
            <a:prstGeom prst="rect">
              <a:avLst/>
            </a:prstGeom>
            <a:noFill/>
          </p:spPr>
        </p:pic>
        <p:pic>
          <p:nvPicPr>
            <p:cNvPr id="13" name="Picture 2" descr="http://flower.aweb.com.cn/upfile/1/1/20071016/94058115.jpg"/>
            <p:cNvPicPr>
              <a:picLocks noChangeAspect="1" noChangeArrowheads="1"/>
            </p:cNvPicPr>
            <p:nvPr/>
          </p:nvPicPr>
          <p:blipFill>
            <a:blip r:embed="rId3">
              <a:duotone>
                <a:schemeClr val="bg2">
                  <a:shade val="45000"/>
                  <a:satMod val="135000"/>
                </a:schemeClr>
                <a:prstClr val="white"/>
              </a:duotone>
            </a:blip>
            <a:srcRect/>
            <a:stretch>
              <a:fillRect/>
            </a:stretch>
          </p:blipFill>
          <p:spPr bwMode="auto">
            <a:xfrm>
              <a:off x="8438400" y="4063211"/>
              <a:ext cx="2005200" cy="1400298"/>
            </a:xfrm>
            <a:prstGeom prst="rect">
              <a:avLst/>
            </a:prstGeom>
            <a:noFill/>
          </p:spPr>
        </p:pic>
        <p:pic>
          <p:nvPicPr>
            <p:cNvPr id="14" name="Picture 4" descr="http://www.yingzhou.gov.cn/UploadFile/1/2009/7/13/200971316244197.jpg"/>
            <p:cNvPicPr>
              <a:picLocks noChangeAspect="1" noChangeArrowheads="1"/>
            </p:cNvPicPr>
            <p:nvPr/>
          </p:nvPicPr>
          <p:blipFill>
            <a:blip r:embed="rId4">
              <a:duotone>
                <a:schemeClr val="bg2">
                  <a:shade val="45000"/>
                  <a:satMod val="135000"/>
                </a:schemeClr>
                <a:prstClr val="white"/>
              </a:duotone>
            </a:blip>
            <a:srcRect l="15625" t="15069"/>
            <a:stretch>
              <a:fillRect/>
            </a:stretch>
          </p:blipFill>
          <p:spPr bwMode="auto">
            <a:xfrm>
              <a:off x="8438400" y="2692271"/>
              <a:ext cx="2005200" cy="1513816"/>
            </a:xfrm>
            <a:prstGeom prst="rect">
              <a:avLst/>
            </a:prstGeom>
            <a:noFill/>
          </p:spPr>
        </p:pic>
        <p:pic>
          <p:nvPicPr>
            <p:cNvPr id="15" name="Picture 6" descr="http://img.bimg.126.net/photo/MzwJdNoC4lWZ7DCMoWuXLg==/4803651952544501134.jpg"/>
            <p:cNvPicPr>
              <a:picLocks noChangeAspect="1" noChangeArrowheads="1"/>
            </p:cNvPicPr>
            <p:nvPr/>
          </p:nvPicPr>
          <p:blipFill>
            <a:blip r:embed="rId5">
              <a:duotone>
                <a:schemeClr val="bg2">
                  <a:shade val="45000"/>
                  <a:satMod val="135000"/>
                </a:schemeClr>
                <a:prstClr val="white"/>
              </a:duotone>
            </a:blip>
            <a:srcRect l="4464" t="7210" r="4627" b="6002"/>
            <a:stretch>
              <a:fillRect/>
            </a:stretch>
          </p:blipFill>
          <p:spPr bwMode="auto">
            <a:xfrm>
              <a:off x="8435788" y="0"/>
              <a:ext cx="2005200" cy="1435723"/>
            </a:xfrm>
            <a:prstGeom prst="rect">
              <a:avLst/>
            </a:prstGeom>
            <a:noFill/>
          </p:spPr>
        </p:pic>
        <p:pic>
          <p:nvPicPr>
            <p:cNvPr id="16" name="Picture 8" descr="http://mini.tingso.com/attachment/200907/4/13887_1246697967CZ4f.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8435204" y="1403350"/>
              <a:ext cx="2005200" cy="1503900"/>
            </a:xfrm>
            <a:prstGeom prst="rect">
              <a:avLst/>
            </a:prstGeom>
            <a:noFill/>
          </p:spPr>
        </p:pic>
      </p:grpSp>
      <p:sp>
        <p:nvSpPr>
          <p:cNvPr id="6" name="TextBox 5"/>
          <p:cNvSpPr txBox="1"/>
          <p:nvPr/>
        </p:nvSpPr>
        <p:spPr>
          <a:xfrm>
            <a:off x="0" y="2449979"/>
            <a:ext cx="10471468" cy="1938992"/>
          </a:xfrm>
          <a:prstGeom prst="rect">
            <a:avLst/>
          </a:prstGeom>
          <a:solidFill>
            <a:srgbClr val="003300">
              <a:alpha val="80000"/>
            </a:srgbClr>
          </a:solidFill>
        </p:spPr>
        <p:txBody>
          <a:bodyPr wrap="square" rtlCol="0">
            <a:spAutoFit/>
          </a:bodyPr>
          <a:lstStyle/>
          <a:p>
            <a:pPr algn="ctr"/>
            <a:endParaRPr lang="en-US" altLang="zh-CN" sz="4000" b="1" dirty="0" smtClean="0">
              <a:solidFill>
                <a:schemeClr val="bg2"/>
              </a:solidFill>
              <a:latin typeface="微软雅黑" pitchFamily="34" charset="-122"/>
              <a:ea typeface="微软雅黑" pitchFamily="34" charset="-122"/>
            </a:endParaRPr>
          </a:p>
          <a:p>
            <a:pPr algn="ctr"/>
            <a:r>
              <a:rPr lang="zh-CN" altLang="en-US" sz="4000" b="1" dirty="0" smtClean="0">
                <a:solidFill>
                  <a:schemeClr val="bg2"/>
                </a:solidFill>
                <a:latin typeface="微软雅黑" pitchFamily="34" charset="-122"/>
                <a:ea typeface="微软雅黑" pitchFamily="34" charset="-122"/>
              </a:rPr>
              <a:t>西湖</a:t>
            </a:r>
            <a:r>
              <a:rPr lang="zh-CN" altLang="en-US" sz="4000" b="1" dirty="0">
                <a:solidFill>
                  <a:schemeClr val="bg2"/>
                </a:solidFill>
                <a:latin typeface="微软雅黑" pitchFamily="34" charset="-122"/>
                <a:ea typeface="微软雅黑" pitchFamily="34" charset="-122"/>
              </a:rPr>
              <a:t>节庆</a:t>
            </a:r>
            <a:endParaRPr lang="en-US" altLang="zh-CN" sz="4000" b="1" dirty="0" smtClean="0">
              <a:solidFill>
                <a:schemeClr val="bg2"/>
              </a:solidFill>
              <a:latin typeface="微软雅黑" pitchFamily="34" charset="-122"/>
              <a:ea typeface="微软雅黑" pitchFamily="34" charset="-122"/>
            </a:endParaRPr>
          </a:p>
          <a:p>
            <a:pPr algn="ctr"/>
            <a:endParaRPr lang="zh-CN" altLang="en-US" sz="4000" b="1" dirty="0">
              <a:solidFill>
                <a:schemeClr val="bg2"/>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3" presetClass="emph" presetSubtype="2" fill="hold" grpId="0" nodeType="withEffect">
                                  <p:stCondLst>
                                    <p:cond delay="0"/>
                                  </p:stCondLst>
                                  <p:childTnLst>
                                    <p:animClr clrSpc="rgb">
                                      <p:cBhvr override="childStyle">
                                        <p:cTn id="9" dur="1000" fill="hold"/>
                                        <p:tgtEl>
                                          <p:spTgt spid="3073"/>
                                        </p:tgtEl>
                                        <p:attrNameLst>
                                          <p:attrName>style.color</p:attrName>
                                        </p:attrNameLst>
                                      </p:cBhvr>
                                      <p:to>
                                        <a:srgbClr val="B2B2B2"/>
                                      </p:to>
                                    </p:animClr>
                                  </p:childTnLst>
                                </p:cTn>
                              </p:par>
                              <p:par>
                                <p:cTn id="10" presetID="53"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434147" y="1491443"/>
            <a:ext cx="7881177" cy="1605568"/>
          </a:xfrm>
          <a:prstGeom prst="rect">
            <a:avLst/>
          </a:prstGeom>
          <a:noFill/>
          <a:ln w="9525">
            <a:noFill/>
            <a:miter lim="800000"/>
            <a:headEnd/>
            <a:tailEnd/>
          </a:ln>
          <a:effectLst>
            <a:outerShdw blurRad="50800" dist="38100" dir="5400000" algn="t" rotWithShape="0">
              <a:prstClr val="black">
                <a:alpha val="20000"/>
              </a:prstClr>
            </a:outerShdw>
          </a:effectLst>
        </p:spPr>
        <p:txBody>
          <a:bodyPr vert="horz" wrap="square" lIns="91440" tIns="45720" rIns="91440" bIns="45720" numCol="1" anchor="t" anchorCtr="0" compatLnSpc="1">
            <a:prstTxWarp prst="textNoShape">
              <a:avLst/>
            </a:prstTxWarp>
            <a:spAutoFit/>
          </a:bodyPr>
          <a:lstStyle/>
          <a:p>
            <a:pPr fontAlgn="base">
              <a:lnSpc>
                <a:spcPts val="2200"/>
              </a:lnSpc>
              <a:spcBef>
                <a:spcPts val="400"/>
              </a:spcBef>
              <a:spcAft>
                <a:spcPts val="400"/>
              </a:spcAft>
            </a:pPr>
            <a:r>
              <a:rPr kumimoji="0" lang="zh-CN" sz="1600" i="0" u="none" strike="noStrike" cap="none" normalizeH="0" dirty="0" smtClean="0">
                <a:ln>
                  <a:noFill/>
                </a:ln>
                <a:solidFill>
                  <a:srgbClr val="003300"/>
                </a:solidFill>
                <a:effectLst/>
                <a:latin typeface="Arial" pitchFamily="34" charset="0"/>
                <a:ea typeface="微软雅黑" pitchFamily="34" charset="-122"/>
                <a:cs typeface="Times New Roman" pitchFamily="18" charset="0"/>
              </a:rPr>
              <a:t>自</a:t>
            </a:r>
            <a:r>
              <a:rPr kumimoji="0" lang="en-US" altLang="zh-CN" sz="1600" i="0" u="none" strike="noStrike" cap="none" normalizeH="0" dirty="0" smtClean="0">
                <a:ln>
                  <a:noFill/>
                </a:ln>
                <a:solidFill>
                  <a:srgbClr val="003300"/>
                </a:solidFill>
                <a:effectLst/>
                <a:latin typeface="Arial" pitchFamily="34" charset="0"/>
                <a:ea typeface="微软雅黑" pitchFamily="34" charset="-122"/>
                <a:cs typeface="Arial" pitchFamily="34" charset="0"/>
              </a:rPr>
              <a:t>2002</a:t>
            </a:r>
            <a:r>
              <a:rPr kumimoji="0" lang="zh-CN" altLang="en-US" sz="1600" i="0" u="none" strike="noStrike" cap="none" normalizeH="0" dirty="0" smtClean="0">
                <a:ln>
                  <a:noFill/>
                </a:ln>
                <a:solidFill>
                  <a:srgbClr val="003300"/>
                </a:solidFill>
                <a:effectLst/>
                <a:latin typeface="Arial" pitchFamily="34" charset="0"/>
                <a:ea typeface="微软雅黑" pitchFamily="34" charset="-122"/>
                <a:cs typeface="Times New Roman" pitchFamily="18" charset="0"/>
              </a:rPr>
              <a:t>年起，杭州市开始</a:t>
            </a:r>
            <a:r>
              <a:rPr kumimoji="0" lang="zh-CN" altLang="en-US" sz="1600" i="0" u="none" strike="noStrike" cap="none" normalizeH="0" dirty="0" smtClean="0">
                <a:ln>
                  <a:noFill/>
                </a:ln>
                <a:solidFill>
                  <a:srgbClr val="003300"/>
                </a:solidFill>
                <a:effectLst/>
                <a:latin typeface="Arial" pitchFamily="34" charset="0"/>
                <a:ea typeface="微软雅黑" pitchFamily="34" charset="-122"/>
                <a:cs typeface="Arial" pitchFamily="34" charset="0"/>
              </a:rPr>
              <a:t>“</a:t>
            </a:r>
            <a:r>
              <a:rPr kumimoji="0" lang="zh-CN" altLang="en-US" sz="1600" i="0" u="none" strike="noStrike" cap="none" normalizeH="0" dirty="0" smtClean="0">
                <a:ln>
                  <a:noFill/>
                </a:ln>
                <a:solidFill>
                  <a:srgbClr val="003300"/>
                </a:solidFill>
                <a:effectLst/>
                <a:latin typeface="Arial" pitchFamily="34" charset="0"/>
                <a:ea typeface="微软雅黑" pitchFamily="34" charset="-122"/>
                <a:cs typeface="Times New Roman" pitchFamily="18" charset="0"/>
              </a:rPr>
              <a:t>还湖于民</a:t>
            </a:r>
            <a:r>
              <a:rPr kumimoji="0" lang="zh-CN" altLang="en-US" sz="1600" i="0" u="none" strike="noStrike" cap="none" normalizeH="0" dirty="0" smtClean="0">
                <a:ln>
                  <a:noFill/>
                </a:ln>
                <a:solidFill>
                  <a:srgbClr val="003300"/>
                </a:solidFill>
                <a:effectLst/>
                <a:latin typeface="Arial" pitchFamily="34" charset="0"/>
                <a:ea typeface="微软雅黑" pitchFamily="34" charset="-122"/>
                <a:cs typeface="Arial" pitchFamily="34" charset="0"/>
              </a:rPr>
              <a:t>”</a:t>
            </a:r>
            <a:r>
              <a:rPr kumimoji="0" lang="zh-CN" altLang="en-US" sz="1600" i="0" u="none" strike="noStrike" cap="none" normalizeH="0" dirty="0" smtClean="0">
                <a:ln>
                  <a:noFill/>
                </a:ln>
                <a:solidFill>
                  <a:srgbClr val="003300"/>
                </a:solidFill>
                <a:effectLst/>
                <a:latin typeface="Arial" pitchFamily="34" charset="0"/>
                <a:ea typeface="微软雅黑" pitchFamily="34" charset="-122"/>
                <a:cs typeface="Times New Roman" pitchFamily="18" charset="0"/>
              </a:rPr>
              <a:t>的西湖综合保护工程，历时三年，陆续免费开放了沿西湖周边大大小小的各类景点，到</a:t>
            </a:r>
            <a:r>
              <a:rPr kumimoji="0" lang="en-US" altLang="zh-CN" sz="1600" i="0" u="none" strike="noStrike" cap="none" normalizeH="0" dirty="0" smtClean="0">
                <a:ln>
                  <a:noFill/>
                </a:ln>
                <a:solidFill>
                  <a:srgbClr val="003300"/>
                </a:solidFill>
                <a:effectLst/>
                <a:latin typeface="Arial" pitchFamily="34" charset="0"/>
                <a:ea typeface="微软雅黑" pitchFamily="34" charset="-122"/>
                <a:cs typeface="Arial" pitchFamily="34" charset="0"/>
              </a:rPr>
              <a:t>2004</a:t>
            </a:r>
            <a:r>
              <a:rPr kumimoji="0" lang="zh-CN" altLang="en-US" sz="1600" i="0" u="none" strike="noStrike" cap="none" normalizeH="0" dirty="0" smtClean="0">
                <a:ln>
                  <a:noFill/>
                </a:ln>
                <a:solidFill>
                  <a:srgbClr val="003300"/>
                </a:solidFill>
                <a:effectLst/>
                <a:latin typeface="Arial" pitchFamily="34" charset="0"/>
                <a:ea typeface="微软雅黑" pitchFamily="34" charset="-122"/>
                <a:cs typeface="Times New Roman" pitchFamily="18" charset="0"/>
              </a:rPr>
              <a:t>年，整个西湖免费开放的总面积已超过</a:t>
            </a:r>
            <a:r>
              <a:rPr kumimoji="0" lang="en-US" altLang="zh-CN" sz="1600" i="0" u="none" strike="noStrike" cap="none" normalizeH="0" dirty="0" smtClean="0">
                <a:ln>
                  <a:noFill/>
                </a:ln>
                <a:solidFill>
                  <a:srgbClr val="003300"/>
                </a:solidFill>
                <a:effectLst/>
                <a:latin typeface="Arial" pitchFamily="34" charset="0"/>
                <a:ea typeface="微软雅黑" pitchFamily="34" charset="-122"/>
                <a:cs typeface="Arial" pitchFamily="34" charset="0"/>
              </a:rPr>
              <a:t>2000</a:t>
            </a:r>
            <a:r>
              <a:rPr kumimoji="0" lang="zh-CN" altLang="en-US" sz="1600" i="0" u="none" strike="noStrike" cap="none" normalizeH="0" dirty="0" smtClean="0">
                <a:ln>
                  <a:noFill/>
                </a:ln>
                <a:solidFill>
                  <a:srgbClr val="003300"/>
                </a:solidFill>
                <a:effectLst/>
                <a:latin typeface="Arial" pitchFamily="34" charset="0"/>
                <a:ea typeface="微软雅黑" pitchFamily="34" charset="-122"/>
                <a:cs typeface="Times New Roman" pitchFamily="18" charset="0"/>
              </a:rPr>
              <a:t>公顷。</a:t>
            </a:r>
            <a:endParaRPr kumimoji="0" lang="en-US" altLang="zh-CN" sz="1600" i="0" u="none" strike="noStrike" cap="none" normalizeH="0" dirty="0" smtClean="0">
              <a:ln>
                <a:noFill/>
              </a:ln>
              <a:solidFill>
                <a:srgbClr val="003300"/>
              </a:solidFill>
              <a:effectLst/>
              <a:latin typeface="Arial" pitchFamily="34" charset="0"/>
              <a:ea typeface="微软雅黑" pitchFamily="34" charset="-122"/>
              <a:cs typeface="Times New Roman" pitchFamily="18" charset="0"/>
            </a:endParaRPr>
          </a:p>
          <a:p>
            <a:pPr fontAlgn="base">
              <a:lnSpc>
                <a:spcPts val="2200"/>
              </a:lnSpc>
              <a:spcBef>
                <a:spcPts val="400"/>
              </a:spcBef>
              <a:spcAft>
                <a:spcPts val="400"/>
              </a:spcAft>
            </a:pPr>
            <a:r>
              <a:rPr lang="en-US" altLang="zh-CN" sz="1600" dirty="0" smtClean="0">
                <a:solidFill>
                  <a:srgbClr val="003300"/>
                </a:solidFill>
                <a:latin typeface="Arial" pitchFamily="34" charset="0"/>
                <a:ea typeface="微软雅黑" pitchFamily="34" charset="-122"/>
                <a:cs typeface="宋体" pitchFamily="2" charset="-122"/>
              </a:rPr>
              <a:t>“</a:t>
            </a:r>
            <a:r>
              <a:rPr lang="zh-CN" altLang="en-US" sz="1600" dirty="0" smtClean="0">
                <a:solidFill>
                  <a:srgbClr val="003300"/>
                </a:solidFill>
                <a:latin typeface="Arial" pitchFamily="34" charset="0"/>
                <a:ea typeface="微软雅黑" pitchFamily="34" charset="-122"/>
                <a:cs typeface="宋体" pitchFamily="2" charset="-122"/>
              </a:rPr>
              <a:t>免费西湖”的做法，实际上是在破除障碍、减少限制，把杭州对旅游者的吸引力</a:t>
            </a:r>
            <a:r>
              <a:rPr lang="zh-CN" altLang="en-US" sz="1600" b="1" dirty="0" smtClean="0">
                <a:solidFill>
                  <a:srgbClr val="003300"/>
                </a:solidFill>
                <a:latin typeface="Arial" pitchFamily="34" charset="0"/>
                <a:ea typeface="微软雅黑" pitchFamily="34" charset="-122"/>
                <a:cs typeface="宋体" pitchFamily="2" charset="-122"/>
              </a:rPr>
              <a:t>从一个单一的景点扩大到整个城市</a:t>
            </a:r>
            <a:r>
              <a:rPr lang="zh-CN" altLang="en-US" sz="1600" dirty="0" smtClean="0">
                <a:solidFill>
                  <a:srgbClr val="003300"/>
                </a:solidFill>
                <a:latin typeface="Arial" pitchFamily="34" charset="0"/>
                <a:ea typeface="微软雅黑" pitchFamily="34" charset="-122"/>
                <a:cs typeface="宋体" pitchFamily="2" charset="-122"/>
              </a:rPr>
              <a:t>，把杭州建设成一个没有围墙、不设门票的“大景区”。</a:t>
            </a:r>
            <a:endParaRPr lang="en-US" altLang="zh-CN" sz="1600" dirty="0" smtClean="0">
              <a:solidFill>
                <a:srgbClr val="003300"/>
              </a:solidFill>
              <a:latin typeface="Arial" pitchFamily="34" charset="0"/>
              <a:ea typeface="微软雅黑" pitchFamily="34" charset="-122"/>
              <a:cs typeface="宋体" pitchFamily="2" charset="-122"/>
            </a:endParaRPr>
          </a:p>
        </p:txBody>
      </p:sp>
      <p:sp>
        <p:nvSpPr>
          <p:cNvPr id="6" name="TextBox 5"/>
          <p:cNvSpPr txBox="1"/>
          <p:nvPr/>
        </p:nvSpPr>
        <p:spPr>
          <a:xfrm>
            <a:off x="434148" y="958340"/>
            <a:ext cx="3643338" cy="461665"/>
          </a:xfrm>
          <a:prstGeom prst="rect">
            <a:avLst/>
          </a:prstGeom>
          <a:noFill/>
          <a:effectLst>
            <a:outerShdw blurRad="50800" dist="38100" dir="5400000" algn="t" rotWithShape="0">
              <a:prstClr val="black">
                <a:alpha val="20000"/>
              </a:prstClr>
            </a:outerShdw>
          </a:effectLst>
        </p:spPr>
        <p:txBody>
          <a:bodyPr wrap="square" rtlCol="0">
            <a:spAutoFit/>
          </a:bodyPr>
          <a:lstStyle/>
          <a:p>
            <a:r>
              <a:rPr lang="zh-CN" altLang="en-US" sz="2400" b="1" dirty="0" smtClean="0">
                <a:solidFill>
                  <a:srgbClr val="003300"/>
                </a:solidFill>
                <a:latin typeface="微软雅黑" pitchFamily="34" charset="-122"/>
                <a:ea typeface="微软雅黑" pitchFamily="34" charset="-122"/>
              </a:rPr>
              <a:t>西湖旅游发展动态 </a:t>
            </a:r>
            <a:endParaRPr lang="zh-CN" altLang="en-US" sz="2400" b="1" dirty="0">
              <a:solidFill>
                <a:srgbClr val="0033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p:cNvGrpSpPr/>
          <p:nvPr/>
        </p:nvGrpSpPr>
        <p:grpSpPr>
          <a:xfrm>
            <a:off x="458098" y="1403350"/>
            <a:ext cx="5048148" cy="3776605"/>
            <a:chOff x="434148" y="1261897"/>
            <a:chExt cx="5637596" cy="4234747"/>
          </a:xfrm>
        </p:grpSpPr>
        <p:pic>
          <p:nvPicPr>
            <p:cNvPr id="2050" name="Picture 2"/>
            <p:cNvPicPr>
              <a:picLocks noChangeAspect="1" noChangeArrowheads="1"/>
            </p:cNvPicPr>
            <p:nvPr/>
          </p:nvPicPr>
          <p:blipFill>
            <a:blip r:embed="rId2"/>
            <a:srcRect/>
            <a:stretch>
              <a:fillRect/>
            </a:stretch>
          </p:blipFill>
          <p:spPr bwMode="auto">
            <a:xfrm>
              <a:off x="509145" y="1286594"/>
              <a:ext cx="5562599" cy="4210050"/>
            </a:xfrm>
            <a:prstGeom prst="rect">
              <a:avLst/>
            </a:prstGeom>
            <a:noFill/>
            <a:ln w="9525">
              <a:noFill/>
              <a:miter lim="800000"/>
              <a:headEnd/>
              <a:tailEnd/>
            </a:ln>
            <a:effectLst/>
          </p:spPr>
        </p:pic>
        <p:sp>
          <p:nvSpPr>
            <p:cNvPr id="8" name="TextBox 7"/>
            <p:cNvSpPr txBox="1"/>
            <p:nvPr/>
          </p:nvSpPr>
          <p:spPr>
            <a:xfrm>
              <a:off x="434148" y="1261897"/>
              <a:ext cx="3500462" cy="345114"/>
            </a:xfrm>
            <a:prstGeom prst="rect">
              <a:avLst/>
            </a:prstGeom>
            <a:noFill/>
          </p:spPr>
          <p:txBody>
            <a:bodyPr wrap="square" rtlCol="0">
              <a:spAutoFit/>
            </a:bodyPr>
            <a:lstStyle/>
            <a:p>
              <a:r>
                <a:rPr lang="zh-CN" altLang="en-US" sz="1400" b="1" spc="300" dirty="0" smtClean="0">
                  <a:solidFill>
                    <a:schemeClr val="accent1">
                      <a:lumMod val="75000"/>
                    </a:schemeClr>
                  </a:solidFill>
                  <a:latin typeface="微软雅黑" pitchFamily="34" charset="-122"/>
                  <a:ea typeface="微软雅黑" pitchFamily="34" charset="-122"/>
                </a:rPr>
                <a:t>浙江省及各城市旅游接待量</a:t>
              </a:r>
              <a:endParaRPr lang="zh-CN" altLang="en-US" sz="1400" b="1" spc="300" dirty="0">
                <a:solidFill>
                  <a:schemeClr val="accent1">
                    <a:lumMod val="75000"/>
                  </a:schemeClr>
                </a:solidFill>
                <a:latin typeface="微软雅黑" pitchFamily="34" charset="-122"/>
                <a:ea typeface="微软雅黑" pitchFamily="34" charset="-122"/>
              </a:endParaRPr>
            </a:p>
          </p:txBody>
        </p:sp>
      </p:grpSp>
      <p:sp>
        <p:nvSpPr>
          <p:cNvPr id="6" name="矩形 5"/>
          <p:cNvSpPr/>
          <p:nvPr/>
        </p:nvSpPr>
        <p:spPr>
          <a:xfrm>
            <a:off x="538957" y="2051903"/>
            <a:ext cx="4947118" cy="46459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38"/>
          <p:cNvGrpSpPr/>
          <p:nvPr/>
        </p:nvGrpSpPr>
        <p:grpSpPr>
          <a:xfrm>
            <a:off x="458098" y="1403350"/>
            <a:ext cx="5063026" cy="3785602"/>
            <a:chOff x="458098" y="1403350"/>
            <a:chExt cx="5048148" cy="3785602"/>
          </a:xfrm>
        </p:grpSpPr>
        <p:grpSp>
          <p:nvGrpSpPr>
            <p:cNvPr id="4" name="组合 35"/>
            <p:cNvGrpSpPr/>
            <p:nvPr/>
          </p:nvGrpSpPr>
          <p:grpSpPr>
            <a:xfrm>
              <a:off x="458098" y="1403350"/>
              <a:ext cx="5048148" cy="3785602"/>
              <a:chOff x="458098" y="1403350"/>
              <a:chExt cx="5048148" cy="3785602"/>
            </a:xfrm>
          </p:grpSpPr>
          <p:grpSp>
            <p:nvGrpSpPr>
              <p:cNvPr id="5" name="组合 14"/>
              <p:cNvGrpSpPr/>
              <p:nvPr/>
            </p:nvGrpSpPr>
            <p:grpSpPr>
              <a:xfrm>
                <a:off x="458098" y="1403350"/>
                <a:ext cx="5048148" cy="3785602"/>
                <a:chOff x="434147" y="1261895"/>
                <a:chExt cx="5637598" cy="4244835"/>
              </a:xfrm>
            </p:grpSpPr>
            <p:pic>
              <p:nvPicPr>
                <p:cNvPr id="16" name="Picture 2"/>
                <p:cNvPicPr>
                  <a:picLocks noChangeAspect="1" noChangeArrowheads="1"/>
                </p:cNvPicPr>
                <p:nvPr/>
              </p:nvPicPr>
              <p:blipFill>
                <a:blip r:embed="rId2">
                  <a:duotone>
                    <a:schemeClr val="bg2">
                      <a:shade val="45000"/>
                      <a:satMod val="135000"/>
                    </a:schemeClr>
                    <a:prstClr val="white"/>
                  </a:duotone>
                </a:blip>
                <a:srcRect b="83471"/>
                <a:stretch>
                  <a:fillRect/>
                </a:stretch>
              </p:blipFill>
              <p:spPr bwMode="auto">
                <a:xfrm>
                  <a:off x="509145" y="1286592"/>
                  <a:ext cx="5562600" cy="695880"/>
                </a:xfrm>
                <a:prstGeom prst="rect">
                  <a:avLst/>
                </a:prstGeom>
                <a:noFill/>
                <a:ln w="9525">
                  <a:noFill/>
                  <a:miter lim="800000"/>
                  <a:headEnd/>
                  <a:tailEnd/>
                </a:ln>
                <a:effectLst/>
              </p:spPr>
            </p:pic>
            <p:sp>
              <p:nvSpPr>
                <p:cNvPr id="17" name="TextBox 16"/>
                <p:cNvSpPr txBox="1"/>
                <p:nvPr/>
              </p:nvSpPr>
              <p:spPr>
                <a:xfrm>
                  <a:off x="434147" y="1261895"/>
                  <a:ext cx="3500462" cy="345114"/>
                </a:xfrm>
                <a:prstGeom prst="rect">
                  <a:avLst/>
                </a:prstGeom>
                <a:noFill/>
              </p:spPr>
              <p:txBody>
                <a:bodyPr wrap="square" rtlCol="0">
                  <a:spAutoFit/>
                </a:bodyPr>
                <a:lstStyle/>
                <a:p>
                  <a:r>
                    <a:rPr lang="zh-CN" altLang="en-US" sz="1400" b="1" spc="300" dirty="0" smtClean="0">
                      <a:solidFill>
                        <a:srgbClr val="DDD9C3"/>
                      </a:solidFill>
                      <a:latin typeface="微软雅黑" pitchFamily="34" charset="-122"/>
                      <a:ea typeface="微软雅黑" pitchFamily="34" charset="-122"/>
                    </a:rPr>
                    <a:t>浙江省及各城市旅游接待量</a:t>
                  </a:r>
                  <a:endParaRPr lang="zh-CN" altLang="en-US" sz="1400" b="1" spc="300" dirty="0">
                    <a:solidFill>
                      <a:srgbClr val="DDD9C3"/>
                    </a:solidFill>
                    <a:latin typeface="微软雅黑" pitchFamily="34" charset="-122"/>
                    <a:ea typeface="微软雅黑" pitchFamily="34" charset="-122"/>
                  </a:endParaRPr>
                </a:p>
              </p:txBody>
            </p:sp>
            <p:pic>
              <p:nvPicPr>
                <p:cNvPr id="21" name="Picture 2"/>
                <p:cNvPicPr>
                  <a:picLocks noChangeAspect="1" noChangeArrowheads="1"/>
                </p:cNvPicPr>
                <p:nvPr/>
              </p:nvPicPr>
              <p:blipFill>
                <a:blip r:embed="rId2">
                  <a:duotone>
                    <a:schemeClr val="bg2">
                      <a:shade val="45000"/>
                      <a:satMod val="135000"/>
                    </a:schemeClr>
                    <a:prstClr val="white"/>
                  </a:duotone>
                </a:blip>
                <a:srcRect t="28264"/>
                <a:stretch>
                  <a:fillRect/>
                </a:stretch>
              </p:blipFill>
              <p:spPr bwMode="auto">
                <a:xfrm>
                  <a:off x="509145" y="2486590"/>
                  <a:ext cx="5562600" cy="3020140"/>
                </a:xfrm>
                <a:prstGeom prst="rect">
                  <a:avLst/>
                </a:prstGeom>
                <a:noFill/>
                <a:ln w="9525">
                  <a:noFill/>
                  <a:miter lim="800000"/>
                  <a:headEnd/>
                  <a:tailEnd/>
                </a:ln>
                <a:effectLst/>
              </p:spPr>
            </p:pic>
          </p:grpSp>
          <p:pic>
            <p:nvPicPr>
              <p:cNvPr id="30" name="Picture 2"/>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blip>
              <a:srcRect l="31297" t="4656" b="70746"/>
              <a:stretch>
                <a:fillRect/>
              </a:stretch>
            </p:blipFill>
            <p:spPr bwMode="auto">
              <a:xfrm>
                <a:off x="2076482" y="1598302"/>
                <a:ext cx="3422106" cy="923557"/>
              </a:xfrm>
              <a:prstGeom prst="rect">
                <a:avLst/>
              </a:prstGeom>
              <a:noFill/>
              <a:ln w="9525">
                <a:noFill/>
                <a:miter lim="800000"/>
                <a:headEnd/>
                <a:tailEnd/>
              </a:ln>
              <a:effectLst/>
            </p:spPr>
          </p:pic>
        </p:grpSp>
        <p:sp>
          <p:nvSpPr>
            <p:cNvPr id="38" name="矩形 37"/>
            <p:cNvSpPr/>
            <p:nvPr/>
          </p:nvSpPr>
          <p:spPr>
            <a:xfrm>
              <a:off x="542166" y="2062947"/>
              <a:ext cx="1513211" cy="4536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标注 11"/>
          <p:cNvSpPr/>
          <p:nvPr/>
        </p:nvSpPr>
        <p:spPr>
          <a:xfrm>
            <a:off x="5606981" y="1403350"/>
            <a:ext cx="3828355" cy="1624858"/>
          </a:xfrm>
          <a:prstGeom prst="wedgeRectCallout">
            <a:avLst>
              <a:gd name="adj1" fmla="val -136108"/>
              <a:gd name="adj2" fmla="val 1019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标注 26"/>
          <p:cNvSpPr/>
          <p:nvPr/>
        </p:nvSpPr>
        <p:spPr>
          <a:xfrm>
            <a:off x="5601590" y="1403286"/>
            <a:ext cx="3833746" cy="1623589"/>
          </a:xfrm>
          <a:prstGeom prst="wedgeRectCallout">
            <a:avLst>
              <a:gd name="adj1" fmla="val -136108"/>
              <a:gd name="adj2" fmla="val 10198"/>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p:nvPicPr>
        <p:blipFill>
          <a:blip r:embed="rId3"/>
          <a:srcRect l="1896" t="3476" r="14239" b="8933"/>
          <a:stretch>
            <a:fillRect/>
          </a:stretch>
        </p:blipFill>
        <p:spPr bwMode="auto">
          <a:xfrm>
            <a:off x="5649122" y="1420005"/>
            <a:ext cx="3722093" cy="1571636"/>
          </a:xfrm>
          <a:prstGeom prst="rect">
            <a:avLst/>
          </a:prstGeom>
          <a:noFill/>
          <a:ln w="9525">
            <a:noFill/>
            <a:miter lim="800000"/>
            <a:headEnd/>
            <a:tailEnd/>
          </a:ln>
        </p:spPr>
      </p:pic>
      <p:grpSp>
        <p:nvGrpSpPr>
          <p:cNvPr id="10" name="组合 24"/>
          <p:cNvGrpSpPr/>
          <p:nvPr/>
        </p:nvGrpSpPr>
        <p:grpSpPr>
          <a:xfrm>
            <a:off x="5655034" y="1423306"/>
            <a:ext cx="3738348" cy="1566985"/>
            <a:chOff x="5655034" y="1423306"/>
            <a:chExt cx="3749943" cy="1566985"/>
          </a:xfrm>
        </p:grpSpPr>
        <p:pic>
          <p:nvPicPr>
            <p:cNvPr id="22" name="图片 21"/>
            <p:cNvPicPr/>
            <p:nvPr/>
          </p:nvPicPr>
          <p:blipFill>
            <a:blip r:embed="rId3">
              <a:duotone>
                <a:schemeClr val="bg2">
                  <a:shade val="45000"/>
                  <a:satMod val="135000"/>
                </a:schemeClr>
                <a:prstClr val="white"/>
              </a:duotone>
            </a:blip>
            <a:srcRect l="1896" t="3476" r="13998" b="50711"/>
            <a:stretch>
              <a:fillRect/>
            </a:stretch>
          </p:blipFill>
          <p:spPr bwMode="auto">
            <a:xfrm>
              <a:off x="5655034" y="1423306"/>
              <a:ext cx="3744384" cy="822013"/>
            </a:xfrm>
            <a:prstGeom prst="rect">
              <a:avLst/>
            </a:prstGeom>
            <a:noFill/>
            <a:ln w="9525">
              <a:noFill/>
              <a:miter lim="800000"/>
              <a:headEnd/>
              <a:tailEnd/>
            </a:ln>
          </p:spPr>
        </p:pic>
        <p:pic>
          <p:nvPicPr>
            <p:cNvPr id="23" name="图片 22"/>
            <p:cNvPicPr/>
            <p:nvPr/>
          </p:nvPicPr>
          <p:blipFill>
            <a:blip r:embed="rId3">
              <a:duotone>
                <a:schemeClr val="bg2">
                  <a:shade val="45000"/>
                  <a:satMod val="135000"/>
                </a:schemeClr>
                <a:prstClr val="white"/>
              </a:duotone>
            </a:blip>
            <a:srcRect l="1896" t="61646" r="13937" b="8933"/>
            <a:stretch>
              <a:fillRect/>
            </a:stretch>
          </p:blipFill>
          <p:spPr bwMode="auto">
            <a:xfrm>
              <a:off x="5657881" y="2462392"/>
              <a:ext cx="3747096" cy="527899"/>
            </a:xfrm>
            <a:prstGeom prst="rect">
              <a:avLst/>
            </a:prstGeom>
            <a:noFill/>
            <a:ln w="9525">
              <a:noFill/>
              <a:miter lim="800000"/>
              <a:headEnd/>
              <a:tailEnd/>
            </a:ln>
          </p:spPr>
        </p:pic>
      </p:grpSp>
      <p:sp>
        <p:nvSpPr>
          <p:cNvPr id="7" name="Rectangle 1"/>
          <p:cNvSpPr>
            <a:spLocks noChangeArrowheads="1"/>
          </p:cNvSpPr>
          <p:nvPr/>
        </p:nvSpPr>
        <p:spPr bwMode="auto">
          <a:xfrm>
            <a:off x="516752" y="3063079"/>
            <a:ext cx="9382898" cy="2964914"/>
          </a:xfrm>
          <a:prstGeom prst="rect">
            <a:avLst/>
          </a:prstGeom>
          <a:solidFill>
            <a:srgbClr val="003300">
              <a:alpha val="80000"/>
            </a:srgbClr>
          </a:solidFill>
          <a:ln w="9525">
            <a:noFill/>
            <a:miter lim="800000"/>
            <a:headEnd/>
            <a:tailEnd/>
          </a:ln>
          <a:effectLst>
            <a:outerShdw blurRad="50800" dist="38100" dir="5400000" algn="t" rotWithShape="0">
              <a:prstClr val="black">
                <a:alpha val="20000"/>
              </a:prstClr>
            </a:outerShdw>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ts val="3200"/>
              </a:lnSpc>
              <a:spcBef>
                <a:spcPct val="0"/>
              </a:spcBef>
              <a:spcAft>
                <a:spcPct val="0"/>
              </a:spcAft>
              <a:buClrTx/>
              <a:buSzTx/>
              <a:buFontTx/>
              <a:buNone/>
              <a:tabLst/>
            </a:pPr>
            <a:r>
              <a:rPr lang="en-US" altLang="zh-CN" sz="2000" b="1" dirty="0" smtClean="0">
                <a:solidFill>
                  <a:schemeClr val="bg2"/>
                </a:solidFill>
                <a:latin typeface="Arial" pitchFamily="34" charset="0"/>
                <a:ea typeface="微软雅黑" pitchFamily="34" charset="-122"/>
                <a:cs typeface="Arial" pitchFamily="34" charset="0"/>
              </a:rPr>
              <a:t>2009</a:t>
            </a:r>
            <a:r>
              <a:rPr lang="zh-CN" altLang="en-US" sz="2000" b="1" dirty="0" smtClean="0">
                <a:solidFill>
                  <a:schemeClr val="bg2"/>
                </a:solidFill>
                <a:latin typeface="Arial" pitchFamily="34" charset="0"/>
                <a:ea typeface="微软雅黑" pitchFamily="34" charset="-122"/>
                <a:cs typeface="Arial" pitchFamily="34" charset="0"/>
              </a:rPr>
              <a:t>年，西湖景区接待量占杭州旅游接待量的约</a:t>
            </a:r>
            <a:r>
              <a:rPr lang="en-US" altLang="zh-CN" sz="2000" b="1" dirty="0" smtClean="0">
                <a:solidFill>
                  <a:srgbClr val="CCFF33"/>
                </a:solidFill>
                <a:latin typeface="Arial" pitchFamily="34" charset="0"/>
                <a:ea typeface="微软雅黑" pitchFamily="34" charset="-122"/>
                <a:cs typeface="Arial" pitchFamily="34" charset="0"/>
              </a:rPr>
              <a:t>55%</a:t>
            </a:r>
          </a:p>
          <a:p>
            <a:pPr marL="0" marR="0" lvl="0" indent="0" algn="l" defTabSz="914400" rtl="0" eaLnBrk="1" fontAlgn="base" latinLnBrk="0" hangingPunct="1">
              <a:lnSpc>
                <a:spcPts val="3200"/>
              </a:lnSpc>
              <a:spcBef>
                <a:spcPct val="0"/>
              </a:spcBef>
              <a:spcAft>
                <a:spcPct val="0"/>
              </a:spcAft>
              <a:buClrTx/>
              <a:buSzTx/>
              <a:buFontTx/>
              <a:buNone/>
              <a:tabLst/>
            </a:pPr>
            <a:r>
              <a:rPr lang="zh-CN" altLang="en-US" sz="2000" b="1" dirty="0" smtClean="0">
                <a:solidFill>
                  <a:schemeClr val="bg2"/>
                </a:solidFill>
                <a:latin typeface="Arial" pitchFamily="34" charset="0"/>
                <a:ea typeface="微软雅黑" pitchFamily="34" charset="-122"/>
                <a:cs typeface="Arial" pitchFamily="34" charset="0"/>
              </a:rPr>
              <a:t>杭州旅游接待量占据整个浙江旅游接待量的</a:t>
            </a:r>
            <a:r>
              <a:rPr lang="en-US" altLang="zh-CN" sz="2000" b="1" dirty="0" smtClean="0">
                <a:solidFill>
                  <a:srgbClr val="CCFF33"/>
                </a:solidFill>
                <a:latin typeface="Arial" pitchFamily="34" charset="0"/>
                <a:ea typeface="微软雅黑" pitchFamily="34" charset="-122"/>
                <a:cs typeface="Arial" pitchFamily="34" charset="0"/>
              </a:rPr>
              <a:t>20%</a:t>
            </a:r>
            <a:r>
              <a:rPr lang="zh-CN" altLang="en-US" sz="2000" b="1" dirty="0" smtClean="0">
                <a:solidFill>
                  <a:schemeClr val="bg2"/>
                </a:solidFill>
                <a:latin typeface="Arial" pitchFamily="34" charset="0"/>
                <a:ea typeface="微软雅黑" pitchFamily="34" charset="-122"/>
                <a:cs typeface="Arial" pitchFamily="34" charset="0"/>
              </a:rPr>
              <a:t>以上</a:t>
            </a:r>
            <a:endParaRPr lang="en-US" altLang="zh-CN" sz="2000" b="1" dirty="0" smtClean="0">
              <a:solidFill>
                <a:schemeClr val="bg2"/>
              </a:solidFill>
              <a:latin typeface="Arial" pitchFamily="34" charset="0"/>
              <a:ea typeface="微软雅黑" pitchFamily="34" charset="-122"/>
              <a:cs typeface="Arial" pitchFamily="34" charset="0"/>
            </a:endParaRPr>
          </a:p>
          <a:p>
            <a:pPr marL="0" marR="0" lvl="0" indent="0" algn="l" defTabSz="914400" rtl="0" eaLnBrk="1" fontAlgn="base" latinLnBrk="0" hangingPunct="1">
              <a:lnSpc>
                <a:spcPts val="3200"/>
              </a:lnSpc>
              <a:spcBef>
                <a:spcPct val="0"/>
              </a:spcBef>
              <a:spcAft>
                <a:spcPct val="0"/>
              </a:spcAft>
              <a:buClrTx/>
              <a:buSzTx/>
              <a:buFontTx/>
              <a:buNone/>
              <a:tabLst/>
            </a:pPr>
            <a:r>
              <a:rPr lang="zh-CN" altLang="en-US" sz="2000" b="1" dirty="0" smtClean="0">
                <a:solidFill>
                  <a:schemeClr val="bg2"/>
                </a:solidFill>
                <a:latin typeface="Arial" pitchFamily="34" charset="0"/>
                <a:ea typeface="微软雅黑" pitchFamily="34" charset="-122"/>
                <a:cs typeface="Arial" pitchFamily="34" charset="0"/>
              </a:rPr>
              <a:t>杭州是浙江省旅游接待量最大的城市</a:t>
            </a:r>
            <a:endParaRPr lang="en-US" altLang="zh-CN" sz="2000" b="1" dirty="0" smtClean="0">
              <a:solidFill>
                <a:schemeClr val="bg2"/>
              </a:solidFill>
              <a:latin typeface="Arial" pitchFamily="34" charset="0"/>
              <a:ea typeface="微软雅黑" pitchFamily="34" charset="-122"/>
              <a:cs typeface="Arial" pitchFamily="34" charset="0"/>
            </a:endParaRPr>
          </a:p>
          <a:p>
            <a:pPr marL="0" marR="0" lvl="0" indent="0" algn="l" defTabSz="914400" rtl="0" eaLnBrk="1" fontAlgn="base" latinLnBrk="0" hangingPunct="1">
              <a:lnSpc>
                <a:spcPts val="3200"/>
              </a:lnSpc>
              <a:spcBef>
                <a:spcPct val="0"/>
              </a:spcBef>
              <a:spcAft>
                <a:spcPct val="0"/>
              </a:spcAft>
              <a:buClrTx/>
              <a:buSzTx/>
              <a:buFontTx/>
              <a:buNone/>
              <a:tabLst/>
            </a:pPr>
            <a:r>
              <a:rPr lang="zh-CN" altLang="en-US" sz="2000" b="1" dirty="0" smtClean="0">
                <a:solidFill>
                  <a:schemeClr val="bg2"/>
                </a:solidFill>
                <a:latin typeface="Arial" pitchFamily="34" charset="0"/>
                <a:ea typeface="微软雅黑" pitchFamily="34" charset="-122"/>
                <a:cs typeface="Arial" pitchFamily="34" charset="0"/>
              </a:rPr>
              <a:t>西湖是浙江省接待量最大的</a:t>
            </a:r>
            <a:r>
              <a:rPr lang="en-US" altLang="zh-CN" sz="2000" b="1" dirty="0" smtClean="0">
                <a:solidFill>
                  <a:schemeClr val="bg2"/>
                </a:solidFill>
                <a:latin typeface="Arial" pitchFamily="34" charset="0"/>
                <a:ea typeface="微软雅黑" pitchFamily="34" charset="-122"/>
                <a:cs typeface="Arial" pitchFamily="34" charset="0"/>
              </a:rPr>
              <a:t>5A</a:t>
            </a:r>
            <a:r>
              <a:rPr lang="zh-CN" altLang="en-US" sz="2000" b="1" dirty="0" smtClean="0">
                <a:solidFill>
                  <a:schemeClr val="bg2"/>
                </a:solidFill>
                <a:latin typeface="Arial" pitchFamily="34" charset="0"/>
                <a:ea typeface="微软雅黑" pitchFamily="34" charset="-122"/>
                <a:cs typeface="Arial" pitchFamily="34" charset="0"/>
              </a:rPr>
              <a:t>级旅游区</a:t>
            </a:r>
            <a:endParaRPr lang="en-US" altLang="zh-CN" sz="2000" b="1" dirty="0" smtClean="0">
              <a:solidFill>
                <a:schemeClr val="bg2"/>
              </a:solidFill>
              <a:latin typeface="Arial" pitchFamily="34" charset="0"/>
              <a:ea typeface="微软雅黑" pitchFamily="34" charset="-122"/>
              <a:cs typeface="Arial" pitchFamily="34" charset="0"/>
            </a:endParaRPr>
          </a:p>
          <a:p>
            <a:pPr lvl="0" fontAlgn="base">
              <a:lnSpc>
                <a:spcPts val="3200"/>
              </a:lnSpc>
              <a:spcBef>
                <a:spcPct val="0"/>
              </a:spcBef>
              <a:spcAft>
                <a:spcPct val="0"/>
              </a:spcAft>
            </a:pPr>
            <a:r>
              <a:rPr lang="zh-CN" altLang="en-US" sz="2400" b="1" dirty="0" smtClean="0">
                <a:solidFill>
                  <a:srgbClr val="CCFF33"/>
                </a:solidFill>
                <a:latin typeface="Arial" pitchFamily="34" charset="0"/>
                <a:ea typeface="微软雅黑" pitchFamily="34" charset="-122"/>
                <a:cs typeface="Arial" pitchFamily="34" charset="0"/>
              </a:rPr>
              <a:t>人气旺盛的西湖景区不仅对杭州旅游有着重要意义</a:t>
            </a:r>
            <a:endParaRPr lang="en-US" altLang="zh-CN" sz="2400" b="1" dirty="0" smtClean="0">
              <a:solidFill>
                <a:srgbClr val="CCFF33"/>
              </a:solidFill>
              <a:latin typeface="Arial" pitchFamily="34" charset="0"/>
              <a:ea typeface="微软雅黑" pitchFamily="34" charset="-122"/>
              <a:cs typeface="Arial" pitchFamily="34" charset="0"/>
            </a:endParaRPr>
          </a:p>
          <a:p>
            <a:pPr lvl="0" fontAlgn="base">
              <a:lnSpc>
                <a:spcPts val="3200"/>
              </a:lnSpc>
              <a:spcBef>
                <a:spcPct val="0"/>
              </a:spcBef>
              <a:spcAft>
                <a:spcPct val="0"/>
              </a:spcAft>
            </a:pPr>
            <a:r>
              <a:rPr lang="zh-CN" altLang="en-US" sz="2400" b="1" dirty="0" smtClean="0">
                <a:solidFill>
                  <a:srgbClr val="CCFF33"/>
                </a:solidFill>
                <a:latin typeface="Arial" pitchFamily="34" charset="0"/>
                <a:ea typeface="微软雅黑" pitchFamily="34" charset="-122"/>
                <a:cs typeface="Arial" pitchFamily="34" charset="0"/>
              </a:rPr>
              <a:t>同时对浙江旅游的贡献也极大</a:t>
            </a:r>
            <a:endParaRPr lang="en-US" altLang="zh-CN" sz="2400" b="1" dirty="0" smtClean="0">
              <a:solidFill>
                <a:srgbClr val="CCFF33"/>
              </a:solidFill>
              <a:latin typeface="Arial" pitchFamily="34" charset="0"/>
              <a:ea typeface="微软雅黑" pitchFamily="34" charset="-122"/>
              <a:cs typeface="Arial" pitchFamily="34" charset="0"/>
            </a:endParaRPr>
          </a:p>
          <a:p>
            <a:pPr lvl="0" fontAlgn="base">
              <a:lnSpc>
                <a:spcPts val="3200"/>
              </a:lnSpc>
              <a:spcBef>
                <a:spcPct val="0"/>
              </a:spcBef>
              <a:spcAft>
                <a:spcPct val="0"/>
              </a:spcAft>
            </a:pPr>
            <a:r>
              <a:rPr lang="zh-CN" altLang="en-US" sz="2400" b="1" dirty="0" smtClean="0">
                <a:solidFill>
                  <a:srgbClr val="CCFF33"/>
                </a:solidFill>
                <a:latin typeface="Arial" pitchFamily="34" charset="0"/>
                <a:ea typeface="微软雅黑" pitchFamily="34" charset="-122"/>
                <a:cs typeface="Arial" pitchFamily="34" charset="0"/>
              </a:rPr>
              <a:t>西湖为浙江聚人气</a:t>
            </a:r>
            <a:endParaRPr lang="en-US" altLang="zh-CN" sz="2400" b="1" dirty="0" smtClean="0">
              <a:solidFill>
                <a:srgbClr val="CCFF33"/>
              </a:solidFill>
              <a:latin typeface="Arial" pitchFamily="34" charset="0"/>
              <a:ea typeface="微软雅黑" pitchFamily="34" charset="-122"/>
              <a:cs typeface="Arial" pitchFamily="34" charset="0"/>
            </a:endParaRPr>
          </a:p>
        </p:txBody>
      </p:sp>
      <p:sp>
        <p:nvSpPr>
          <p:cNvPr id="26" name="矩形 25"/>
          <p:cNvSpPr/>
          <p:nvPr/>
        </p:nvSpPr>
        <p:spPr>
          <a:xfrm>
            <a:off x="5672295" y="2205823"/>
            <a:ext cx="3691604" cy="26104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4148" y="589008"/>
            <a:ext cx="4785552" cy="830997"/>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2400" b="1" dirty="0" smtClean="0">
                <a:solidFill>
                  <a:srgbClr val="003300"/>
                </a:solidFill>
                <a:latin typeface="微软雅黑" pitchFamily="34" charset="-122"/>
                <a:ea typeface="微软雅黑" pitchFamily="34" charset="-122"/>
              </a:rPr>
              <a:t>西湖旅游人气居高不下</a:t>
            </a:r>
            <a:endParaRPr lang="en-US" altLang="zh-CN" sz="2400" b="1" dirty="0" smtClean="0">
              <a:solidFill>
                <a:srgbClr val="003300"/>
              </a:solidFill>
              <a:latin typeface="微软雅黑" pitchFamily="34" charset="-122"/>
              <a:ea typeface="微软雅黑" pitchFamily="34" charset="-122"/>
            </a:endParaRPr>
          </a:p>
          <a:p>
            <a:r>
              <a:rPr lang="zh-CN" altLang="en-US" sz="2400" b="1" dirty="0" smtClean="0">
                <a:solidFill>
                  <a:srgbClr val="003300"/>
                </a:solidFill>
                <a:latin typeface="微软雅黑" pitchFamily="34" charset="-122"/>
                <a:ea typeface="微软雅黑" pitchFamily="34" charset="-122"/>
              </a:rPr>
              <a:t>同时带动杭州、浙江人气</a:t>
            </a:r>
            <a:endParaRPr lang="zh-CN" altLang="en-US" sz="2400" b="1" dirty="0">
              <a:solidFill>
                <a:srgbClr val="0033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slide(fromBottom)">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4148" y="1501419"/>
            <a:ext cx="7881177" cy="3913892"/>
          </a:xfrm>
          <a:prstGeom prst="rect">
            <a:avLst/>
          </a:prstGeom>
        </p:spPr>
        <p:txBody>
          <a:bodyPr wrap="square">
            <a:spAutoFit/>
          </a:bodyPr>
          <a:lstStyle/>
          <a:p>
            <a:pPr fontAlgn="base">
              <a:lnSpc>
                <a:spcPts val="2200"/>
              </a:lnSpc>
              <a:spcBef>
                <a:spcPts val="400"/>
              </a:spcBef>
              <a:spcAft>
                <a:spcPts val="400"/>
              </a:spcAft>
            </a:pPr>
            <a:r>
              <a:rPr lang="en-US" altLang="zh-CN" sz="1600" dirty="0" smtClean="0">
                <a:solidFill>
                  <a:srgbClr val="003300"/>
                </a:solidFill>
                <a:latin typeface="微软雅黑" pitchFamily="34" charset="-122"/>
                <a:ea typeface="微软雅黑" pitchFamily="34" charset="-122"/>
              </a:rPr>
              <a:t>2005</a:t>
            </a:r>
            <a:r>
              <a:rPr lang="zh-CN" altLang="en-US" sz="1600" dirty="0" smtClean="0">
                <a:solidFill>
                  <a:srgbClr val="003300"/>
                </a:solidFill>
                <a:latin typeface="微软雅黑" pitchFamily="34" charset="-122"/>
                <a:ea typeface="微软雅黑" pitchFamily="34" charset="-122"/>
              </a:rPr>
              <a:t>年，时任浙江省旅游局副局长的朱红炜女士曾发表讲话，表示</a:t>
            </a:r>
            <a:r>
              <a:rPr lang="zh-CN" altLang="en-US" sz="1600" b="1" dirty="0" smtClean="0">
                <a:solidFill>
                  <a:srgbClr val="003300"/>
                </a:solidFill>
                <a:latin typeface="微软雅黑" pitchFamily="34" charset="-122"/>
                <a:ea typeface="微软雅黑" pitchFamily="34" charset="-122"/>
              </a:rPr>
              <a:t>“湖泊旅游是浙江旅游的重要品牌”</a:t>
            </a:r>
            <a:r>
              <a:rPr lang="zh-CN" altLang="en-US" sz="1600" dirty="0" smtClean="0">
                <a:solidFill>
                  <a:srgbClr val="003300"/>
                </a:solidFill>
                <a:latin typeface="微软雅黑" pitchFamily="34" charset="-122"/>
                <a:ea typeface="微软雅黑" pitchFamily="34" charset="-122"/>
              </a:rPr>
              <a:t>。</a:t>
            </a:r>
            <a:endParaRPr lang="en-US" altLang="zh-CN" sz="1600" dirty="0" smtClean="0">
              <a:solidFill>
                <a:srgbClr val="003300"/>
              </a:solidFill>
              <a:latin typeface="微软雅黑" pitchFamily="34" charset="-122"/>
              <a:ea typeface="微软雅黑" pitchFamily="34" charset="-122"/>
            </a:endParaRPr>
          </a:p>
          <a:p>
            <a:pPr fontAlgn="base">
              <a:lnSpc>
                <a:spcPts val="2200"/>
              </a:lnSpc>
              <a:spcBef>
                <a:spcPts val="400"/>
              </a:spcBef>
              <a:spcAft>
                <a:spcPts val="400"/>
              </a:spcAft>
            </a:pPr>
            <a:r>
              <a:rPr lang="zh-CN" altLang="en-US" sz="1600" dirty="0" smtClean="0">
                <a:solidFill>
                  <a:srgbClr val="003300"/>
                </a:solidFill>
                <a:latin typeface="微软雅黑" pitchFamily="34" charset="-122"/>
                <a:ea typeface="微软雅黑" pitchFamily="34" charset="-122"/>
              </a:rPr>
              <a:t>在全游网携手腾讯</a:t>
            </a:r>
            <a:r>
              <a:rPr lang="en-US" altLang="zh-CN" sz="1600" dirty="0" smtClean="0">
                <a:solidFill>
                  <a:srgbClr val="003300"/>
                </a:solidFill>
                <a:latin typeface="微软雅黑" pitchFamily="34" charset="-122"/>
                <a:ea typeface="微软雅黑" pitchFamily="34" charset="-122"/>
              </a:rPr>
              <a:t>2007</a:t>
            </a:r>
            <a:r>
              <a:rPr lang="zh-CN" altLang="en-US" sz="1600" dirty="0" smtClean="0">
                <a:solidFill>
                  <a:srgbClr val="003300"/>
                </a:solidFill>
                <a:latin typeface="微软雅黑" pitchFamily="34" charset="-122"/>
                <a:ea typeface="微软雅黑" pitchFamily="34" charset="-122"/>
              </a:rPr>
              <a:t>年，以及新榜网</a:t>
            </a:r>
            <a:r>
              <a:rPr lang="en-US" altLang="zh-CN" sz="1600" dirty="0" smtClean="0">
                <a:solidFill>
                  <a:srgbClr val="003300"/>
                </a:solidFill>
                <a:latin typeface="微软雅黑" pitchFamily="34" charset="-122"/>
                <a:ea typeface="微软雅黑" pitchFamily="34" charset="-122"/>
              </a:rPr>
              <a:t>2009</a:t>
            </a:r>
            <a:r>
              <a:rPr lang="zh-CN" altLang="en-US" sz="1600" dirty="0" smtClean="0">
                <a:solidFill>
                  <a:srgbClr val="003300"/>
                </a:solidFill>
                <a:latin typeface="微软雅黑" pitchFamily="34" charset="-122"/>
                <a:ea typeface="微软雅黑" pitchFamily="34" charset="-122"/>
              </a:rPr>
              <a:t>年分别进行的有关“浙江旅游必去的十个地方”的调查中，杭州</a:t>
            </a:r>
            <a:r>
              <a:rPr lang="zh-CN" altLang="en-US" sz="1600" b="1" dirty="0" smtClean="0">
                <a:solidFill>
                  <a:srgbClr val="003300"/>
                </a:solidFill>
                <a:latin typeface="微软雅黑" pitchFamily="34" charset="-122"/>
                <a:ea typeface="微软雅黑" pitchFamily="34" charset="-122"/>
              </a:rPr>
              <a:t>西湖均名列冠军</a:t>
            </a:r>
            <a:r>
              <a:rPr lang="zh-CN" altLang="en-US" sz="1600" dirty="0" smtClean="0">
                <a:solidFill>
                  <a:srgbClr val="003300"/>
                </a:solidFill>
                <a:latin typeface="微软雅黑" pitchFamily="34" charset="-122"/>
                <a:ea typeface="微软雅黑" pitchFamily="34" charset="-122"/>
              </a:rPr>
              <a:t>，推荐指数</a:t>
            </a:r>
            <a:r>
              <a:rPr lang="en-US" altLang="zh-CN" sz="1600" dirty="0" smtClean="0">
                <a:solidFill>
                  <a:srgbClr val="003300"/>
                </a:solidFill>
                <a:latin typeface="微软雅黑" pitchFamily="34" charset="-122"/>
                <a:ea typeface="微软雅黑" pitchFamily="34" charset="-122"/>
              </a:rPr>
              <a:t>5</a:t>
            </a:r>
            <a:r>
              <a:rPr lang="zh-CN" altLang="en-US" sz="1600" dirty="0" smtClean="0">
                <a:solidFill>
                  <a:srgbClr val="003300"/>
                </a:solidFill>
                <a:latin typeface="微软雅黑" pitchFamily="34" charset="-122"/>
                <a:ea typeface="微软雅黑" pitchFamily="34" charset="-122"/>
              </a:rPr>
              <a:t>颗星。</a:t>
            </a:r>
            <a:endParaRPr lang="en-US" altLang="zh-CN" sz="1600" dirty="0" smtClean="0">
              <a:solidFill>
                <a:srgbClr val="003300"/>
              </a:solidFill>
              <a:latin typeface="Arial" pitchFamily="34" charset="0"/>
              <a:ea typeface="微软雅黑" pitchFamily="34" charset="-122"/>
              <a:cs typeface="Arial" pitchFamily="34" charset="0"/>
            </a:endParaRPr>
          </a:p>
          <a:p>
            <a:pPr fontAlgn="base">
              <a:lnSpc>
                <a:spcPts val="2200"/>
              </a:lnSpc>
              <a:spcBef>
                <a:spcPts val="400"/>
              </a:spcBef>
              <a:spcAft>
                <a:spcPts val="400"/>
              </a:spcAft>
            </a:pPr>
            <a:r>
              <a:rPr lang="zh-CN" altLang="en-US" sz="1600" dirty="0" smtClean="0">
                <a:solidFill>
                  <a:srgbClr val="003300"/>
                </a:solidFill>
                <a:latin typeface="Arial" pitchFamily="34" charset="0"/>
                <a:ea typeface="微软雅黑" pitchFamily="34" charset="-122"/>
                <a:cs typeface="Arial" pitchFamily="34" charset="0"/>
              </a:rPr>
              <a:t>由央视网主办的</a:t>
            </a:r>
            <a:r>
              <a:rPr lang="en-US" altLang="zh-CN" sz="1600" dirty="0" smtClean="0">
                <a:solidFill>
                  <a:srgbClr val="003300"/>
                </a:solidFill>
                <a:latin typeface="Arial" pitchFamily="34" charset="0"/>
                <a:ea typeface="微软雅黑" pitchFamily="34" charset="-122"/>
                <a:cs typeface="Arial" pitchFamily="34" charset="0"/>
              </a:rPr>
              <a:t>2009</a:t>
            </a:r>
            <a:r>
              <a:rPr lang="en-US" altLang="zh-CN" sz="1600" dirty="0" smtClean="0">
                <a:solidFill>
                  <a:srgbClr val="003300"/>
                </a:solidFill>
                <a:latin typeface="微软雅黑" pitchFamily="34" charset="-122"/>
                <a:ea typeface="微软雅黑" pitchFamily="34" charset="-122"/>
                <a:cs typeface="Arial" pitchFamily="34" charset="0"/>
              </a:rPr>
              <a:t>“</a:t>
            </a:r>
            <a:r>
              <a:rPr lang="zh-CN" altLang="en-US" sz="1600" dirty="0" smtClean="0">
                <a:solidFill>
                  <a:srgbClr val="003300"/>
                </a:solidFill>
                <a:latin typeface="Arial" pitchFamily="34" charset="0"/>
                <a:ea typeface="微软雅黑" pitchFamily="34" charset="-122"/>
                <a:cs typeface="Arial" pitchFamily="34" charset="0"/>
              </a:rPr>
              <a:t>中国十大魅力休闲旅游湖泊”经过</a:t>
            </a:r>
            <a:r>
              <a:rPr lang="en-US" altLang="zh-CN" sz="1600" dirty="0" smtClean="0">
                <a:solidFill>
                  <a:srgbClr val="003300"/>
                </a:solidFill>
                <a:latin typeface="Arial" pitchFamily="34" charset="0"/>
                <a:ea typeface="微软雅黑" pitchFamily="34" charset="-122"/>
                <a:cs typeface="Arial" pitchFamily="34" charset="0"/>
              </a:rPr>
              <a:t>4</a:t>
            </a:r>
            <a:r>
              <a:rPr lang="zh-CN" altLang="en-US" sz="1600" dirty="0" smtClean="0">
                <a:solidFill>
                  <a:srgbClr val="003300"/>
                </a:solidFill>
                <a:latin typeface="Arial" pitchFamily="34" charset="0"/>
                <a:ea typeface="微软雅黑" pitchFamily="34" charset="-122"/>
                <a:cs typeface="Arial" pitchFamily="34" charset="0"/>
              </a:rPr>
              <a:t>个月、综合</a:t>
            </a:r>
            <a:r>
              <a:rPr lang="en-US" altLang="zh-CN" sz="1600" dirty="0" smtClean="0">
                <a:solidFill>
                  <a:srgbClr val="003300"/>
                </a:solidFill>
                <a:latin typeface="Arial" pitchFamily="34" charset="0"/>
                <a:ea typeface="微软雅黑" pitchFamily="34" charset="-122"/>
                <a:cs typeface="Arial" pitchFamily="34" charset="0"/>
              </a:rPr>
              <a:t>1300</a:t>
            </a:r>
            <a:r>
              <a:rPr lang="zh-CN" altLang="en-US" sz="1600" dirty="0" smtClean="0">
                <a:solidFill>
                  <a:srgbClr val="003300"/>
                </a:solidFill>
                <a:latin typeface="Arial" pitchFamily="34" charset="0"/>
                <a:ea typeface="微软雅黑" pitchFamily="34" charset="-122"/>
                <a:cs typeface="Arial" pitchFamily="34" charset="0"/>
              </a:rPr>
              <a:t>万网友投票和专家投票评选，最终揭晓</a:t>
            </a:r>
            <a:r>
              <a:rPr lang="en-US" altLang="zh-CN" sz="1600" dirty="0" smtClean="0">
                <a:solidFill>
                  <a:srgbClr val="003300"/>
                </a:solidFill>
                <a:latin typeface="Arial" pitchFamily="34" charset="0"/>
                <a:ea typeface="微软雅黑" pitchFamily="34" charset="-122"/>
                <a:cs typeface="Arial" pitchFamily="34" charset="0"/>
              </a:rPr>
              <a:t>——</a:t>
            </a:r>
            <a:r>
              <a:rPr lang="zh-CN" altLang="en-US" sz="1600" b="1" dirty="0" smtClean="0">
                <a:solidFill>
                  <a:srgbClr val="003300"/>
                </a:solidFill>
                <a:latin typeface="Arial" pitchFamily="34" charset="0"/>
                <a:ea typeface="微软雅黑" pitchFamily="34" charset="-122"/>
                <a:cs typeface="Arial" pitchFamily="34" charset="0"/>
              </a:rPr>
              <a:t>浙江杭州西湖荣膺“中国最具人气湖泊”称号</a:t>
            </a:r>
            <a:r>
              <a:rPr lang="zh-CN" altLang="en-US" sz="1600" dirty="0" smtClean="0">
                <a:solidFill>
                  <a:srgbClr val="003300"/>
                </a:solidFill>
                <a:latin typeface="Arial" pitchFamily="34" charset="0"/>
                <a:ea typeface="微软雅黑" pitchFamily="34" charset="-122"/>
                <a:cs typeface="Arial" pitchFamily="34" charset="0"/>
              </a:rPr>
              <a:t>。</a:t>
            </a:r>
            <a:endParaRPr lang="en-US" altLang="zh-CN" sz="1600" dirty="0" smtClean="0">
              <a:solidFill>
                <a:srgbClr val="003300"/>
              </a:solidFill>
              <a:latin typeface="Arial" pitchFamily="34" charset="0"/>
              <a:ea typeface="微软雅黑" pitchFamily="34" charset="-122"/>
              <a:cs typeface="Arial" pitchFamily="34" charset="0"/>
            </a:endParaRPr>
          </a:p>
          <a:p>
            <a:pPr fontAlgn="base">
              <a:lnSpc>
                <a:spcPts val="2200"/>
              </a:lnSpc>
              <a:spcBef>
                <a:spcPts val="400"/>
              </a:spcBef>
              <a:spcAft>
                <a:spcPts val="400"/>
              </a:spcAft>
            </a:pPr>
            <a:r>
              <a:rPr lang="en-US" altLang="zh-CN" sz="1600" dirty="0" smtClean="0">
                <a:solidFill>
                  <a:srgbClr val="003300"/>
                </a:solidFill>
                <a:latin typeface="Arial" pitchFamily="34" charset="0"/>
                <a:ea typeface="微软雅黑" pitchFamily="34" charset="-122"/>
                <a:cs typeface="Arial" pitchFamily="34" charset="0"/>
              </a:rPr>
              <a:t>……</a:t>
            </a:r>
          </a:p>
          <a:p>
            <a:pPr fontAlgn="base">
              <a:lnSpc>
                <a:spcPts val="2200"/>
              </a:lnSpc>
              <a:spcBef>
                <a:spcPts val="400"/>
              </a:spcBef>
              <a:spcAft>
                <a:spcPts val="400"/>
              </a:spcAft>
            </a:pPr>
            <a:r>
              <a:rPr lang="zh-CN" altLang="en-US" sz="1600" dirty="0" smtClean="0">
                <a:solidFill>
                  <a:srgbClr val="003300"/>
                </a:solidFill>
                <a:latin typeface="Arial" pitchFamily="34" charset="0"/>
                <a:ea typeface="微软雅黑" pitchFamily="34" charset="-122"/>
                <a:cs typeface="Arial" pitchFamily="34" charset="0"/>
              </a:rPr>
              <a:t>随之而来，</a:t>
            </a:r>
            <a:endParaRPr lang="en-US" altLang="zh-CN" sz="1600" dirty="0" smtClean="0">
              <a:solidFill>
                <a:srgbClr val="003300"/>
              </a:solidFill>
              <a:latin typeface="Arial" pitchFamily="34" charset="0"/>
              <a:ea typeface="微软雅黑" pitchFamily="34" charset="-122"/>
              <a:cs typeface="Arial" pitchFamily="34" charset="0"/>
            </a:endParaRPr>
          </a:p>
          <a:p>
            <a:pPr fontAlgn="base">
              <a:lnSpc>
                <a:spcPts val="2200"/>
              </a:lnSpc>
              <a:spcBef>
                <a:spcPts val="400"/>
              </a:spcBef>
              <a:spcAft>
                <a:spcPts val="400"/>
              </a:spcAft>
            </a:pPr>
            <a:r>
              <a:rPr lang="zh-CN" altLang="en-US" sz="1600" b="1" dirty="0" smtClean="0">
                <a:solidFill>
                  <a:srgbClr val="003300"/>
                </a:solidFill>
                <a:latin typeface="Arial" pitchFamily="34" charset="0"/>
                <a:ea typeface="微软雅黑" pitchFamily="34" charset="-122"/>
                <a:cs typeface="Arial" pitchFamily="34" charset="0"/>
              </a:rPr>
              <a:t>杭州被携程网评为春季旅游热点城市第一名。</a:t>
            </a:r>
            <a:endParaRPr lang="en-US" altLang="zh-CN" sz="1600" b="1" dirty="0" smtClean="0">
              <a:solidFill>
                <a:srgbClr val="003300"/>
              </a:solidFill>
              <a:latin typeface="Arial" pitchFamily="34" charset="0"/>
              <a:ea typeface="微软雅黑" pitchFamily="34" charset="-122"/>
              <a:cs typeface="Arial" pitchFamily="34" charset="0"/>
            </a:endParaRPr>
          </a:p>
          <a:p>
            <a:pPr fontAlgn="base">
              <a:lnSpc>
                <a:spcPts val="2200"/>
              </a:lnSpc>
              <a:spcBef>
                <a:spcPts val="400"/>
              </a:spcBef>
              <a:spcAft>
                <a:spcPts val="400"/>
              </a:spcAft>
            </a:pPr>
            <a:r>
              <a:rPr lang="zh-CN" altLang="en-US" sz="1600" b="1" dirty="0" smtClean="0">
                <a:solidFill>
                  <a:srgbClr val="003300"/>
                </a:solidFill>
                <a:latin typeface="Arial" pitchFamily="34" charset="0"/>
                <a:ea typeface="微软雅黑" pitchFamily="34" charset="-122"/>
                <a:cs typeface="Arial" pitchFamily="34" charset="0"/>
              </a:rPr>
              <a:t>同时，在国家旅游局首次发布的游客满意度调查综合指数上，排名第一。</a:t>
            </a:r>
            <a:endParaRPr lang="en-US" altLang="zh-CN" sz="1600" b="1" dirty="0" smtClean="0">
              <a:solidFill>
                <a:srgbClr val="003300"/>
              </a:solidFill>
              <a:latin typeface="Arial" pitchFamily="34" charset="0"/>
              <a:ea typeface="微软雅黑" pitchFamily="34" charset="-122"/>
              <a:cs typeface="Arial" pitchFamily="34" charset="0"/>
            </a:endParaRPr>
          </a:p>
          <a:p>
            <a:pPr fontAlgn="base">
              <a:lnSpc>
                <a:spcPts val="2200"/>
              </a:lnSpc>
              <a:spcBef>
                <a:spcPts val="400"/>
              </a:spcBef>
              <a:spcAft>
                <a:spcPts val="400"/>
              </a:spcAft>
            </a:pPr>
            <a:r>
              <a:rPr lang="en-US" altLang="zh-CN" sz="1600" dirty="0" smtClean="0">
                <a:solidFill>
                  <a:srgbClr val="003300"/>
                </a:solidFill>
                <a:latin typeface="Arial" pitchFamily="34" charset="0"/>
                <a:ea typeface="微软雅黑" pitchFamily="34" charset="-122"/>
                <a:cs typeface="Arial" pitchFamily="34" charset="0"/>
              </a:rPr>
              <a:t>……</a:t>
            </a:r>
          </a:p>
        </p:txBody>
      </p:sp>
      <p:sp>
        <p:nvSpPr>
          <p:cNvPr id="5" name="TextBox 4"/>
          <p:cNvSpPr txBox="1"/>
          <p:nvPr/>
        </p:nvSpPr>
        <p:spPr>
          <a:xfrm>
            <a:off x="512467" y="1546379"/>
            <a:ext cx="7802858" cy="4042132"/>
          </a:xfrm>
          <a:prstGeom prst="rect">
            <a:avLst/>
          </a:prstGeom>
          <a:solidFill>
            <a:srgbClr val="003300">
              <a:alpha val="80000"/>
            </a:srgbClr>
          </a:solidFill>
        </p:spPr>
        <p:txBody>
          <a:bodyPr wrap="square" rtlCol="0">
            <a:spAutoFit/>
          </a:bodyPr>
          <a:lstStyle/>
          <a:p>
            <a:pPr>
              <a:lnSpc>
                <a:spcPts val="3600"/>
              </a:lnSpc>
            </a:pPr>
            <a:endParaRPr lang="en-US" altLang="zh-CN" sz="2000" b="1" dirty="0" smtClean="0">
              <a:solidFill>
                <a:schemeClr val="bg2"/>
              </a:solidFill>
              <a:latin typeface="微软雅黑" pitchFamily="34" charset="-122"/>
              <a:ea typeface="微软雅黑" pitchFamily="34" charset="-122"/>
            </a:endParaRPr>
          </a:p>
          <a:p>
            <a:pPr>
              <a:lnSpc>
                <a:spcPts val="3400"/>
              </a:lnSpc>
            </a:pPr>
            <a:endParaRPr lang="en-US" altLang="zh-CN" sz="2400" b="1" smtClean="0">
              <a:solidFill>
                <a:srgbClr val="CCFF33"/>
              </a:solidFill>
              <a:latin typeface="微软雅黑" pitchFamily="34" charset="-122"/>
              <a:ea typeface="微软雅黑" pitchFamily="34" charset="-122"/>
            </a:endParaRPr>
          </a:p>
          <a:p>
            <a:pPr>
              <a:lnSpc>
                <a:spcPts val="3400"/>
              </a:lnSpc>
            </a:pPr>
            <a:r>
              <a:rPr lang="zh-CN" altLang="en-US" sz="2400" b="1" smtClean="0">
                <a:solidFill>
                  <a:srgbClr val="CCFF33"/>
                </a:solidFill>
                <a:latin typeface="微软雅黑" pitchFamily="34" charset="-122"/>
                <a:ea typeface="微软雅黑" pitchFamily="34" charset="-122"/>
              </a:rPr>
              <a:t>西湖</a:t>
            </a:r>
            <a:r>
              <a:rPr lang="zh-CN" altLang="en-US" sz="2400" b="1" dirty="0" smtClean="0">
                <a:solidFill>
                  <a:srgbClr val="CCFF33"/>
                </a:solidFill>
                <a:latin typeface="微软雅黑" pitchFamily="34" charset="-122"/>
                <a:ea typeface="微软雅黑" pitchFamily="34" charset="-122"/>
              </a:rPr>
              <a:t>旅游名气居高不下</a:t>
            </a:r>
            <a:endParaRPr lang="en-US" altLang="zh-CN" sz="2400" b="1" dirty="0" smtClean="0">
              <a:solidFill>
                <a:srgbClr val="CCFF33"/>
              </a:solidFill>
              <a:latin typeface="微软雅黑" pitchFamily="34" charset="-122"/>
              <a:ea typeface="微软雅黑" pitchFamily="34" charset="-122"/>
            </a:endParaRPr>
          </a:p>
          <a:p>
            <a:pPr>
              <a:lnSpc>
                <a:spcPts val="3400"/>
              </a:lnSpc>
            </a:pPr>
            <a:r>
              <a:rPr lang="zh-CN" altLang="en-US" sz="2400" b="1" dirty="0" smtClean="0">
                <a:solidFill>
                  <a:srgbClr val="CCFF33"/>
                </a:solidFill>
                <a:latin typeface="微软雅黑" pitchFamily="34" charset="-122"/>
                <a:ea typeface="微软雅黑" pitchFamily="34" charset="-122"/>
              </a:rPr>
              <a:t>推动了杭州旅游城市的打造及其知名度、好感度的提升</a:t>
            </a:r>
            <a:endParaRPr lang="en-US" altLang="zh-CN" sz="2400" b="1" dirty="0" smtClean="0">
              <a:solidFill>
                <a:srgbClr val="CCFF33"/>
              </a:solidFill>
              <a:latin typeface="微软雅黑" pitchFamily="34" charset="-122"/>
              <a:ea typeface="微软雅黑" pitchFamily="34" charset="-122"/>
            </a:endParaRPr>
          </a:p>
          <a:p>
            <a:pPr lvl="0" eaLnBrk="0" fontAlgn="base" hangingPunct="0">
              <a:lnSpc>
                <a:spcPts val="3400"/>
              </a:lnSpc>
            </a:pPr>
            <a:r>
              <a:rPr lang="zh-CN" altLang="en-US" sz="2400" b="1" dirty="0" smtClean="0">
                <a:solidFill>
                  <a:srgbClr val="CCFF33"/>
                </a:solidFill>
                <a:latin typeface="Arial" pitchFamily="34" charset="0"/>
                <a:ea typeface="微软雅黑" pitchFamily="34" charset="-122"/>
                <a:cs typeface="Arial" pitchFamily="34" charset="0"/>
              </a:rPr>
              <a:t>西湖景区已然成为杭州乃至整个浙江省</a:t>
            </a:r>
            <a:endParaRPr lang="en-US" altLang="zh-CN" sz="2400" b="1" dirty="0" smtClean="0">
              <a:solidFill>
                <a:srgbClr val="CCFF33"/>
              </a:solidFill>
              <a:latin typeface="Arial" pitchFamily="34" charset="0"/>
              <a:ea typeface="微软雅黑" pitchFamily="34" charset="-122"/>
              <a:cs typeface="Arial" pitchFamily="34" charset="0"/>
            </a:endParaRPr>
          </a:p>
          <a:p>
            <a:pPr lvl="0" eaLnBrk="0" fontAlgn="base" hangingPunct="0">
              <a:lnSpc>
                <a:spcPts val="3400"/>
              </a:lnSpc>
            </a:pPr>
            <a:r>
              <a:rPr lang="zh-CN" altLang="en-US" sz="2400" b="1" dirty="0" smtClean="0">
                <a:solidFill>
                  <a:srgbClr val="CCFF33"/>
                </a:solidFill>
                <a:latin typeface="Arial" pitchFamily="34" charset="0"/>
                <a:ea typeface="微软雅黑" pitchFamily="34" charset="-122"/>
                <a:cs typeface="Arial" pitchFamily="34" charset="0"/>
              </a:rPr>
              <a:t>最重要的旅游接待地之一</a:t>
            </a:r>
            <a:endParaRPr lang="en-US" altLang="zh-CN" sz="2400" b="1" dirty="0" smtClean="0">
              <a:solidFill>
                <a:srgbClr val="CCFF33"/>
              </a:solidFill>
              <a:latin typeface="Arial" pitchFamily="34" charset="0"/>
              <a:ea typeface="微软雅黑" pitchFamily="34" charset="-122"/>
              <a:cs typeface="Arial" pitchFamily="34" charset="0"/>
            </a:endParaRPr>
          </a:p>
          <a:p>
            <a:pPr lvl="0" eaLnBrk="0" fontAlgn="base" hangingPunct="0">
              <a:lnSpc>
                <a:spcPts val="3400"/>
              </a:lnSpc>
            </a:pPr>
            <a:r>
              <a:rPr lang="zh-CN" altLang="en-US" sz="2400" b="1" dirty="0" smtClean="0">
                <a:solidFill>
                  <a:srgbClr val="CCFF33"/>
                </a:solidFill>
                <a:latin typeface="Arial" pitchFamily="34" charset="0"/>
                <a:ea typeface="微软雅黑" pitchFamily="34" charset="-122"/>
                <a:cs typeface="Arial" pitchFamily="34" charset="0"/>
              </a:rPr>
              <a:t>其对区域经济有着举足轻重的影响</a:t>
            </a:r>
            <a:endParaRPr lang="en-US" altLang="zh-CN" sz="2400" b="1" dirty="0" smtClean="0">
              <a:solidFill>
                <a:srgbClr val="CCFF33"/>
              </a:solidFill>
              <a:latin typeface="Arial" pitchFamily="34" charset="0"/>
              <a:ea typeface="微软雅黑" pitchFamily="34" charset="-122"/>
              <a:cs typeface="Arial" pitchFamily="34" charset="0"/>
            </a:endParaRPr>
          </a:p>
          <a:p>
            <a:pPr lvl="0" eaLnBrk="0" fontAlgn="base" hangingPunct="0">
              <a:lnSpc>
                <a:spcPts val="3200"/>
              </a:lnSpc>
            </a:pPr>
            <a:endParaRPr lang="en-US" altLang="zh-CN" sz="2000" b="1" dirty="0" smtClean="0">
              <a:solidFill>
                <a:schemeClr val="bg2"/>
              </a:solidFill>
              <a:latin typeface="微软雅黑" pitchFamily="34" charset="-122"/>
              <a:ea typeface="微软雅黑" pitchFamily="34" charset="-122"/>
            </a:endParaRPr>
          </a:p>
          <a:p>
            <a:pPr>
              <a:lnSpc>
                <a:spcPts val="3600"/>
              </a:lnSpc>
            </a:pPr>
            <a:endParaRPr lang="zh-CN" altLang="en-US" sz="2000" b="1" dirty="0">
              <a:solidFill>
                <a:schemeClr val="bg2"/>
              </a:solidFill>
              <a:latin typeface="微软雅黑" pitchFamily="34" charset="-122"/>
              <a:ea typeface="微软雅黑" pitchFamily="34" charset="-122"/>
            </a:endParaRPr>
          </a:p>
        </p:txBody>
      </p:sp>
      <p:sp>
        <p:nvSpPr>
          <p:cNvPr id="8" name="矩形 7"/>
          <p:cNvSpPr/>
          <p:nvPr/>
        </p:nvSpPr>
        <p:spPr>
          <a:xfrm>
            <a:off x="434148" y="589008"/>
            <a:ext cx="4785552" cy="830997"/>
          </a:xfrm>
          <a:prstGeom prst="rect">
            <a:avLst/>
          </a:prstGeom>
          <a:effectLst>
            <a:outerShdw blurRad="50800" dist="38100" dir="5400000" algn="t" rotWithShape="0">
              <a:prstClr val="black">
                <a:alpha val="20000"/>
              </a:prstClr>
            </a:outerShdw>
          </a:effectLst>
        </p:spPr>
        <p:txBody>
          <a:bodyPr wrap="square">
            <a:spAutoFit/>
          </a:bodyPr>
          <a:lstStyle/>
          <a:p>
            <a:r>
              <a:rPr lang="zh-CN" altLang="en-US" sz="2400" b="1" dirty="0" smtClean="0">
                <a:solidFill>
                  <a:srgbClr val="003300"/>
                </a:solidFill>
                <a:latin typeface="微软雅黑" pitchFamily="34" charset="-122"/>
                <a:ea typeface="微软雅黑" pitchFamily="34" charset="-122"/>
              </a:rPr>
              <a:t>西湖旅游名气居高不下</a:t>
            </a:r>
            <a:endParaRPr lang="en-US" altLang="zh-CN" sz="2400" b="1" dirty="0" smtClean="0">
              <a:solidFill>
                <a:srgbClr val="003300"/>
              </a:solidFill>
              <a:latin typeface="微软雅黑" pitchFamily="34" charset="-122"/>
              <a:ea typeface="微软雅黑" pitchFamily="34" charset="-122"/>
            </a:endParaRPr>
          </a:p>
          <a:p>
            <a:r>
              <a:rPr lang="zh-CN" altLang="en-US" sz="2400" b="1" dirty="0" smtClean="0">
                <a:solidFill>
                  <a:srgbClr val="003300"/>
                </a:solidFill>
                <a:latin typeface="微软雅黑" pitchFamily="34" charset="-122"/>
                <a:ea typeface="微软雅黑" pitchFamily="34" charset="-122"/>
              </a:rPr>
              <a:t>同时带动杭州城市名气</a:t>
            </a:r>
            <a:endParaRPr lang="zh-CN" altLang="en-US" sz="2400" b="1" dirty="0">
              <a:solidFill>
                <a:srgbClr val="0033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主题">
  <a:themeElements>
    <a:clrScheme name="自定义 1">
      <a:dk1>
        <a:srgbClr val="0033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rgbClr val="003300"/>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4248</TotalTime>
  <Words>6641</Words>
  <Application>Microsoft Office PowerPoint</Application>
  <PresentationFormat>自定义</PresentationFormat>
  <Paragraphs>892</Paragraphs>
  <Slides>51</Slides>
  <Notes>15</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53" baseType="lpstr">
      <vt:lpstr>Office 主题</vt:lpstr>
      <vt:lpstr>Microsoft Office Excel 97-2003 工作表</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微软用户</cp:lastModifiedBy>
  <cp:revision>454</cp:revision>
  <dcterms:modified xsi:type="dcterms:W3CDTF">2010-09-08T10:12:31Z</dcterms:modified>
</cp:coreProperties>
</file>